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53A7-200E-4F41-9702-4AFF8D2B5D3C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AFDA-BC53-164C-B7E1-A714E6FF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other </a:t>
            </a:r>
            <a:r>
              <a:rPr lang="en-US" dirty="0" err="1" smtClean="0"/>
              <a:t>biodiv</a:t>
            </a:r>
            <a:r>
              <a:rPr lang="en-US" dirty="0" smtClean="0"/>
              <a:t> and dig lib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speakers and panels added context</a:t>
            </a:r>
            <a:r>
              <a:rPr lang="en-US" baseline="0" dirty="0" smtClean="0"/>
              <a:t> to our future as well as our past.  Showed that BHL is not a pilot project any longer. </a:t>
            </a:r>
          </a:p>
          <a:p>
            <a:r>
              <a:rPr lang="en-US" baseline="0" dirty="0" smtClean="0"/>
              <a:t>Pyle:  spoke to need for global names architecture using existing </a:t>
            </a:r>
            <a:r>
              <a:rPr lang="en-US" baseline="0" dirty="0" err="1" smtClean="0"/>
              <a:t>GUIDs</a:t>
            </a:r>
            <a:r>
              <a:rPr lang="en-US" baseline="0" dirty="0" smtClean="0"/>
              <a:t>—trying to get (botanists, zoologists to speak the same language.</a:t>
            </a:r>
          </a:p>
          <a:p>
            <a:r>
              <a:rPr lang="en-US" baseline="0" dirty="0" smtClean="0"/>
              <a:t>Dyson:  Darwin and machines</a:t>
            </a:r>
          </a:p>
          <a:p>
            <a:r>
              <a:rPr lang="en-US" dirty="0" smtClean="0"/>
              <a:t>Research:  Dr. Sandra Knapp (NHM-function</a:t>
            </a:r>
            <a:r>
              <a:rPr lang="en-US" baseline="0" dirty="0" smtClean="0"/>
              <a:t> of publications, cross linking of data, reputation important for pub, using abstracts </a:t>
            </a:r>
            <a:r>
              <a:rPr lang="en-US" baseline="0" dirty="0" err="1" smtClean="0"/>
              <a:t>b/c</a:t>
            </a:r>
            <a:r>
              <a:rPr lang="en-US" baseline="0" dirty="0" smtClean="0"/>
              <a:t> too much to read</a:t>
            </a:r>
            <a:r>
              <a:rPr lang="en-US" dirty="0" smtClean="0"/>
              <a:t>), Dr. Stan Blum (CAS), Dr. </a:t>
            </a:r>
            <a:r>
              <a:rPr lang="en-US" dirty="0" err="1" smtClean="0"/>
              <a:t>Donat</a:t>
            </a:r>
            <a:r>
              <a:rPr lang="en-US" dirty="0" smtClean="0"/>
              <a:t> </a:t>
            </a:r>
            <a:r>
              <a:rPr lang="en-US" dirty="0" err="1" smtClean="0"/>
              <a:t>Agosti</a:t>
            </a:r>
            <a:r>
              <a:rPr lang="en-US" dirty="0" smtClean="0"/>
              <a:t> (AMNH-semantically enhanced taxonomic lit), Dr. Ely Wallis (Museum Victoria- make legacy</a:t>
            </a:r>
            <a:r>
              <a:rPr lang="en-US" baseline="0" dirty="0" smtClean="0"/>
              <a:t> lit accessible and know target audience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Publishers:  Susan </a:t>
            </a:r>
            <a:r>
              <a:rPr lang="en-US" dirty="0" err="1" smtClean="0"/>
              <a:t>Skomal</a:t>
            </a:r>
            <a:r>
              <a:rPr lang="en-US" dirty="0" smtClean="0"/>
              <a:t> (BIOONE), Jan </a:t>
            </a:r>
            <a:r>
              <a:rPr lang="en-US" dirty="0" err="1" smtClean="0"/>
              <a:t>Reichelt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Mendeley</a:t>
            </a:r>
            <a:r>
              <a:rPr lang="en-US" baseline="0" dirty="0" smtClean="0"/>
              <a:t> Research networks—</a:t>
            </a:r>
            <a:r>
              <a:rPr lang="en-US" baseline="0" dirty="0" err="1" smtClean="0"/>
              <a:t>chankging</a:t>
            </a:r>
            <a:r>
              <a:rPr lang="en-US" baseline="0" dirty="0" smtClean="0"/>
              <a:t> the face of science), </a:t>
            </a:r>
            <a:r>
              <a:rPr lang="en-US" baseline="0" dirty="0" err="1" smtClean="0"/>
              <a:t>Lyubo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Penev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Pensoft</a:t>
            </a:r>
            <a:r>
              <a:rPr lang="en-US" baseline="0" dirty="0" smtClean="0"/>
              <a:t>:  BHL should be archive-old &amp; new), </a:t>
            </a:r>
            <a:r>
              <a:rPr lang="en-US" baseline="0" dirty="0" err="1" smtClean="0"/>
              <a:t>Citebank</a:t>
            </a:r>
            <a:r>
              <a:rPr lang="en-US" baseline="0" dirty="0" smtClean="0"/>
              <a:t>, collaboration with </a:t>
            </a:r>
            <a:r>
              <a:rPr lang="en-US" baseline="0" dirty="0" err="1" smtClean="0"/>
              <a:t>Mendeley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ViBrant</a:t>
            </a:r>
            <a:r>
              <a:rPr lang="en-US" baseline="0" dirty="0" smtClean="0"/>
              <a:t>, libraries, publishers for </a:t>
            </a:r>
            <a:r>
              <a:rPr lang="en-US" baseline="0" dirty="0" err="1" smtClean="0"/>
              <a:t>metadat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Catriona</a:t>
            </a:r>
            <a:r>
              <a:rPr lang="en-US" baseline="0" dirty="0" smtClean="0"/>
              <a:t> McCallum (</a:t>
            </a:r>
            <a:r>
              <a:rPr lang="en-US" baseline="0" dirty="0" err="1" smtClean="0"/>
              <a:t>PLoS</a:t>
            </a:r>
            <a:r>
              <a:rPr lang="en-US" baseline="0" dirty="0" smtClean="0"/>
              <a:t>:  innovations in editorial criteria, review, assessment), Abel Packer (</a:t>
            </a:r>
            <a:r>
              <a:rPr lang="en-US" baseline="0" dirty="0" err="1" smtClean="0"/>
              <a:t>SciELO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Learning:  Dr. Marie </a:t>
            </a:r>
            <a:r>
              <a:rPr lang="en-US" baseline="0" dirty="0" err="1" smtClean="0"/>
              <a:t>Studer</a:t>
            </a:r>
            <a:r>
              <a:rPr lang="en-US" baseline="0" dirty="0" smtClean="0"/>
              <a:t> (EOL/Harvard), Dr. Douglas Wilson (CK-12 foundation-open web based content for and by students). Dr. Devin Reese (NSF Resource Center-incorporating science education research into curriculum development ), Dr. Ken Walker (Museum Victoria-turning museum based science into information based science), Natalie Zamora (INBIO-director of education and communication)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Building  Dr. Janet Browne (History of Biology, Harvard-specimen illustration as representation/mistakes), Dr. Alain </a:t>
            </a:r>
            <a:r>
              <a:rPr lang="en-US" baseline="0" dirty="0" err="1" smtClean="0"/>
              <a:t>Touwaide</a:t>
            </a:r>
            <a:r>
              <a:rPr lang="en-US" baseline="0" dirty="0" smtClean="0"/>
              <a:t> (Smithsonian-Renaissance Herbals digital collection,  </a:t>
            </a:r>
            <a:r>
              <a:rPr lang="en-US" baseline="0" dirty="0" err="1" smtClean="0"/>
              <a:t>crosslinking</a:t>
            </a:r>
            <a:r>
              <a:rPr lang="en-US" baseline="0" dirty="0" smtClean="0"/>
              <a:t> refs, specimens, illustrations), Dr. Peggy </a:t>
            </a:r>
            <a:r>
              <a:rPr lang="en-US" baseline="0" dirty="0" err="1" smtClean="0"/>
              <a:t>Macnamara</a:t>
            </a:r>
            <a:r>
              <a:rPr lang="en-US" baseline="0" dirty="0" smtClean="0"/>
              <a:t> (Field Museum zoology artist), Dr. Chris </a:t>
            </a:r>
            <a:r>
              <a:rPr lang="en-US" baseline="0" dirty="0" err="1" smtClean="0"/>
              <a:t>Wildrick</a:t>
            </a:r>
            <a:r>
              <a:rPr lang="en-US" baseline="0" dirty="0" smtClean="0"/>
              <a:t> (Syracuse University-conceptual artist </a:t>
            </a:r>
            <a:r>
              <a:rPr lang="en-US" baseline="0" dirty="0" err="1" smtClean="0"/>
              <a:t>studing</a:t>
            </a:r>
            <a:r>
              <a:rPr lang="en-US" baseline="0" dirty="0" smtClean="0"/>
              <a:t> the creation &amp;  use of dinosaur imagery).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Breakout session results,  </a:t>
            </a:r>
          </a:p>
          <a:p>
            <a:endParaRPr lang="en-US" dirty="0" smtClean="0"/>
          </a:p>
          <a:p>
            <a:r>
              <a:rPr lang="en-US" dirty="0" smtClean="0"/>
              <a:t>Better marketing, better presentation of cool stuff, MORE stuff but already</a:t>
            </a:r>
            <a:r>
              <a:rPr lang="en-US" baseline="0" dirty="0" smtClean="0"/>
              <a:t> available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Usability tests for BHL Au and BHL completed, changes have been made to portal including better searching, donate button,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links, purposeful gaming http://</a:t>
            </a:r>
            <a:r>
              <a:rPr lang="en-US" baseline="0" dirty="0" err="1" smtClean="0"/>
              <a:t>biodivlib.wikispaces.com/BHL+and+Gaming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themes:  exploiting art in BHL, educating citizens</a:t>
            </a:r>
            <a:r>
              <a:rPr lang="en-US" baseline="0" dirty="0" smtClean="0"/>
              <a:t> not just k-12,collaborating with entities that bring funding opportunities, Look for new audiences but keep the core happy and engaged,  new tools, explore EOL relationship, Better searching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Lest you think BHL staff are sitting around waiting for the 5 year plan……al of this is underway,</a:t>
            </a:r>
            <a:r>
              <a:rPr lang="en-US" baseline="0" dirty="0" smtClean="0"/>
              <a:t> some pre-dating the conference</a:t>
            </a:r>
          </a:p>
          <a:p>
            <a:r>
              <a:rPr lang="en-US" baseline="0" dirty="0" err="1" smtClean="0"/>
              <a:t>Donat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More discussions coming as we revise the strategic plan and identify new and improved goals.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Chris blog</a:t>
            </a:r>
            <a:r>
              <a:rPr lang="en-US" baseline="0" dirty="0" smtClean="0"/>
              <a:t> posts, Mike Lichtenberg, Martin, Trish</a:t>
            </a:r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spices.biodiversityexhibition.com</a:t>
            </a:r>
            <a:r>
              <a:rPr lang="en-US" smtClean="0"/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out the interviews on the </a:t>
            </a:r>
            <a:r>
              <a:rPr lang="en-US" dirty="0" err="1" smtClean="0"/>
              <a:t>landl</a:t>
            </a:r>
            <a:r>
              <a:rPr lang="en-US" dirty="0" smtClean="0"/>
              <a:t> site</a:t>
            </a:r>
          </a:p>
          <a:p>
            <a:endParaRPr lang="en-US" dirty="0" smtClean="0"/>
          </a:p>
          <a:p>
            <a:r>
              <a:rPr lang="en-US" dirty="0" smtClean="0"/>
              <a:t>Photos courtesy of Martin, Chris,</a:t>
            </a:r>
            <a:r>
              <a:rPr lang="en-US" baseline="0" dirty="0" smtClean="0"/>
              <a:t> </a:t>
            </a:r>
            <a:r>
              <a:rPr lang="en-US" dirty="0" smtClean="0"/>
              <a:t>Connie and Paul </a:t>
            </a:r>
            <a:r>
              <a:rPr lang="en-US" dirty="0" err="1" smtClean="0"/>
              <a:t>Skeehan</a:t>
            </a:r>
            <a:r>
              <a:rPr lang="en-US" dirty="0" smtClean="0"/>
              <a:t> (student roving </a:t>
            </a:r>
            <a:r>
              <a:rPr lang="en-US" dirty="0" err="1" smtClean="0"/>
              <a:t>photog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AFDA-BC53-164C-B7E1-A714E6FF9F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F888-3CC8-1A4A-8D4D-610982FF16D0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E11A-4395-A040-BEE5-C451B8790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HL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11900"/>
            <a:ext cx="1521278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synynyms.no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blog.chrisfreeland.com/2011/12/boincing-angry-birds-for-bhl.html" TargetMode="External"/><Relationship Id="rId5" Type="http://schemas.openxmlformats.org/officeDocument/2006/relationships/hyperlink" Target="http://www.slideshare.net/chrisfreeland/embedding-bhl-links-into-wikipedia" TargetMode="External"/><Relationship Id="rId6" Type="http://schemas.openxmlformats.org/officeDocument/2006/relationships/hyperlink" Target="http://spices.biodiversityexhibitio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3.jpeg"/><Relationship Id="rId21" Type="http://schemas.openxmlformats.org/officeDocument/2006/relationships/image" Target="../media/image24.jpe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hl.wikispaces.com/Life+&amp;+Literature+Conference" TargetMode="External"/><Relationship Id="rId4" Type="http://schemas.openxmlformats.org/officeDocument/2006/relationships/hyperlink" Target="http://www.lifeandliterature.org" TargetMode="External"/><Relationship Id="rId5" Type="http://schemas.openxmlformats.org/officeDocument/2006/relationships/hyperlink" Target="http://www.lifeandliterature.org/p/conference-interviews.html" TargetMode="External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3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&amp;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Follow </a:t>
            </a:r>
            <a:r>
              <a:rPr lang="en-US" dirty="0" smtClean="0">
                <a:solidFill>
                  <a:schemeClr val="tx1"/>
                </a:solidFill>
              </a:rPr>
              <a:t>up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current &amp; future constituencies</a:t>
            </a:r>
          </a:p>
          <a:p>
            <a:r>
              <a:rPr lang="en-US" dirty="0" smtClean="0"/>
              <a:t>Ensure BHL can integrate/interoperate</a:t>
            </a:r>
          </a:p>
          <a:p>
            <a:r>
              <a:rPr lang="en-US" dirty="0" smtClean="0"/>
              <a:t>Identify new options to integrate BHL</a:t>
            </a:r>
          </a:p>
          <a:p>
            <a:r>
              <a:rPr lang="en-US" dirty="0" smtClean="0"/>
              <a:t>Review publishing models </a:t>
            </a:r>
          </a:p>
          <a:p>
            <a:r>
              <a:rPr lang="en-US" dirty="0" smtClean="0"/>
              <a:t>Articulate agenda for next 5 years of BHL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Conference: BHL is not a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Plenary speakers</a:t>
            </a:r>
          </a:p>
          <a:p>
            <a:pPr lvl="1"/>
            <a:r>
              <a:rPr lang="en-US" dirty="0" smtClean="0"/>
              <a:t>Richard Pyle, taxonomy &amp; biogeography of coral reef fishes</a:t>
            </a:r>
          </a:p>
          <a:p>
            <a:pPr lvl="1"/>
            <a:r>
              <a:rPr lang="en-US" dirty="0" smtClean="0"/>
              <a:t>George Dyson, history of technology</a:t>
            </a:r>
          </a:p>
          <a:p>
            <a:r>
              <a:rPr lang="en-US" dirty="0" smtClean="0"/>
              <a:t>Panels</a:t>
            </a:r>
          </a:p>
          <a:p>
            <a:pPr lvl="1"/>
            <a:r>
              <a:rPr lang="en-US" dirty="0" smtClean="0"/>
              <a:t>Research, Informatics &amp; the Published Record</a:t>
            </a:r>
          </a:p>
          <a:p>
            <a:pPr lvl="1"/>
            <a:r>
              <a:rPr lang="en-US" dirty="0" smtClean="0"/>
              <a:t>Publishers, Aggregators &amp; Authors: New models &amp; Access</a:t>
            </a:r>
          </a:p>
          <a:p>
            <a:pPr lvl="1"/>
            <a:r>
              <a:rPr lang="en-US" dirty="0" smtClean="0"/>
              <a:t>Learning &amp; Education</a:t>
            </a:r>
          </a:p>
          <a:p>
            <a:pPr lvl="1"/>
            <a:r>
              <a:rPr lang="en-US" dirty="0" smtClean="0"/>
              <a:t>Building Collaborative Networks for Science &amp; the Humanities through Scientific </a:t>
            </a:r>
            <a:r>
              <a:rPr lang="en-US" dirty="0" smtClean="0"/>
              <a:t>Literature</a:t>
            </a:r>
          </a:p>
          <a:p>
            <a:r>
              <a:rPr lang="en-US" dirty="0" smtClean="0"/>
              <a:t>Code Challenge:  Ryan Schenk </a:t>
            </a:r>
            <a:r>
              <a:rPr lang="en-US" dirty="0" err="1" smtClean="0">
                <a:hlinkClick r:id="rId4"/>
              </a:rPr>
              <a:t>synynyms</a:t>
            </a:r>
            <a:r>
              <a:rPr lang="en-US" dirty="0" smtClean="0"/>
              <a:t> visualizing rise &amp; fall of  taxonomic names </a:t>
            </a:r>
            <a:r>
              <a:rPr lang="en-US" dirty="0" smtClean="0"/>
              <a:t>	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Conference 5 Year Plan:  Breakouts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new types of content &amp; connections should BHL focus on adding?</a:t>
            </a:r>
          </a:p>
          <a:p>
            <a:r>
              <a:rPr lang="en-US" dirty="0" smtClean="0"/>
              <a:t>What new technologies should BHL integrate &amp; plan for?</a:t>
            </a:r>
          </a:p>
          <a:p>
            <a:r>
              <a:rPr lang="en-US" dirty="0" smtClean="0"/>
              <a:t>What other institutions, domains, or user groups should BHL engage with?</a:t>
            </a:r>
          </a:p>
          <a:p>
            <a:r>
              <a:rPr lang="en-US" dirty="0" smtClean="0"/>
              <a:t>What does education mean for BHL?  What is the audience?  Is it targeted or broad?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fe_and_lit_outcomes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8304" r="-18304"/>
          <a:stretch>
            <a:fillRect/>
          </a:stretch>
        </p:blipFill>
        <p:spPr>
          <a:xfrm>
            <a:off x="-412357" y="243180"/>
            <a:ext cx="10189361" cy="5959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Top Picks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General Search </a:t>
            </a:r>
          </a:p>
          <a:p>
            <a:r>
              <a:rPr lang="en-US" dirty="0" smtClean="0"/>
              <a:t>Article-level Access</a:t>
            </a:r>
          </a:p>
          <a:p>
            <a:r>
              <a:rPr lang="en-US" dirty="0" smtClean="0"/>
              <a:t>Collaborate with partners with digitized literature for ingest</a:t>
            </a:r>
          </a:p>
          <a:p>
            <a:r>
              <a:rPr lang="en-US" dirty="0" smtClean="0"/>
              <a:t>Harmonize BHL family of portals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5 Year Plan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improvements</a:t>
            </a:r>
          </a:p>
          <a:p>
            <a:r>
              <a:rPr lang="en-US" dirty="0" smtClean="0">
                <a:hlinkClick r:id="rId4"/>
              </a:rPr>
              <a:t>Purposeful gaming</a:t>
            </a:r>
            <a:endParaRPr lang="en-US" dirty="0" smtClean="0"/>
          </a:p>
          <a:p>
            <a:r>
              <a:rPr lang="en-US" dirty="0" smtClean="0"/>
              <a:t>Usability tests for US/AU portals</a:t>
            </a:r>
          </a:p>
          <a:p>
            <a:r>
              <a:rPr lang="en-US" dirty="0" smtClean="0"/>
              <a:t>Donate button</a:t>
            </a:r>
          </a:p>
          <a:p>
            <a:r>
              <a:rPr lang="en-US" dirty="0" smtClean="0">
                <a:hlinkClick r:id="rId5"/>
              </a:rPr>
              <a:t>Wikipedia linking</a:t>
            </a:r>
            <a:endParaRPr lang="en-US" dirty="0" smtClean="0"/>
          </a:p>
          <a:p>
            <a:r>
              <a:rPr lang="en-US" dirty="0" err="1" smtClean="0"/>
              <a:t>Itunes</a:t>
            </a:r>
            <a:r>
              <a:rPr lang="en-US" dirty="0" smtClean="0"/>
              <a:t> U</a:t>
            </a:r>
          </a:p>
          <a:p>
            <a:r>
              <a:rPr lang="en-US" dirty="0" smtClean="0"/>
              <a:t>BHL </a:t>
            </a:r>
            <a:r>
              <a:rPr lang="en-US" dirty="0" err="1" smtClean="0"/>
              <a:t>Flickr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BHL E Exhibition tool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931" y="2482489"/>
            <a:ext cx="347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Life and Literature Conference Wiki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931" y="1743825"/>
            <a:ext cx="332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www.lifeandliterature.org</a:t>
            </a:r>
            <a:r>
              <a:rPr lang="en-US" dirty="0" smtClean="0"/>
              <a:t>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45680" cy="1143000"/>
          </a:xfrm>
        </p:spPr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2931" y="2889926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Staff Reactions to Life and Literature Report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32931" y="3259258"/>
            <a:ext cx="488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Draft Report on the Life and Literature Conference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3386" y="2113157"/>
            <a:ext cx="61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Life and Literature Conference Interviews</a:t>
            </a:r>
            <a:endParaRPr lang="en-US" dirty="0"/>
          </a:p>
        </p:txBody>
      </p:sp>
      <p:grpSp>
        <p:nvGrpSpPr>
          <p:cNvPr id="15" name="Gruppierung 1"/>
          <p:cNvGrpSpPr>
            <a:grpSpLocks/>
          </p:cNvGrpSpPr>
          <p:nvPr/>
        </p:nvGrpSpPr>
        <p:grpSpPr bwMode="auto">
          <a:xfrm>
            <a:off x="222793" y="3611062"/>
            <a:ext cx="8864600" cy="2743200"/>
            <a:chOff x="279400" y="3733800"/>
            <a:chExt cx="9555163" cy="2743200"/>
          </a:xfrm>
        </p:grpSpPr>
        <p:pic>
          <p:nvPicPr>
            <p:cNvPr id="16" name="Picture 14" descr="6423249935_45fe33f4e6.jpg"/>
            <p:cNvPicPr>
              <a:picLocks noChangeAspect="1"/>
            </p:cNvPicPr>
            <p:nvPr/>
          </p:nvPicPr>
          <p:blipFill>
            <a:blip r:embed="rId6">
              <a:alphaModFix amt="40000"/>
            </a:blip>
            <a:srcRect/>
            <a:stretch>
              <a:fillRect/>
            </a:stretch>
          </p:blipFill>
          <p:spPr bwMode="auto">
            <a:xfrm>
              <a:off x="279400" y="3810000"/>
              <a:ext cx="115819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482600" y="3733800"/>
              <a:ext cx="9351963" cy="2743200"/>
              <a:chOff x="203200" y="4191000"/>
              <a:chExt cx="9351963" cy="2743200"/>
            </a:xfrm>
          </p:grpSpPr>
          <p:pic>
            <p:nvPicPr>
              <p:cNvPr id="18" name="Picture 5" descr="6423206549_0754d098af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61000" y="4191000"/>
                <a:ext cx="4094163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" descr="6423207415_0792ff78a0.jp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3200" y="5791200"/>
                <a:ext cx="735013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" descr="6423212435_c1ebcca067.jp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74800" y="5029200"/>
                <a:ext cx="1003300" cy="85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9" descr="6423217843_58eab91607.jp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632200" y="5029200"/>
                <a:ext cx="127317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0" descr="6423229831_04c9a081f8.jp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165600" y="5867400"/>
                <a:ext cx="125095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1" descr="6423230871_128baf625b_b.jp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327400" y="4191000"/>
                <a:ext cx="127317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2" descr="6423237173_83752cfafb.jp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108200" y="4191000"/>
                <a:ext cx="127317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3" descr="6423247265_0df4b71e23.jpg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927600" y="4953000"/>
                <a:ext cx="6096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6" descr="6423250957_ea076dc173.jpg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489200" y="5791200"/>
                <a:ext cx="6096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7" descr="6423253223_16ca8725a9.jpg"/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022600" y="5791200"/>
                <a:ext cx="1157288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8" descr="6423257181_5b61a9f70e.jpg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12800" y="4191000"/>
                <a:ext cx="1295400" cy="85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9" descr="6423262023_06e82942e3.jpg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489200" y="5029200"/>
                <a:ext cx="1157288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0" descr="6423259089_187107b1cc.jpg"/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546600" y="4191000"/>
                <a:ext cx="1143000" cy="765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1" descr="6423261141_1df757c8fd.jpg"/>
              <p:cNvPicPr>
                <a:picLocks noChangeAspect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431800" y="5029200"/>
                <a:ext cx="1157288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2" descr="6423264507_31e62ffb95.jpg"/>
              <p:cNvPicPr>
                <a:picLocks noChangeAspect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965200" y="5791200"/>
                <a:ext cx="1514475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805</Words>
  <Application>Microsoft Macintosh PowerPoint</Application>
  <PresentationFormat>On-screen Show (4:3)</PresentationFormat>
  <Paragraphs>80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Life &amp; Literature</vt:lpstr>
      <vt:lpstr>Purpose</vt:lpstr>
      <vt:lpstr>Conference: BHL is not a pilot project</vt:lpstr>
      <vt:lpstr>Conference 5 Year Plan:  Breakouts</vt:lpstr>
      <vt:lpstr>Slide 5</vt:lpstr>
      <vt:lpstr>Staff Top Picks</vt:lpstr>
      <vt:lpstr>The 5 Year Plan in Progress</vt:lpstr>
      <vt:lpstr>Details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&amp; Literature</dc:title>
  <dc:creator>Constance Rinaldo</dc:creator>
  <cp:lastModifiedBy>Constance Rinaldo</cp:lastModifiedBy>
  <cp:revision>16</cp:revision>
  <cp:lastPrinted>2012-03-14T16:19:18Z</cp:lastPrinted>
  <dcterms:created xsi:type="dcterms:W3CDTF">2012-03-15T15:59:17Z</dcterms:created>
  <dcterms:modified xsi:type="dcterms:W3CDTF">2012-03-15T17:42:14Z</dcterms:modified>
</cp:coreProperties>
</file>