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5" r:id="rId3"/>
  </p:sldMasterIdLst>
  <p:notesMasterIdLst>
    <p:notesMasterId r:id="rId49"/>
  </p:notesMasterIdLst>
  <p:sldIdLst>
    <p:sldId id="256" r:id="rId4"/>
    <p:sldId id="268" r:id="rId5"/>
    <p:sldId id="338" r:id="rId6"/>
    <p:sldId id="269" r:id="rId7"/>
    <p:sldId id="267" r:id="rId8"/>
    <p:sldId id="324" r:id="rId9"/>
    <p:sldId id="310" r:id="rId10"/>
    <p:sldId id="307" r:id="rId11"/>
    <p:sldId id="308" r:id="rId12"/>
    <p:sldId id="309" r:id="rId13"/>
    <p:sldId id="362" r:id="rId14"/>
    <p:sldId id="305" r:id="rId15"/>
    <p:sldId id="339" r:id="rId16"/>
    <p:sldId id="363" r:id="rId17"/>
    <p:sldId id="353" r:id="rId18"/>
    <p:sldId id="354" r:id="rId19"/>
    <p:sldId id="355" r:id="rId20"/>
    <p:sldId id="356" r:id="rId21"/>
    <p:sldId id="357" r:id="rId22"/>
    <p:sldId id="358" r:id="rId23"/>
    <p:sldId id="359" r:id="rId24"/>
    <p:sldId id="360" r:id="rId25"/>
    <p:sldId id="361" r:id="rId26"/>
    <p:sldId id="364" r:id="rId27"/>
    <p:sldId id="266" r:id="rId28"/>
    <p:sldId id="298" r:id="rId29"/>
    <p:sldId id="312" r:id="rId30"/>
    <p:sldId id="314" r:id="rId31"/>
    <p:sldId id="317" r:id="rId32"/>
    <p:sldId id="318" r:id="rId33"/>
    <p:sldId id="321" r:id="rId34"/>
    <p:sldId id="322" r:id="rId35"/>
    <p:sldId id="327" r:id="rId36"/>
    <p:sldId id="333" r:id="rId37"/>
    <p:sldId id="299" r:id="rId38"/>
    <p:sldId id="300" r:id="rId39"/>
    <p:sldId id="325" r:id="rId40"/>
    <p:sldId id="301" r:id="rId41"/>
    <p:sldId id="302" r:id="rId42"/>
    <p:sldId id="326" r:id="rId43"/>
    <p:sldId id="328" r:id="rId44"/>
    <p:sldId id="329" r:id="rId45"/>
    <p:sldId id="340" r:id="rId46"/>
    <p:sldId id="341" r:id="rId47"/>
    <p:sldId id="342"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4964" autoAdjust="0"/>
  </p:normalViewPr>
  <p:slideViewPr>
    <p:cSldViewPr>
      <p:cViewPr>
        <p:scale>
          <a:sx n="60" d="100"/>
          <a:sy n="60" d="100"/>
        </p:scale>
        <p:origin x="-1692" y="-25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A7E48320-5094-45D6-B95D-7A3640A0336F}" type="datetimeFigureOut">
              <a:rPr lang="en-US"/>
              <a:pPr>
                <a:defRPr/>
              </a:pPr>
              <a:t>4/16/2013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20DE135F-C147-4633-B40F-06F087692396}" type="slidenum">
              <a:rPr lang="en-US"/>
              <a:pPr>
                <a:defRPr/>
              </a:pPr>
              <a:t>‹#›</a:t>
            </a:fld>
            <a:endParaRPr lang="en-US"/>
          </a:p>
        </p:txBody>
      </p:sp>
    </p:spTree>
    <p:extLst>
      <p:ext uri="{BB962C8B-B14F-4D97-AF65-F5344CB8AC3E}">
        <p14:creationId xmlns:p14="http://schemas.microsoft.com/office/powerpoint/2010/main" val="5682627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macawup01.up.ac.z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twitter.com/#!/Canadensys/statuses/149226346017595392"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flickr.com/photos/biodivlibrary/6002339160/in/set-72157627215966771/"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twitter.com/#!/Canadensys/statuses/149226346017595392"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flickr.com/photos/biodivlibrary/6002339160/in/set-7215762721596677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9B9C64-912D-4349-810E-8A7C06518859}" type="slidenum">
              <a:rPr lang="en-US" smtClean="0"/>
              <a:pPr eaLnBrk="1" hangingPunct="1"/>
              <a:t>2</a:t>
            </a:fld>
            <a:endParaRPr lang="en-US" smtClean="0"/>
          </a:p>
        </p:txBody>
      </p:sp>
      <p:sp>
        <p:nvSpPr>
          <p:cNvPr id="696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smtClean="0"/>
              <a:t>Global BHL is a Global Partnership with programs in six continents, we hope to keep expanding to new geographies.</a:t>
            </a:r>
          </a:p>
          <a:p>
            <a:pPr eaLnBrk="1" hangingPunct="1">
              <a:spcBef>
                <a:spcPct val="0"/>
              </a:spcBef>
              <a:defRPr/>
            </a:pPr>
            <a:endParaRPr lang="en-US" dirty="0" smtClean="0"/>
          </a:p>
          <a:p>
            <a:pPr eaLnBrk="1" hangingPunct="1">
              <a:spcBef>
                <a:spcPct val="0"/>
              </a:spcBef>
              <a:defRPr/>
            </a:pPr>
            <a:r>
              <a:rPr lang="en-US" dirty="0" smtClean="0"/>
              <a:t>The BHL is a nimble, geographically distributed, virtual organization that delivers focused research content. Since 2009, the BHL has expanded globally. The European Commission’s </a:t>
            </a:r>
            <a:r>
              <a:rPr lang="en-US" dirty="0" err="1" smtClean="0"/>
              <a:t>eContentPlus</a:t>
            </a:r>
            <a:r>
              <a:rPr lang="en-US" dirty="0" smtClean="0"/>
              <a:t> program funded the BHL-Europe project, with 28 institutions, to assemble the European language literature. Additionally, the Chinese Academy of Sciences, the Atlas of Living Australia, Brazil (through </a:t>
            </a:r>
            <a:r>
              <a:rPr lang="en-US" dirty="0" err="1" smtClean="0"/>
              <a:t>SciELO</a:t>
            </a:r>
            <a:r>
              <a:rPr lang="en-US" dirty="0" smtClean="0"/>
              <a:t> and BIREME), and the Bibliotheca Alexandrina have created regional BHL nodes. These projects will work together to share content, protocols, services, and digital preservation practices. </a:t>
            </a:r>
            <a:br>
              <a:rPr lang="en-US" dirty="0" smtClean="0"/>
            </a:br>
            <a:endParaRPr lang="en-US" dirty="0" smtClean="0"/>
          </a:p>
          <a:p>
            <a:pPr eaLnBrk="1" hangingPunct="1">
              <a:spcBef>
                <a:spcPct val="0"/>
              </a:spcBef>
              <a:defRPr/>
            </a:pPr>
            <a:r>
              <a:rPr lang="en-US" dirty="0" smtClean="0"/>
              <a:t>Internet Archive 2007</a:t>
            </a:r>
          </a:p>
          <a:p>
            <a:pPr eaLnBrk="1" hangingPunct="1">
              <a:spcBef>
                <a:spcPct val="0"/>
              </a:spcBef>
              <a:defRPr/>
            </a:pPr>
            <a:r>
              <a:rPr lang="en-US" dirty="0" smtClean="0"/>
              <a:t>BHL Europe       May 10-15, 2009</a:t>
            </a:r>
          </a:p>
          <a:p>
            <a:pPr eaLnBrk="1" hangingPunct="1">
              <a:spcBef>
                <a:spcPct val="0"/>
              </a:spcBef>
              <a:defRPr/>
            </a:pPr>
            <a:r>
              <a:rPr lang="en-US" dirty="0" smtClean="0"/>
              <a:t>BHL China         Set. 2009</a:t>
            </a:r>
          </a:p>
          <a:p>
            <a:pPr eaLnBrk="1" hangingPunct="1">
              <a:spcBef>
                <a:spcPct val="0"/>
              </a:spcBef>
              <a:defRPr/>
            </a:pPr>
            <a:r>
              <a:rPr lang="en-US" dirty="0" smtClean="0"/>
              <a:t>BHL Australia    1 - 4 June, 2010</a:t>
            </a:r>
          </a:p>
          <a:p>
            <a:pPr eaLnBrk="1" hangingPunct="1">
              <a:spcBef>
                <a:spcPct val="0"/>
              </a:spcBef>
              <a:defRPr/>
            </a:pPr>
            <a:r>
              <a:rPr lang="en-US" dirty="0" smtClean="0"/>
              <a:t>BHL Alexandria  2010</a:t>
            </a:r>
          </a:p>
          <a:p>
            <a:pPr eaLnBrk="1" hangingPunct="1">
              <a:spcBef>
                <a:spcPct val="0"/>
              </a:spcBef>
              <a:defRPr/>
            </a:pPr>
            <a:r>
              <a:rPr lang="en-US" dirty="0" smtClean="0"/>
              <a:t>BHL </a:t>
            </a:r>
            <a:r>
              <a:rPr lang="en-US" dirty="0" err="1" smtClean="0"/>
              <a:t>Scielo</a:t>
            </a:r>
            <a:r>
              <a:rPr lang="en-US" dirty="0" smtClean="0"/>
              <a:t>        2010 - kick off meeting</a:t>
            </a:r>
          </a:p>
          <a:p>
            <a:pPr eaLnBrk="1" hangingPunct="1">
              <a:spcBef>
                <a:spcPct val="0"/>
              </a:spcBef>
              <a:defRPr/>
            </a:pPr>
            <a:endParaRPr lang="en-US" dirty="0" smtClean="0"/>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2008.06 BHL Europe funding proposal to European Union</a:t>
            </a:r>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2009.09 BHL-China formed, Beijing</a:t>
            </a:r>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2009.11 Pan-Arab Biodiversity Conference, Alexandria</a:t>
            </a:r>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2010.02 </a:t>
            </a:r>
            <a:r>
              <a:rPr lang="en-US" b="1" dirty="0" err="1" smtClean="0">
                <a:latin typeface="Arial" charset="0"/>
              </a:rPr>
              <a:t>Brasilian</a:t>
            </a:r>
            <a:r>
              <a:rPr lang="en-US" b="1" dirty="0" smtClean="0">
                <a:latin typeface="Arial" charset="0"/>
              </a:rPr>
              <a:t> Kick-off meeting, Sao Paulo</a:t>
            </a:r>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2010.06 BHL-Au Kick-off meeting, Melbourne/Canberra</a:t>
            </a:r>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2010.09 Global BHL Technical meeting, MBL/WHOI, Woods Hole</a:t>
            </a:r>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2011.11 2</a:t>
            </a:r>
            <a:r>
              <a:rPr lang="en-US" b="1" baseline="33000" dirty="0" smtClean="0">
                <a:latin typeface="Arial" charset="0"/>
              </a:rPr>
              <a:t>nd</a:t>
            </a:r>
            <a:r>
              <a:rPr lang="en-US" b="1" dirty="0" smtClean="0">
                <a:latin typeface="Arial" charset="0"/>
              </a:rPr>
              <a:t> Global BHL Governance meeting, Field Museum, Chicago</a:t>
            </a:r>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2012.04 BHL &amp; BHL </a:t>
            </a:r>
            <a:r>
              <a:rPr lang="en-US" b="1" dirty="0" err="1" smtClean="0">
                <a:latin typeface="Arial" charset="0"/>
              </a:rPr>
              <a:t>SciELO</a:t>
            </a:r>
            <a:r>
              <a:rPr lang="en-US" b="1" dirty="0" smtClean="0">
                <a:latin typeface="Arial" charset="0"/>
              </a:rPr>
              <a:t> Technical meetings, Washington, DC</a:t>
            </a:r>
          </a:p>
          <a:p>
            <a:pPr marL="327025" indent="-327025" eaLnBrk="1" hangingPunct="1">
              <a:buFont typeface="Arial" charset="0"/>
              <a:buChar char="•"/>
              <a:tabLst>
                <a:tab pos="327025" algn="l"/>
                <a:tab pos="439738" algn="l"/>
                <a:tab pos="896938" algn="l"/>
                <a:tab pos="1354138" algn="l"/>
                <a:tab pos="1811338" algn="l"/>
                <a:tab pos="2268538" algn="l"/>
                <a:tab pos="2725738" algn="l"/>
                <a:tab pos="3182938" algn="l"/>
                <a:tab pos="3640138" algn="l"/>
                <a:tab pos="4097338" algn="l"/>
                <a:tab pos="4554538" algn="l"/>
                <a:tab pos="5011738" algn="l"/>
                <a:tab pos="5468938" algn="l"/>
                <a:tab pos="5926138" algn="l"/>
                <a:tab pos="6383338" algn="l"/>
                <a:tab pos="6840538" algn="l"/>
                <a:tab pos="7297738" algn="l"/>
                <a:tab pos="7754938" algn="l"/>
                <a:tab pos="8212138" algn="l"/>
                <a:tab pos="8669338" algn="l"/>
                <a:tab pos="9126538" algn="l"/>
              </a:tabLst>
              <a:defRPr/>
            </a:pPr>
            <a:r>
              <a:rPr lang="en-US" b="1" dirty="0" smtClean="0">
                <a:latin typeface="Arial" charset="0"/>
              </a:rPr>
              <a:t>2012.06 BHL Europe Final Events &amp; 3</a:t>
            </a:r>
            <a:r>
              <a:rPr lang="en-US" b="1" baseline="33000" dirty="0" smtClean="0">
                <a:latin typeface="Arial" charset="0"/>
              </a:rPr>
              <a:t>rd</a:t>
            </a:r>
            <a:r>
              <a:rPr lang="en-US" b="1" dirty="0" smtClean="0">
                <a:latin typeface="Arial" charset="0"/>
              </a:rPr>
              <a:t> Global Tech meeting, Berlin</a:t>
            </a:r>
          </a:p>
          <a:p>
            <a:pPr eaLnBrk="1" hangingPunct="1">
              <a:spcBef>
                <a:spcPct val="0"/>
              </a:spcBef>
              <a:defRPr/>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Demo Account</a:t>
            </a:r>
            <a:r>
              <a:rPr lang="en-US" dirty="0" smtClean="0"/>
              <a:t/>
            </a:r>
            <a:br>
              <a:rPr lang="en-US" dirty="0" smtClean="0"/>
            </a:br>
            <a:r>
              <a:rPr lang="en-US" sz="1200" b="0" i="0" kern="1200" dirty="0" smtClean="0">
                <a:solidFill>
                  <a:schemeClr val="tx1"/>
                </a:solidFill>
                <a:effectLst/>
                <a:latin typeface="+mn-lt"/>
                <a:ea typeface="+mn-ea"/>
                <a:cs typeface="+mn-cs"/>
              </a:rPr>
              <a:t>        macaw.joelrichard.com</a:t>
            </a:r>
            <a:r>
              <a:rPr lang="en-US" dirty="0" smtClean="0"/>
              <a:t/>
            </a:r>
            <a:br>
              <a:rPr lang="en-US" dirty="0" smtClean="0"/>
            </a:br>
            <a:r>
              <a:rPr lang="en-US" sz="1200" b="0" i="0" kern="1200" dirty="0" smtClean="0">
                <a:solidFill>
                  <a:schemeClr val="tx1"/>
                </a:solidFill>
                <a:effectLst/>
                <a:latin typeface="+mn-lt"/>
                <a:ea typeface="+mn-ea"/>
                <a:cs typeface="+mn-cs"/>
              </a:rPr>
              <a:t>        User: demo Password: demo</a:t>
            </a:r>
            <a:r>
              <a:rPr lang="en-US" dirty="0" smtClean="0"/>
              <a:t/>
            </a:r>
            <a:br>
              <a:rPr lang="en-US" dirty="0" smtClean="0"/>
            </a:b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r>
              <a:rPr lang="en-US" dirty="0" smtClean="0">
                <a:hlinkClick r:id="rId3"/>
              </a:rPr>
              <a:t>http://macawup01.up.ac.za</a:t>
            </a:r>
            <a:endParaRPr lang="en-US" dirty="0" smtClean="0"/>
          </a:p>
          <a:p>
            <a:r>
              <a:rPr lang="en-US" dirty="0" smtClean="0"/>
              <a:t>  </a:t>
            </a:r>
            <a:r>
              <a:rPr lang="en-US" baseline="0" dirty="0" smtClean="0"/>
              <a:t>     </a:t>
            </a:r>
            <a:r>
              <a:rPr lang="en-US" baseline="0" dirty="0" err="1" smtClean="0"/>
              <a:t>i</a:t>
            </a:r>
            <a:endParaRPr lang="en-US" dirty="0" smtClean="0"/>
          </a:p>
          <a:p>
            <a:r>
              <a:rPr lang="en-US" baseline="0" dirty="0" smtClean="0"/>
              <a:t>      macaw.mobot.org</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14</a:t>
            </a:fld>
            <a:endParaRPr lang="en-US"/>
          </a:p>
        </p:txBody>
      </p:sp>
    </p:spTree>
    <p:extLst>
      <p:ext uri="{BB962C8B-B14F-4D97-AF65-F5344CB8AC3E}">
        <p14:creationId xmlns:p14="http://schemas.microsoft.com/office/powerpoint/2010/main" val="169219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Viewing Activity</a:t>
            </a:r>
            <a:r>
              <a:rPr lang="en-US" dirty="0" smtClean="0"/>
              <a:t/>
            </a:r>
            <a:br>
              <a:rPr lang="en-US" dirty="0" smtClean="0"/>
            </a:br>
            <a:r>
              <a:rPr lang="en-US" sz="1200" b="0" i="0" kern="1200" dirty="0" smtClean="0">
                <a:solidFill>
                  <a:schemeClr val="tx1"/>
                </a:solidFill>
                <a:effectLst/>
                <a:latin typeface="+mn-lt"/>
                <a:ea typeface="+mn-ea"/>
                <a:cs typeface="+mn-cs"/>
              </a:rPr>
              <a:t>        Dashboard with some basic statistics (01-dashboard.png)</a:t>
            </a:r>
            <a:r>
              <a:rPr lang="en-US" dirty="0" smtClean="0"/>
              <a:t/>
            </a:r>
            <a:br>
              <a:rPr lang="en-US" dirty="0" smtClean="0"/>
            </a:br>
            <a:r>
              <a:rPr lang="en-US" sz="1200" b="0" i="0" kern="1200" dirty="0" smtClean="0">
                <a:solidFill>
                  <a:schemeClr val="tx1"/>
                </a:solidFill>
                <a:effectLst/>
                <a:latin typeface="+mn-lt"/>
                <a:ea typeface="+mn-ea"/>
                <a:cs typeface="+mn-cs"/>
              </a:rPr>
              <a:t>        List of items that are in progress, filterable (02-list-of-items.png)</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15</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Viewing Activity</a:t>
            </a:r>
            <a:r>
              <a:rPr lang="en-US" dirty="0" smtClean="0"/>
              <a:t/>
            </a:r>
            <a:br>
              <a:rPr lang="en-US" dirty="0" smtClean="0"/>
            </a:br>
            <a:r>
              <a:rPr lang="en-US" sz="1200" b="0" i="0" kern="1200" dirty="0" smtClean="0">
                <a:solidFill>
                  <a:schemeClr val="tx1"/>
                </a:solidFill>
                <a:effectLst/>
                <a:latin typeface="+mn-lt"/>
                <a:ea typeface="+mn-ea"/>
                <a:cs typeface="+mn-cs"/>
              </a:rPr>
              <a:t>        Dashboard with some basic statistics (01-dashboard.png)</a:t>
            </a:r>
            <a:r>
              <a:rPr lang="en-US" dirty="0" smtClean="0"/>
              <a:t/>
            </a:r>
            <a:br>
              <a:rPr lang="en-US" dirty="0" smtClean="0"/>
            </a:br>
            <a:r>
              <a:rPr lang="en-US" sz="1200" b="0" i="0" kern="1200" dirty="0" smtClean="0">
                <a:solidFill>
                  <a:schemeClr val="tx1"/>
                </a:solidFill>
                <a:effectLst/>
                <a:latin typeface="+mn-lt"/>
                <a:ea typeface="+mn-ea"/>
                <a:cs typeface="+mn-cs"/>
              </a:rPr>
              <a:t>        List of items that are in progress, filterable (02-list-of-items.png)</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16</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Loading Items</a:t>
            </a:r>
            <a:r>
              <a:rPr lang="en-US" dirty="0" smtClean="0"/>
              <a:t/>
            </a:r>
            <a:br>
              <a:rPr lang="en-US" dirty="0" smtClean="0"/>
            </a:br>
            <a:r>
              <a:rPr lang="en-US" sz="1200" b="0" i="0" kern="1200" dirty="0" smtClean="0">
                <a:solidFill>
                  <a:schemeClr val="tx1"/>
                </a:solidFill>
                <a:effectLst/>
                <a:latin typeface="+mn-lt"/>
                <a:ea typeface="+mn-ea"/>
                <a:cs typeface="+mn-cs"/>
              </a:rPr>
              <a:t>        Creating by hand (03-add-item.png)</a:t>
            </a:r>
            <a:r>
              <a:rPr lang="en-US" dirty="0" smtClean="0"/>
              <a:t/>
            </a:r>
            <a:br>
              <a:rPr lang="en-US" dirty="0" smtClean="0"/>
            </a:br>
            <a:r>
              <a:rPr lang="en-US" sz="1200" b="0" i="0" kern="1200" dirty="0" smtClean="0">
                <a:solidFill>
                  <a:schemeClr val="tx1"/>
                </a:solidFill>
                <a:effectLst/>
                <a:latin typeface="+mn-lt"/>
                <a:ea typeface="+mn-ea"/>
                <a:cs typeface="+mn-cs"/>
              </a:rPr>
              <a:t>        Uploading via CSV file</a:t>
            </a:r>
            <a:r>
              <a:rPr lang="en-US" dirty="0" smtClean="0"/>
              <a:t/>
            </a:r>
            <a:br>
              <a:rPr lang="en-US" dirty="0" smtClean="0"/>
            </a:br>
            <a:r>
              <a:rPr lang="en-US" sz="1200" b="0" i="0" kern="1200" dirty="0" smtClean="0">
                <a:solidFill>
                  <a:schemeClr val="tx1"/>
                </a:solidFill>
                <a:effectLst/>
                <a:latin typeface="+mn-lt"/>
                <a:ea typeface="+mn-ea"/>
                <a:cs typeface="+mn-cs"/>
              </a:rPr>
              <a:t>        Creating automatically through a custom import</a:t>
            </a:r>
            <a:r>
              <a:rPr lang="en-US" dirty="0" smtClean="0"/>
              <a:t/>
            </a:r>
            <a:br>
              <a:rPr lang="en-US" dirty="0" smtClean="0"/>
            </a:br>
            <a:r>
              <a:rPr lang="en-US" sz="1200" b="0" i="0" kern="1200" dirty="0" smtClean="0">
                <a:solidFill>
                  <a:schemeClr val="tx1"/>
                </a:solidFill>
                <a:effectLst/>
                <a:latin typeface="+mn-lt"/>
                <a:ea typeface="+mn-ea"/>
                <a:cs typeface="+mn-cs"/>
              </a:rPr>
              <a:t>        All items still need MARC XML data</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17</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Uploading images via the browser (04-upload-pages.png)</a:t>
            </a:r>
            <a:r>
              <a:rPr lang="en-US" dirty="0" smtClean="0"/>
              <a:t/>
            </a:r>
            <a:br>
              <a:rPr lang="en-US" dirty="0" smtClean="0"/>
            </a:br>
            <a:r>
              <a:rPr lang="en-US" sz="1200" b="0" i="0" kern="1200" dirty="0" smtClean="0">
                <a:solidFill>
                  <a:schemeClr val="tx1"/>
                </a:solidFill>
                <a:effectLst/>
                <a:latin typeface="+mn-lt"/>
                <a:ea typeface="+mn-ea"/>
                <a:cs typeface="+mn-cs"/>
              </a:rPr>
              <a:t>        Importing images to Macaw (05-import-pages.png)</a:t>
            </a:r>
            <a:r>
              <a:rPr lang="en-US" dirty="0" smtClean="0"/>
              <a:t/>
            </a:r>
            <a:br>
              <a:rPr lang="en-US" dirty="0" smtClean="0"/>
            </a:br>
            <a:r>
              <a:rPr lang="en-US" sz="1200" b="0" i="0" kern="1200" dirty="0" smtClean="0">
                <a:solidFill>
                  <a:schemeClr val="tx1"/>
                </a:solidFill>
                <a:effectLst/>
                <a:latin typeface="+mn-lt"/>
                <a:ea typeface="+mn-ea"/>
                <a:cs typeface="+mn-cs"/>
              </a:rPr>
              <a:t>Importing of JPG and PDF files is supported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Reviewing Metadata</a:t>
            </a:r>
            <a:r>
              <a:rPr lang="en-US" dirty="0" smtClean="0"/>
              <a:t/>
            </a:r>
            <a:br>
              <a:rPr lang="en-US" dirty="0" smtClean="0"/>
            </a:br>
            <a:r>
              <a:rPr lang="en-US" sz="1200" b="0" i="0" kern="1200" dirty="0" smtClean="0">
                <a:solidFill>
                  <a:schemeClr val="tx1"/>
                </a:solidFill>
                <a:effectLst/>
                <a:latin typeface="+mn-lt"/>
                <a:ea typeface="+mn-ea"/>
                <a:cs typeface="+mn-cs"/>
              </a:rPr>
              <a:t>        Thumbnail view of the pages (06-enter-metadata.png)</a:t>
            </a:r>
            <a:r>
              <a:rPr lang="en-US" dirty="0" smtClean="0"/>
              <a:t/>
            </a:r>
            <a:br>
              <a:rPr lang="en-US" dirty="0" smtClean="0"/>
            </a:br>
            <a:r>
              <a:rPr lang="en-US" sz="1200" b="0" i="0" kern="1200" dirty="0" smtClean="0">
                <a:solidFill>
                  <a:schemeClr val="tx1"/>
                </a:solidFill>
                <a:effectLst/>
                <a:latin typeface="+mn-lt"/>
                <a:ea typeface="+mn-ea"/>
                <a:cs typeface="+mn-cs"/>
              </a:rPr>
              <a:t>        Large version of the image has a magnifier</a:t>
            </a:r>
            <a:r>
              <a:rPr lang="en-US" dirty="0" smtClean="0"/>
              <a:t/>
            </a:r>
            <a:br>
              <a:rPr lang="en-US" dirty="0" smtClean="0"/>
            </a:br>
            <a:r>
              <a:rPr lang="en-US" sz="1200" b="0" i="0" kern="1200" dirty="0" smtClean="0">
                <a:solidFill>
                  <a:schemeClr val="tx1"/>
                </a:solidFill>
                <a:effectLst/>
                <a:latin typeface="+mn-lt"/>
                <a:ea typeface="+mn-ea"/>
                <a:cs typeface="+mn-cs"/>
              </a:rPr>
              <a:t>        List view to see more metadata at once (07-metadata.png)</a:t>
            </a:r>
            <a:r>
              <a:rPr lang="en-US" dirty="0" smtClean="0"/>
              <a:t/>
            </a:r>
            <a:br>
              <a:rPr lang="en-US" dirty="0" smtClean="0"/>
            </a:br>
            <a:r>
              <a:rPr lang="en-US" sz="1200" b="0" i="0" kern="1200" dirty="0" smtClean="0">
                <a:solidFill>
                  <a:schemeClr val="tx1"/>
                </a:solidFill>
                <a:effectLst/>
                <a:latin typeface="+mn-lt"/>
                <a:ea typeface="+mn-ea"/>
                <a:cs typeface="+mn-cs"/>
              </a:rPr>
              <a:t>        Standard Metadata is suitable for BHL use</a:t>
            </a:r>
            <a:r>
              <a:rPr lang="en-US" dirty="0" smtClean="0"/>
              <a:t/>
            </a:r>
            <a:br>
              <a:rPr lang="en-US" dirty="0" smtClean="0"/>
            </a:br>
            <a:r>
              <a:rPr lang="en-US" sz="1200" b="0" i="0" kern="1200" dirty="0" smtClean="0">
                <a:solidFill>
                  <a:schemeClr val="tx1"/>
                </a:solidFill>
                <a:effectLst/>
                <a:latin typeface="+mn-lt"/>
                <a:ea typeface="+mn-ea"/>
                <a:cs typeface="+mn-cs"/>
              </a:rPr>
              <a:t>        No additional metadata modules are needed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Uploading to the Archive</a:t>
            </a:r>
            <a:r>
              <a:rPr lang="en-US" dirty="0" smtClean="0"/>
              <a:t/>
            </a:r>
            <a:br>
              <a:rPr lang="en-US" dirty="0" smtClean="0"/>
            </a:br>
            <a:r>
              <a:rPr lang="en-US" sz="1200" b="0" i="0" kern="1200" dirty="0" smtClean="0">
                <a:solidFill>
                  <a:schemeClr val="tx1"/>
                </a:solidFill>
                <a:effectLst/>
                <a:latin typeface="+mn-lt"/>
                <a:ea typeface="+mn-ea"/>
                <a:cs typeface="+mn-cs"/>
              </a:rPr>
              <a:t>        Need to get set up with an account at IA first</a:t>
            </a:r>
            <a:r>
              <a:rPr lang="en-US" dirty="0" smtClean="0"/>
              <a:t/>
            </a:r>
            <a:br>
              <a:rPr lang="en-US" dirty="0" smtClean="0"/>
            </a:br>
            <a:r>
              <a:rPr lang="en-US" sz="1200" b="0" i="0" kern="1200" dirty="0" smtClean="0">
                <a:solidFill>
                  <a:schemeClr val="tx1"/>
                </a:solidFill>
                <a:effectLst/>
                <a:latin typeface="+mn-lt"/>
                <a:ea typeface="+mn-ea"/>
                <a:cs typeface="+mn-cs"/>
              </a:rPr>
              <a:t>        Account at IA needs access to the biodiversity collection</a:t>
            </a:r>
            <a:r>
              <a:rPr lang="en-US" dirty="0" smtClean="0"/>
              <a:t/>
            </a:r>
            <a:br>
              <a:rPr lang="en-US" dirty="0" smtClean="0"/>
            </a:br>
            <a:r>
              <a:rPr lang="en-US" sz="1200" b="0" i="0" kern="1200" dirty="0" smtClean="0">
                <a:solidFill>
                  <a:schemeClr val="tx1"/>
                </a:solidFill>
                <a:effectLst/>
                <a:latin typeface="+mn-lt"/>
                <a:ea typeface="+mn-ea"/>
                <a:cs typeface="+mn-cs"/>
              </a:rPr>
              <a:t>        Uploading of completed items is done via scheduled job or the command line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Demo Account</a:t>
            </a:r>
            <a:r>
              <a:rPr lang="en-US" dirty="0" smtClean="0"/>
              <a:t/>
            </a:r>
            <a:br>
              <a:rPr lang="en-US" dirty="0" smtClean="0"/>
            </a:br>
            <a:r>
              <a:rPr lang="en-US" sz="1200" b="0" i="0" kern="1200" dirty="0" smtClean="0">
                <a:solidFill>
                  <a:schemeClr val="tx1"/>
                </a:solidFill>
                <a:effectLst/>
                <a:latin typeface="+mn-lt"/>
                <a:ea typeface="+mn-ea"/>
                <a:cs typeface="+mn-cs"/>
              </a:rPr>
              <a:t>        macaw.joelrichard.com</a:t>
            </a:r>
            <a:r>
              <a:rPr lang="en-US" dirty="0" smtClean="0"/>
              <a:t/>
            </a:r>
            <a:br>
              <a:rPr lang="en-US" dirty="0" smtClean="0"/>
            </a:br>
            <a:r>
              <a:rPr lang="en-US" sz="1200" b="0" i="0" kern="1200" dirty="0" smtClean="0">
                <a:solidFill>
                  <a:schemeClr val="tx1"/>
                </a:solidFill>
                <a:effectLst/>
                <a:latin typeface="+mn-lt"/>
                <a:ea typeface="+mn-ea"/>
                <a:cs typeface="+mn-cs"/>
              </a:rPr>
              <a:t>        User: demo Password: demo</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18</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sz="1200" b="0" i="0" kern="1200" dirty="0" smtClean="0">
                <a:solidFill>
                  <a:schemeClr val="tx1"/>
                </a:solidFill>
                <a:effectLst/>
                <a:latin typeface="+mn-lt"/>
                <a:ea typeface="+mn-ea"/>
                <a:cs typeface="+mn-cs"/>
              </a:rPr>
              <a:t>Uploading images via the browser (04-upload-pages.png)</a:t>
            </a:r>
            <a:r>
              <a:rPr lang="en-US" dirty="0" smtClean="0"/>
              <a:t/>
            </a:r>
            <a:br>
              <a:rPr lang="en-US" dirty="0" smtClean="0"/>
            </a:br>
            <a:r>
              <a:rPr lang="en-US" sz="1200" b="0" i="0" kern="1200" dirty="0" smtClean="0">
                <a:solidFill>
                  <a:schemeClr val="tx1"/>
                </a:solidFill>
                <a:effectLst/>
                <a:latin typeface="+mn-lt"/>
                <a:ea typeface="+mn-ea"/>
                <a:cs typeface="+mn-cs"/>
              </a:rPr>
              <a:t>        Importing images to Macaw (05-import-pages.png)</a:t>
            </a:r>
            <a:r>
              <a:rPr lang="en-US" dirty="0" smtClean="0"/>
              <a:t/>
            </a:r>
            <a:br>
              <a:rPr lang="en-US" dirty="0" smtClean="0"/>
            </a:br>
            <a:r>
              <a:rPr lang="en-US" sz="1200" b="0" i="0" kern="1200" dirty="0" smtClean="0">
                <a:solidFill>
                  <a:schemeClr val="tx1"/>
                </a:solidFill>
                <a:effectLst/>
                <a:latin typeface="+mn-lt"/>
                <a:ea typeface="+mn-ea"/>
                <a:cs typeface="+mn-cs"/>
              </a:rPr>
              <a:t>Importing of JPG and PDF files is supported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Reviewing Metadata</a:t>
            </a:r>
            <a:r>
              <a:rPr lang="en-US" dirty="0" smtClean="0"/>
              <a:t/>
            </a:r>
            <a:br>
              <a:rPr lang="en-US" dirty="0" smtClean="0"/>
            </a:br>
            <a:r>
              <a:rPr lang="en-US" sz="1200" b="0" i="0" kern="1200" dirty="0" smtClean="0">
                <a:solidFill>
                  <a:schemeClr val="tx1"/>
                </a:solidFill>
                <a:effectLst/>
                <a:latin typeface="+mn-lt"/>
                <a:ea typeface="+mn-ea"/>
                <a:cs typeface="+mn-cs"/>
              </a:rPr>
              <a:t>        Thumbnail view of the pages (06-enter-metadata.png)</a:t>
            </a:r>
            <a:r>
              <a:rPr lang="en-US" dirty="0" smtClean="0"/>
              <a:t/>
            </a:r>
            <a:br>
              <a:rPr lang="en-US" dirty="0" smtClean="0"/>
            </a:br>
            <a:r>
              <a:rPr lang="en-US" sz="1200" b="0" i="0" kern="1200" dirty="0" smtClean="0">
                <a:solidFill>
                  <a:schemeClr val="tx1"/>
                </a:solidFill>
                <a:effectLst/>
                <a:latin typeface="+mn-lt"/>
                <a:ea typeface="+mn-ea"/>
                <a:cs typeface="+mn-cs"/>
              </a:rPr>
              <a:t>        Large version of the image has a magnifier</a:t>
            </a:r>
            <a:r>
              <a:rPr lang="en-US" dirty="0" smtClean="0"/>
              <a:t/>
            </a:r>
            <a:br>
              <a:rPr lang="en-US" dirty="0" smtClean="0"/>
            </a:br>
            <a:r>
              <a:rPr lang="en-US" sz="1200" b="0" i="0" kern="1200" dirty="0" smtClean="0">
                <a:solidFill>
                  <a:schemeClr val="tx1"/>
                </a:solidFill>
                <a:effectLst/>
                <a:latin typeface="+mn-lt"/>
                <a:ea typeface="+mn-ea"/>
                <a:cs typeface="+mn-cs"/>
              </a:rPr>
              <a:t>        List view to see more metadata at once (07-metadata.png)</a:t>
            </a:r>
            <a:r>
              <a:rPr lang="en-US" dirty="0" smtClean="0"/>
              <a:t/>
            </a:r>
            <a:br>
              <a:rPr lang="en-US" dirty="0" smtClean="0"/>
            </a:br>
            <a:r>
              <a:rPr lang="en-US" sz="1200" b="0" i="0" kern="1200" dirty="0" smtClean="0">
                <a:solidFill>
                  <a:schemeClr val="tx1"/>
                </a:solidFill>
                <a:effectLst/>
                <a:latin typeface="+mn-lt"/>
                <a:ea typeface="+mn-ea"/>
                <a:cs typeface="+mn-cs"/>
              </a:rPr>
              <a:t>        Standard Metadata is suitable for BHL use</a:t>
            </a:r>
            <a:r>
              <a:rPr lang="en-US" dirty="0" smtClean="0"/>
              <a:t/>
            </a:r>
            <a:br>
              <a:rPr lang="en-US" dirty="0" smtClean="0"/>
            </a:br>
            <a:r>
              <a:rPr lang="en-US" sz="1200" b="0" i="0" kern="1200" dirty="0" smtClean="0">
                <a:solidFill>
                  <a:schemeClr val="tx1"/>
                </a:solidFill>
                <a:effectLst/>
                <a:latin typeface="+mn-lt"/>
                <a:ea typeface="+mn-ea"/>
                <a:cs typeface="+mn-cs"/>
              </a:rPr>
              <a:t>        No additional metadata modules are needed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Uploading to the Archive</a:t>
            </a:r>
            <a:r>
              <a:rPr lang="en-US" dirty="0" smtClean="0"/>
              <a:t/>
            </a:r>
            <a:br>
              <a:rPr lang="en-US" dirty="0" smtClean="0"/>
            </a:br>
            <a:r>
              <a:rPr lang="en-US" sz="1200" b="0" i="0" kern="1200" dirty="0" smtClean="0">
                <a:solidFill>
                  <a:schemeClr val="tx1"/>
                </a:solidFill>
                <a:effectLst/>
                <a:latin typeface="+mn-lt"/>
                <a:ea typeface="+mn-ea"/>
                <a:cs typeface="+mn-cs"/>
              </a:rPr>
              <a:t>        Need to get set up with an account at IA first</a:t>
            </a:r>
            <a:r>
              <a:rPr lang="en-US" dirty="0" smtClean="0"/>
              <a:t/>
            </a:r>
            <a:br>
              <a:rPr lang="en-US" dirty="0" smtClean="0"/>
            </a:br>
            <a:r>
              <a:rPr lang="en-US" sz="1200" b="0" i="0" kern="1200" dirty="0" smtClean="0">
                <a:solidFill>
                  <a:schemeClr val="tx1"/>
                </a:solidFill>
                <a:effectLst/>
                <a:latin typeface="+mn-lt"/>
                <a:ea typeface="+mn-ea"/>
                <a:cs typeface="+mn-cs"/>
              </a:rPr>
              <a:t>        Account at IA needs access to the biodiversity collection</a:t>
            </a:r>
            <a:r>
              <a:rPr lang="en-US" dirty="0" smtClean="0"/>
              <a:t/>
            </a:r>
            <a:br>
              <a:rPr lang="en-US" dirty="0" smtClean="0"/>
            </a:br>
            <a:r>
              <a:rPr lang="en-US" sz="1200" b="0" i="0" kern="1200" dirty="0" smtClean="0">
                <a:solidFill>
                  <a:schemeClr val="tx1"/>
                </a:solidFill>
                <a:effectLst/>
                <a:latin typeface="+mn-lt"/>
                <a:ea typeface="+mn-ea"/>
                <a:cs typeface="+mn-cs"/>
              </a:rPr>
              <a:t>        Uploading of completed items is done via scheduled job or the command line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Demo Account</a:t>
            </a:r>
            <a:r>
              <a:rPr lang="en-US" dirty="0" smtClean="0"/>
              <a:t/>
            </a:r>
            <a:br>
              <a:rPr lang="en-US" dirty="0" smtClean="0"/>
            </a:br>
            <a:r>
              <a:rPr lang="en-US" sz="1200" b="0" i="0" kern="1200" dirty="0" smtClean="0">
                <a:solidFill>
                  <a:schemeClr val="tx1"/>
                </a:solidFill>
                <a:effectLst/>
                <a:latin typeface="+mn-lt"/>
                <a:ea typeface="+mn-ea"/>
                <a:cs typeface="+mn-cs"/>
              </a:rPr>
              <a:t>        macaw.joelrichard.com</a:t>
            </a:r>
            <a:r>
              <a:rPr lang="en-US" dirty="0" smtClean="0"/>
              <a:t/>
            </a:r>
            <a:br>
              <a:rPr lang="en-US" dirty="0" smtClean="0"/>
            </a:br>
            <a:r>
              <a:rPr lang="en-US" sz="1200" b="0" i="0" kern="1200" dirty="0" smtClean="0">
                <a:solidFill>
                  <a:schemeClr val="tx1"/>
                </a:solidFill>
                <a:effectLst/>
                <a:latin typeface="+mn-lt"/>
                <a:ea typeface="+mn-ea"/>
                <a:cs typeface="+mn-cs"/>
              </a:rPr>
              <a:t>        User: demo Password: demo</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19</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Uploading images via the browser (04-upload-pages.png)</a:t>
            </a:r>
            <a:r>
              <a:rPr lang="en-US" dirty="0" smtClean="0"/>
              <a:t/>
            </a:r>
            <a:br>
              <a:rPr lang="en-US" dirty="0" smtClean="0"/>
            </a:br>
            <a:r>
              <a:rPr lang="en-US" sz="1200" b="0" i="0" kern="1200" dirty="0" smtClean="0">
                <a:solidFill>
                  <a:schemeClr val="tx1"/>
                </a:solidFill>
                <a:effectLst/>
                <a:latin typeface="+mn-lt"/>
                <a:ea typeface="+mn-ea"/>
                <a:cs typeface="+mn-cs"/>
              </a:rPr>
              <a:t>        Importing images to Macaw (05-import-pages.png)</a:t>
            </a:r>
            <a:r>
              <a:rPr lang="en-US" dirty="0" smtClean="0"/>
              <a:t/>
            </a:r>
            <a:br>
              <a:rPr lang="en-US" dirty="0" smtClean="0"/>
            </a:br>
            <a:r>
              <a:rPr lang="en-US" sz="1200" b="0" i="0" kern="1200" dirty="0" smtClean="0">
                <a:solidFill>
                  <a:schemeClr val="tx1"/>
                </a:solidFill>
                <a:effectLst/>
                <a:latin typeface="+mn-lt"/>
                <a:ea typeface="+mn-ea"/>
                <a:cs typeface="+mn-cs"/>
              </a:rPr>
              <a:t>Importing of JPG and PDF files is supported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Reviewing Metadata</a:t>
            </a:r>
            <a:r>
              <a:rPr lang="en-US" dirty="0" smtClean="0"/>
              <a:t/>
            </a:r>
            <a:br>
              <a:rPr lang="en-US" dirty="0" smtClean="0"/>
            </a:br>
            <a:r>
              <a:rPr lang="en-US" sz="1200" b="0" i="0" kern="1200" dirty="0" smtClean="0">
                <a:solidFill>
                  <a:schemeClr val="tx1"/>
                </a:solidFill>
                <a:effectLst/>
                <a:latin typeface="+mn-lt"/>
                <a:ea typeface="+mn-ea"/>
                <a:cs typeface="+mn-cs"/>
              </a:rPr>
              <a:t>        Thumbnail view of the pages (06-enter-metadata.png)</a:t>
            </a:r>
            <a:r>
              <a:rPr lang="en-US" dirty="0" smtClean="0"/>
              <a:t/>
            </a:r>
            <a:br>
              <a:rPr lang="en-US" dirty="0" smtClean="0"/>
            </a:br>
            <a:r>
              <a:rPr lang="en-US" sz="1200" b="0" i="0" kern="1200" dirty="0" smtClean="0">
                <a:solidFill>
                  <a:schemeClr val="tx1"/>
                </a:solidFill>
                <a:effectLst/>
                <a:latin typeface="+mn-lt"/>
                <a:ea typeface="+mn-ea"/>
                <a:cs typeface="+mn-cs"/>
              </a:rPr>
              <a:t>        Large version of the image has a magnifier</a:t>
            </a:r>
            <a:r>
              <a:rPr lang="en-US" dirty="0" smtClean="0"/>
              <a:t/>
            </a:r>
            <a:br>
              <a:rPr lang="en-US" dirty="0" smtClean="0"/>
            </a:br>
            <a:r>
              <a:rPr lang="en-US" sz="1200" b="0" i="0" kern="1200" dirty="0" smtClean="0">
                <a:solidFill>
                  <a:schemeClr val="tx1"/>
                </a:solidFill>
                <a:effectLst/>
                <a:latin typeface="+mn-lt"/>
                <a:ea typeface="+mn-ea"/>
                <a:cs typeface="+mn-cs"/>
              </a:rPr>
              <a:t>        List view to see more metadata at once (07-metadata.png)</a:t>
            </a:r>
            <a:r>
              <a:rPr lang="en-US" dirty="0" smtClean="0"/>
              <a:t/>
            </a:r>
            <a:br>
              <a:rPr lang="en-US" dirty="0" smtClean="0"/>
            </a:br>
            <a:r>
              <a:rPr lang="en-US" sz="1200" b="0" i="0" kern="1200" dirty="0" smtClean="0">
                <a:solidFill>
                  <a:schemeClr val="tx1"/>
                </a:solidFill>
                <a:effectLst/>
                <a:latin typeface="+mn-lt"/>
                <a:ea typeface="+mn-ea"/>
                <a:cs typeface="+mn-cs"/>
              </a:rPr>
              <a:t>        Standard Metadata is suitable for BHL use</a:t>
            </a:r>
            <a:r>
              <a:rPr lang="en-US" dirty="0" smtClean="0"/>
              <a:t/>
            </a:r>
            <a:br>
              <a:rPr lang="en-US" dirty="0" smtClean="0"/>
            </a:br>
            <a:r>
              <a:rPr lang="en-US" sz="1200" b="0" i="0" kern="1200" dirty="0" smtClean="0">
                <a:solidFill>
                  <a:schemeClr val="tx1"/>
                </a:solidFill>
                <a:effectLst/>
                <a:latin typeface="+mn-lt"/>
                <a:ea typeface="+mn-ea"/>
                <a:cs typeface="+mn-cs"/>
              </a:rPr>
              <a:t>        No additional metadata modules are needed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Uploading to the Archive</a:t>
            </a:r>
            <a:r>
              <a:rPr lang="en-US" dirty="0" smtClean="0"/>
              <a:t/>
            </a:r>
            <a:br>
              <a:rPr lang="en-US" dirty="0" smtClean="0"/>
            </a:br>
            <a:r>
              <a:rPr lang="en-US" sz="1200" b="0" i="0" kern="1200" dirty="0" smtClean="0">
                <a:solidFill>
                  <a:schemeClr val="tx1"/>
                </a:solidFill>
                <a:effectLst/>
                <a:latin typeface="+mn-lt"/>
                <a:ea typeface="+mn-ea"/>
                <a:cs typeface="+mn-cs"/>
              </a:rPr>
              <a:t>        Need to get set up with an account at IA first</a:t>
            </a:r>
            <a:r>
              <a:rPr lang="en-US" dirty="0" smtClean="0"/>
              <a:t/>
            </a:r>
            <a:br>
              <a:rPr lang="en-US" dirty="0" smtClean="0"/>
            </a:br>
            <a:r>
              <a:rPr lang="en-US" sz="1200" b="0" i="0" kern="1200" dirty="0" smtClean="0">
                <a:solidFill>
                  <a:schemeClr val="tx1"/>
                </a:solidFill>
                <a:effectLst/>
                <a:latin typeface="+mn-lt"/>
                <a:ea typeface="+mn-ea"/>
                <a:cs typeface="+mn-cs"/>
              </a:rPr>
              <a:t>        Account at IA needs access to the biodiversity collection</a:t>
            </a:r>
            <a:r>
              <a:rPr lang="en-US" dirty="0" smtClean="0"/>
              <a:t/>
            </a:r>
            <a:br>
              <a:rPr lang="en-US" dirty="0" smtClean="0"/>
            </a:br>
            <a:r>
              <a:rPr lang="en-US" sz="1200" b="0" i="0" kern="1200" dirty="0" smtClean="0">
                <a:solidFill>
                  <a:schemeClr val="tx1"/>
                </a:solidFill>
                <a:effectLst/>
                <a:latin typeface="+mn-lt"/>
                <a:ea typeface="+mn-ea"/>
                <a:cs typeface="+mn-cs"/>
              </a:rPr>
              <a:t>        Uploading of completed items is done via scheduled job or the command line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Demo Account</a:t>
            </a:r>
            <a:r>
              <a:rPr lang="en-US" dirty="0" smtClean="0"/>
              <a:t/>
            </a:r>
            <a:br>
              <a:rPr lang="en-US" dirty="0" smtClean="0"/>
            </a:br>
            <a:r>
              <a:rPr lang="en-US" sz="1200" b="0" i="0" kern="1200" dirty="0" smtClean="0">
                <a:solidFill>
                  <a:schemeClr val="tx1"/>
                </a:solidFill>
                <a:effectLst/>
                <a:latin typeface="+mn-lt"/>
                <a:ea typeface="+mn-ea"/>
                <a:cs typeface="+mn-cs"/>
              </a:rPr>
              <a:t>        macaw.joelrichard.com</a:t>
            </a:r>
            <a:r>
              <a:rPr lang="en-US" dirty="0" smtClean="0"/>
              <a:t/>
            </a:r>
            <a:br>
              <a:rPr lang="en-US" dirty="0" smtClean="0"/>
            </a:br>
            <a:r>
              <a:rPr lang="en-US" sz="1200" b="0" i="0" kern="1200" dirty="0" smtClean="0">
                <a:solidFill>
                  <a:schemeClr val="tx1"/>
                </a:solidFill>
                <a:effectLst/>
                <a:latin typeface="+mn-lt"/>
                <a:ea typeface="+mn-ea"/>
                <a:cs typeface="+mn-cs"/>
              </a:rPr>
              <a:t>        User: demo Password: demo</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20</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Reviewing Metadata</a:t>
            </a:r>
            <a:r>
              <a:rPr lang="en-US" dirty="0" smtClean="0"/>
              <a:t/>
            </a:r>
            <a:br>
              <a:rPr lang="en-US" dirty="0" smtClean="0"/>
            </a:br>
            <a:r>
              <a:rPr lang="en-US" sz="1200" b="0" i="0" kern="1200" dirty="0" smtClean="0">
                <a:solidFill>
                  <a:schemeClr val="tx1"/>
                </a:solidFill>
                <a:effectLst/>
                <a:latin typeface="+mn-lt"/>
                <a:ea typeface="+mn-ea"/>
                <a:cs typeface="+mn-cs"/>
              </a:rPr>
              <a:t>        Thumbnail view of the pages (06-enter-metadata.png)</a:t>
            </a:r>
            <a:r>
              <a:rPr lang="en-US" dirty="0" smtClean="0"/>
              <a:t/>
            </a:r>
            <a:br>
              <a:rPr lang="en-US" dirty="0" smtClean="0"/>
            </a:br>
            <a:r>
              <a:rPr lang="en-US" sz="1200" b="0" i="0" kern="1200" dirty="0" smtClean="0">
                <a:solidFill>
                  <a:schemeClr val="tx1"/>
                </a:solidFill>
                <a:effectLst/>
                <a:latin typeface="+mn-lt"/>
                <a:ea typeface="+mn-ea"/>
                <a:cs typeface="+mn-cs"/>
              </a:rPr>
              <a:t>        Large version of the image has a magnifier</a:t>
            </a:r>
            <a:r>
              <a:rPr lang="en-US" dirty="0" smtClean="0"/>
              <a:t/>
            </a:r>
            <a:br>
              <a:rPr lang="en-US" dirty="0" smtClean="0"/>
            </a:br>
            <a:r>
              <a:rPr lang="en-US" sz="1200" b="0" i="0" kern="1200" dirty="0" smtClean="0">
                <a:solidFill>
                  <a:schemeClr val="tx1"/>
                </a:solidFill>
                <a:effectLst/>
                <a:latin typeface="+mn-lt"/>
                <a:ea typeface="+mn-ea"/>
                <a:cs typeface="+mn-cs"/>
              </a:rPr>
              <a:t>        List view to see more metadata at once (07-metadata.png)</a:t>
            </a:r>
            <a:r>
              <a:rPr lang="en-US" dirty="0" smtClean="0"/>
              <a:t/>
            </a:r>
            <a:br>
              <a:rPr lang="en-US" dirty="0" smtClean="0"/>
            </a:br>
            <a:r>
              <a:rPr lang="en-US" sz="1200" b="0" i="0" kern="1200" dirty="0" smtClean="0">
                <a:solidFill>
                  <a:schemeClr val="tx1"/>
                </a:solidFill>
                <a:effectLst/>
                <a:latin typeface="+mn-lt"/>
                <a:ea typeface="+mn-ea"/>
                <a:cs typeface="+mn-cs"/>
              </a:rPr>
              <a:t>        Standard Metadata is suitable for BHL use</a:t>
            </a:r>
            <a:r>
              <a:rPr lang="en-US" dirty="0" smtClean="0"/>
              <a:t/>
            </a:r>
            <a:br>
              <a:rPr lang="en-US" dirty="0" smtClean="0"/>
            </a:br>
            <a:r>
              <a:rPr lang="en-US" sz="1200" b="0" i="0" kern="1200" dirty="0" smtClean="0">
                <a:solidFill>
                  <a:schemeClr val="tx1"/>
                </a:solidFill>
                <a:effectLst/>
                <a:latin typeface="+mn-lt"/>
                <a:ea typeface="+mn-ea"/>
                <a:cs typeface="+mn-cs"/>
              </a:rPr>
              <a:t>        No additional metadata modules are needed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Uploading to the Archive</a:t>
            </a:r>
            <a:r>
              <a:rPr lang="en-US" dirty="0" smtClean="0"/>
              <a:t/>
            </a:r>
            <a:br>
              <a:rPr lang="en-US" dirty="0" smtClean="0"/>
            </a:br>
            <a:r>
              <a:rPr lang="en-US" sz="1200" b="0" i="0" kern="1200" dirty="0" smtClean="0">
                <a:solidFill>
                  <a:schemeClr val="tx1"/>
                </a:solidFill>
                <a:effectLst/>
                <a:latin typeface="+mn-lt"/>
                <a:ea typeface="+mn-ea"/>
                <a:cs typeface="+mn-cs"/>
              </a:rPr>
              <a:t>        Need to get set up with an account at IA first</a:t>
            </a:r>
            <a:r>
              <a:rPr lang="en-US" dirty="0" smtClean="0"/>
              <a:t/>
            </a:r>
            <a:br>
              <a:rPr lang="en-US" dirty="0" smtClean="0"/>
            </a:br>
            <a:r>
              <a:rPr lang="en-US" sz="1200" b="0" i="0" kern="1200" dirty="0" smtClean="0">
                <a:solidFill>
                  <a:schemeClr val="tx1"/>
                </a:solidFill>
                <a:effectLst/>
                <a:latin typeface="+mn-lt"/>
                <a:ea typeface="+mn-ea"/>
                <a:cs typeface="+mn-cs"/>
              </a:rPr>
              <a:t>        Account at IA needs access to the biodiversity collection</a:t>
            </a:r>
            <a:r>
              <a:rPr lang="en-US" dirty="0" smtClean="0"/>
              <a:t/>
            </a:r>
            <a:br>
              <a:rPr lang="en-US" dirty="0" smtClean="0"/>
            </a:br>
            <a:r>
              <a:rPr lang="en-US" sz="1200" b="0" i="0" kern="1200" dirty="0" smtClean="0">
                <a:solidFill>
                  <a:schemeClr val="tx1"/>
                </a:solidFill>
                <a:effectLst/>
                <a:latin typeface="+mn-lt"/>
                <a:ea typeface="+mn-ea"/>
                <a:cs typeface="+mn-cs"/>
              </a:rPr>
              <a:t>        Uploading of completed items is done via scheduled job or the command line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Demo Account</a:t>
            </a:r>
            <a:r>
              <a:rPr lang="en-US" dirty="0" smtClean="0"/>
              <a:t/>
            </a:r>
            <a:br>
              <a:rPr lang="en-US" dirty="0" smtClean="0"/>
            </a:br>
            <a:r>
              <a:rPr lang="en-US" sz="1200" b="0" i="0" kern="1200" dirty="0" smtClean="0">
                <a:solidFill>
                  <a:schemeClr val="tx1"/>
                </a:solidFill>
                <a:effectLst/>
                <a:latin typeface="+mn-lt"/>
                <a:ea typeface="+mn-ea"/>
                <a:cs typeface="+mn-cs"/>
              </a:rPr>
              <a:t>        macaw.joelrichard.com</a:t>
            </a:r>
            <a:r>
              <a:rPr lang="en-US" dirty="0" smtClean="0"/>
              <a:t/>
            </a:r>
            <a:br>
              <a:rPr lang="en-US" dirty="0" smtClean="0"/>
            </a:br>
            <a:r>
              <a:rPr lang="en-US" sz="1200" b="0" i="0" kern="1200" dirty="0" smtClean="0">
                <a:solidFill>
                  <a:schemeClr val="tx1"/>
                </a:solidFill>
                <a:effectLst/>
                <a:latin typeface="+mn-lt"/>
                <a:ea typeface="+mn-ea"/>
                <a:cs typeface="+mn-cs"/>
              </a:rPr>
              <a:t>        User: demo Password: demo</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21</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Reviewing Metadata</a:t>
            </a:r>
            <a:r>
              <a:rPr lang="en-US" dirty="0" smtClean="0"/>
              <a:t/>
            </a:r>
            <a:br>
              <a:rPr lang="en-US" dirty="0" smtClean="0"/>
            </a:br>
            <a:r>
              <a:rPr lang="en-US" sz="1200" b="0" i="0" kern="1200" dirty="0" smtClean="0">
                <a:solidFill>
                  <a:schemeClr val="tx1"/>
                </a:solidFill>
                <a:effectLst/>
                <a:latin typeface="+mn-lt"/>
                <a:ea typeface="+mn-ea"/>
                <a:cs typeface="+mn-cs"/>
              </a:rPr>
              <a:t>        Thumbnail view of the pages (06-enter-metadata.png)</a:t>
            </a:r>
            <a:r>
              <a:rPr lang="en-US" dirty="0" smtClean="0"/>
              <a:t/>
            </a:r>
            <a:br>
              <a:rPr lang="en-US" dirty="0" smtClean="0"/>
            </a:br>
            <a:r>
              <a:rPr lang="en-US" sz="1200" b="0" i="0" kern="1200" dirty="0" smtClean="0">
                <a:solidFill>
                  <a:schemeClr val="tx1"/>
                </a:solidFill>
                <a:effectLst/>
                <a:latin typeface="+mn-lt"/>
                <a:ea typeface="+mn-ea"/>
                <a:cs typeface="+mn-cs"/>
              </a:rPr>
              <a:t>        Large version of the image has a magnifier</a:t>
            </a:r>
            <a:r>
              <a:rPr lang="en-US" dirty="0" smtClean="0"/>
              <a:t/>
            </a:r>
            <a:br>
              <a:rPr lang="en-US" dirty="0" smtClean="0"/>
            </a:br>
            <a:r>
              <a:rPr lang="en-US" sz="1200" b="0" i="0" kern="1200" dirty="0" smtClean="0">
                <a:solidFill>
                  <a:schemeClr val="tx1"/>
                </a:solidFill>
                <a:effectLst/>
                <a:latin typeface="+mn-lt"/>
                <a:ea typeface="+mn-ea"/>
                <a:cs typeface="+mn-cs"/>
              </a:rPr>
              <a:t>        List view to see more metadata at once (07-metadata.png)</a:t>
            </a:r>
            <a:r>
              <a:rPr lang="en-US" dirty="0" smtClean="0"/>
              <a:t/>
            </a:r>
            <a:br>
              <a:rPr lang="en-US" dirty="0" smtClean="0"/>
            </a:br>
            <a:r>
              <a:rPr lang="en-US" sz="1200" b="0" i="0" kern="1200" dirty="0" smtClean="0">
                <a:solidFill>
                  <a:schemeClr val="tx1"/>
                </a:solidFill>
                <a:effectLst/>
                <a:latin typeface="+mn-lt"/>
                <a:ea typeface="+mn-ea"/>
                <a:cs typeface="+mn-cs"/>
              </a:rPr>
              <a:t>        Standard Metadata is suitable for BHL use</a:t>
            </a:r>
            <a:r>
              <a:rPr lang="en-US" dirty="0" smtClean="0"/>
              <a:t/>
            </a:r>
            <a:br>
              <a:rPr lang="en-US" dirty="0" smtClean="0"/>
            </a:br>
            <a:r>
              <a:rPr lang="en-US" sz="1200" b="0" i="0" kern="1200" dirty="0" smtClean="0">
                <a:solidFill>
                  <a:schemeClr val="tx1"/>
                </a:solidFill>
                <a:effectLst/>
                <a:latin typeface="+mn-lt"/>
                <a:ea typeface="+mn-ea"/>
                <a:cs typeface="+mn-cs"/>
              </a:rPr>
              <a:t>        No additional metadata modules are needed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Uploading to the Archive</a:t>
            </a:r>
            <a:r>
              <a:rPr lang="en-US" dirty="0" smtClean="0"/>
              <a:t/>
            </a:r>
            <a:br>
              <a:rPr lang="en-US" dirty="0" smtClean="0"/>
            </a:br>
            <a:r>
              <a:rPr lang="en-US" sz="1200" b="0" i="0" kern="1200" dirty="0" smtClean="0">
                <a:solidFill>
                  <a:schemeClr val="tx1"/>
                </a:solidFill>
                <a:effectLst/>
                <a:latin typeface="+mn-lt"/>
                <a:ea typeface="+mn-ea"/>
                <a:cs typeface="+mn-cs"/>
              </a:rPr>
              <a:t>        Need to get set up with an account at IA first</a:t>
            </a:r>
            <a:r>
              <a:rPr lang="en-US" dirty="0" smtClean="0"/>
              <a:t/>
            </a:r>
            <a:br>
              <a:rPr lang="en-US" dirty="0" smtClean="0"/>
            </a:br>
            <a:r>
              <a:rPr lang="en-US" sz="1200" b="0" i="0" kern="1200" dirty="0" smtClean="0">
                <a:solidFill>
                  <a:schemeClr val="tx1"/>
                </a:solidFill>
                <a:effectLst/>
                <a:latin typeface="+mn-lt"/>
                <a:ea typeface="+mn-ea"/>
                <a:cs typeface="+mn-cs"/>
              </a:rPr>
              <a:t>        Account at IA needs access to the biodiversity collection</a:t>
            </a:r>
            <a:r>
              <a:rPr lang="en-US" dirty="0" smtClean="0"/>
              <a:t/>
            </a:r>
            <a:br>
              <a:rPr lang="en-US" dirty="0" smtClean="0"/>
            </a:br>
            <a:r>
              <a:rPr lang="en-US" sz="1200" b="0" i="0" kern="1200" dirty="0" smtClean="0">
                <a:solidFill>
                  <a:schemeClr val="tx1"/>
                </a:solidFill>
                <a:effectLst/>
                <a:latin typeface="+mn-lt"/>
                <a:ea typeface="+mn-ea"/>
                <a:cs typeface="+mn-cs"/>
              </a:rPr>
              <a:t>        Uploading of completed items is done via scheduled job or the command line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Demo Account</a:t>
            </a:r>
            <a:r>
              <a:rPr lang="en-US" dirty="0" smtClean="0"/>
              <a:t/>
            </a:r>
            <a:br>
              <a:rPr lang="en-US" dirty="0" smtClean="0"/>
            </a:br>
            <a:r>
              <a:rPr lang="en-US" sz="1200" b="0" i="0" kern="1200" dirty="0" smtClean="0">
                <a:solidFill>
                  <a:schemeClr val="tx1"/>
                </a:solidFill>
                <a:effectLst/>
                <a:latin typeface="+mn-lt"/>
                <a:ea typeface="+mn-ea"/>
                <a:cs typeface="+mn-cs"/>
              </a:rPr>
              <a:t>        macaw.joelrichard.com</a:t>
            </a:r>
            <a:r>
              <a:rPr lang="en-US" dirty="0" smtClean="0"/>
              <a:t/>
            </a:r>
            <a:br>
              <a:rPr lang="en-US" dirty="0" smtClean="0"/>
            </a:br>
            <a:r>
              <a:rPr lang="en-US" sz="1200" b="0" i="0" kern="1200" dirty="0" smtClean="0">
                <a:solidFill>
                  <a:schemeClr val="tx1"/>
                </a:solidFill>
                <a:effectLst/>
                <a:latin typeface="+mn-lt"/>
                <a:ea typeface="+mn-ea"/>
                <a:cs typeface="+mn-cs"/>
              </a:rPr>
              <a:t>        User: demo Password: demo</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22</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Uploading to the Archive</a:t>
            </a:r>
            <a:r>
              <a:rPr lang="en-US" dirty="0" smtClean="0"/>
              <a:t/>
            </a:r>
            <a:br>
              <a:rPr lang="en-US" dirty="0" smtClean="0"/>
            </a:br>
            <a:r>
              <a:rPr lang="en-US" sz="1200" b="0" i="0" kern="1200" dirty="0" smtClean="0">
                <a:solidFill>
                  <a:schemeClr val="tx1"/>
                </a:solidFill>
                <a:effectLst/>
                <a:latin typeface="+mn-lt"/>
                <a:ea typeface="+mn-ea"/>
                <a:cs typeface="+mn-cs"/>
              </a:rPr>
              <a:t>        Need to get set up with an account at IA first</a:t>
            </a:r>
            <a:r>
              <a:rPr lang="en-US" dirty="0" smtClean="0"/>
              <a:t/>
            </a:r>
            <a:br>
              <a:rPr lang="en-US" dirty="0" smtClean="0"/>
            </a:br>
            <a:r>
              <a:rPr lang="en-US" sz="1200" b="0" i="0" kern="1200" dirty="0" smtClean="0">
                <a:solidFill>
                  <a:schemeClr val="tx1"/>
                </a:solidFill>
                <a:effectLst/>
                <a:latin typeface="+mn-lt"/>
                <a:ea typeface="+mn-ea"/>
                <a:cs typeface="+mn-cs"/>
              </a:rPr>
              <a:t>        Account at IA needs access to the biodiversity collection</a:t>
            </a:r>
            <a:r>
              <a:rPr lang="en-US" dirty="0" smtClean="0"/>
              <a:t/>
            </a:r>
            <a:br>
              <a:rPr lang="en-US" dirty="0" smtClean="0"/>
            </a:br>
            <a:r>
              <a:rPr lang="en-US" sz="1200" b="0" i="0" kern="1200" dirty="0" smtClean="0">
                <a:solidFill>
                  <a:schemeClr val="tx1"/>
                </a:solidFill>
                <a:effectLst/>
                <a:latin typeface="+mn-lt"/>
                <a:ea typeface="+mn-ea"/>
                <a:cs typeface="+mn-cs"/>
              </a:rPr>
              <a:t>        Uploading of completed items is done via scheduled job or the command line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Demo Account</a:t>
            </a:r>
            <a:r>
              <a:rPr lang="en-US" dirty="0" smtClean="0"/>
              <a:t/>
            </a:r>
            <a:br>
              <a:rPr lang="en-US" dirty="0" smtClean="0"/>
            </a:br>
            <a:r>
              <a:rPr lang="en-US" sz="1200" b="0" i="0" kern="1200" dirty="0" smtClean="0">
                <a:solidFill>
                  <a:schemeClr val="tx1"/>
                </a:solidFill>
                <a:effectLst/>
                <a:latin typeface="+mn-lt"/>
                <a:ea typeface="+mn-ea"/>
                <a:cs typeface="+mn-cs"/>
              </a:rPr>
              <a:t>        macaw.joelrichard.com</a:t>
            </a:r>
            <a:r>
              <a:rPr lang="en-US" dirty="0" smtClean="0"/>
              <a:t/>
            </a:r>
            <a:br>
              <a:rPr lang="en-US" dirty="0" smtClean="0"/>
            </a:br>
            <a:r>
              <a:rPr lang="en-US" sz="1200" b="0" i="0" kern="1200" dirty="0" smtClean="0">
                <a:solidFill>
                  <a:schemeClr val="tx1"/>
                </a:solidFill>
                <a:effectLst/>
                <a:latin typeface="+mn-lt"/>
                <a:ea typeface="+mn-ea"/>
                <a:cs typeface="+mn-cs"/>
              </a:rPr>
              <a:t>        User: demo Password: demo</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20DE135F-C147-4633-B40F-06F087692396}" type="slidenum">
              <a:rPr lang="en-US" smtClean="0"/>
              <a:pPr>
                <a:defRPr/>
              </a:pPr>
              <a:t>23</a:t>
            </a:fld>
            <a:endParaRPr lang="en-US"/>
          </a:p>
        </p:txBody>
      </p:sp>
    </p:spTree>
    <p:extLst>
      <p:ext uri="{BB962C8B-B14F-4D97-AF65-F5344CB8AC3E}">
        <p14:creationId xmlns:p14="http://schemas.microsoft.com/office/powerpoint/2010/main" val="128586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BEA16-D876-4AFE-973E-06935462C980}" type="slidenum">
              <a:rPr lang="en-US"/>
              <a:pPr/>
              <a:t>3</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t>Global BHL is a Global Partnership with programs in six continents, we hope to keep expanding to new geographies.</a:t>
            </a:r>
          </a:p>
          <a:p>
            <a:r>
              <a:rPr lang="en-US"/>
              <a:t>So far we have started to work with African colleagues to define a project that would digitize Biodiversity Literature and new contacts with potential collaborators in Latin America are being pursued that we hope will help us expand BHL to new latitudes.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BCFB3F-95D6-4FCD-A8DA-2248CFD4273A}" type="slidenum">
              <a:rPr lang="en-US" smtClean="0"/>
              <a:pPr eaLnBrk="1" hangingPunct="1"/>
              <a:t>24</a:t>
            </a:fld>
            <a:endParaRPr lang="en-US"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Include picture of BHL China and BHL Australia in the Arch.</a:t>
            </a:r>
          </a:p>
          <a:p>
            <a:endParaRPr lang="en-US" dirty="0" smtClean="0"/>
          </a:p>
          <a:p>
            <a:r>
              <a:rPr lang="en-US" dirty="0" smtClean="0"/>
              <a:t>This picture shows the diversity of … how BHL works together when we are together.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smtClean="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smtClean="0">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Access to literature is particularly important to taxonomic researchers. It does not matter whether the original description of a species was published a year ago or a hundred years ago, the taxonomist must still consult the literature in the process of identifying and naming new species. </a:t>
            </a:r>
          </a:p>
          <a:p>
            <a:endParaRPr lang="en-US" smtClean="0"/>
          </a:p>
          <a:p>
            <a:r>
              <a:rPr lang="en-US" smtClean="0"/>
              <a:t>The Biodiversity Heritage Library (BHL) is a consortium of natural history and botanical libraries that cooperate to digitize and make accessible the legacy literature of biodiversity held in their collections and to make that literature available for open access and responsible use as a part of a global “biodiversity commons.” </a:t>
            </a:r>
          </a:p>
          <a:p>
            <a:r>
              <a:rPr lang="en-US" smtClean="0"/>
              <a:t/>
            </a:r>
            <a:br>
              <a:rPr lang="en-US" smtClean="0"/>
            </a:b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C0701A-4CDF-4C1B-81DF-E2F69368FDBF}" type="slidenum">
              <a:rPr lang="en-US" smtClean="0"/>
              <a:pPr eaLnBrk="1" hangingPunct="1"/>
              <a:t>35</a:t>
            </a:fld>
            <a:endParaRPr lang="en-US" smtClean="0"/>
          </a:p>
        </p:txBody>
      </p:sp>
      <p:sp>
        <p:nvSpPr>
          <p:cNvPr id="839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Chinese Biodiversity Heritage Library (BHL-China), funded by the Biodiversity Committee, Chinese Academy of Sciences, is aiming to, through collaboration with BHL (Biodiversity Heritage Library) and in conjunction with other institutes (colleges) on biological research, jointly build a network platform for BHL-China; through the comprehensive collection, scanning, extraction of the essential biodiversity related literature and the systematical arrangement of the important biodiversity (early focus on botany) literature, to establish an easily-searchable and communitive network platform, while to make the data API compliant and therefore provide documentation data services to biodiversity (including EOL China nodes, Chinese Virtual Herbrium, etc.) and other related research fields.</a:t>
            </a:r>
          </a:p>
          <a:p>
            <a:pPr eaLnBrk="1" hangingPunct="1"/>
            <a:r>
              <a:rPr lang="en-US" smtClean="0"/>
              <a:t>The project is currently under construction. Relying on the project of digital library funded by Institute of Botany, the Chinese Academy of Sciences, the digitalization has started with the documentation of plant biodiversity, and will gradually extend to other fields of biology.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A73F96-DEB1-4B48-8C3A-91844CD85B87}" type="slidenum">
              <a:rPr lang="en-US" smtClean="0"/>
              <a:pPr eaLnBrk="1" hangingPunct="1"/>
              <a:t>38</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251CEC-DD4D-4403-8A8B-EB7618E8CA66}" type="slidenum">
              <a:rPr lang="en-US" smtClean="0"/>
              <a:pPr eaLnBrk="1" hangingPunct="1"/>
              <a:t>39</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Our Brazilian colleagues explained how a network of ten libraries with some major content on biodiversity will have 5 scanners moving to another location after they have scanned their collections. Some of them, would even get 2 scanners, because of their collection sizes. One of these scanners will be held at the SciELO facilities to test and document the experience on the digitization process that is developed and improve the digitization process. There will be 5 people, one working in with each scanner hired by the BHL-SciELO project and they will work 8 hours per day, with a technician at SciELO to receive the images and a librarian to work out the bibliographic metadata and pagination. Jose Eugenio Grillo will be supervising the whole operation. The librarians within the participant Units will be supporting the process.</a:t>
            </a:r>
            <a:br>
              <a:rPr lang="en-US" smtClean="0"/>
            </a:br>
            <a:endParaRPr lang="en-US" smtClean="0"/>
          </a:p>
          <a:p>
            <a:pPr eaLnBrk="1" hangingPunct="1"/>
            <a:endParaRPr 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8141A2-5047-4714-A89B-04A7BD3F4885}" type="slidenum">
              <a:rPr lang="en-US" smtClean="0"/>
              <a:pPr eaLnBrk="1" hangingPunct="1"/>
              <a:t>40</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Our Brazilian colleagues explained how a network of ten libraries with some major content on biodiversity will have 5 scanners moving to another location after they have scanned their collections. Some of them, would even get 2 scanners, because of their collection sizes. One of these scanners will be held at the SciELO facilities to test and document the experience on the digitization process that is developed and improve the digitization process. There will be 5 people, one working in with each scanner hired by the BHL-SciELO project and they will work 8 hours per day, with a technician at SciELO to receive the images and a librarian to work out the bibliographic metadata and pagination. Jose Eugenio Grillo will be supervising the whole operation. The librarians within the participant Units will be supporting the process.</a:t>
            </a:r>
            <a:br>
              <a:rPr lang="en-US" smtClean="0"/>
            </a:br>
            <a:endParaRPr lang="en-US" smtClean="0"/>
          </a:p>
          <a:p>
            <a:pPr eaLnBrk="1" hangingPunct="1"/>
            <a:endParaRPr 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1A8556-3EA7-49D3-BEFE-3FACB84930B5}" type="slidenum">
              <a:rPr lang="en-US" smtClean="0"/>
              <a:pPr eaLnBrk="1" hangingPunct="1"/>
              <a:t>41</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Our Brazilian colleagues explained how a network of ten libraries with some major content on biodiversity will have 5 scanners moving to another location after they have scanned their collections. Some of them, would even get 2 scanners, because of their collection sizes. One of these scanners will be held at the SciELO facilities to test and document the experience on the digitization process that is developed and improve the digitization process. There will be 5 people, one working in with each scanner hired by the BHL-SciELO project and they will work 8 hours per day, with a technician at SciELO to receive the images and a librarian to work out the bibliographic metadata and pagination. Jose Eugenio Grillo will be supervising the whole operation. The librarians within the participant Units will be supporting the process.</a:t>
            </a:r>
            <a:br>
              <a:rPr lang="en-US" smtClean="0"/>
            </a:br>
            <a:endParaRPr lang="en-US" smtClean="0"/>
          </a:p>
          <a:p>
            <a:pPr eaLnBrk="1" hangingPunct="1"/>
            <a:endParaRPr 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E90F10-BE0F-46C3-B088-5D965B7F7516}" type="slidenum">
              <a:rPr lang="en-US" smtClean="0"/>
              <a:pPr eaLnBrk="1" hangingPunct="1"/>
              <a:t>42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544DE1-3E32-4C9E-AE50-C7D07C27BFF6}" type="slidenum">
              <a:rPr lang="en-US" smtClean="0"/>
              <a:pPr eaLnBrk="1" hangingPunct="1"/>
              <a:t>4</a:t>
            </a:fld>
            <a:endParaRPr lang="en-US" smtClean="0"/>
          </a:p>
        </p:txBody>
      </p:sp>
      <p:sp>
        <p:nvSpPr>
          <p:cNvPr id="7065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A23F85-E13A-4814-8C6C-4EF724E73E7F}" type="slidenum">
              <a:rPr lang="en-US" smtClean="0"/>
              <a:pPr eaLnBrk="1" hangingPunct="1"/>
              <a:t>43</a:t>
            </a:fld>
            <a:endParaRPr lang="en-US" smtClean="0"/>
          </a:p>
        </p:txBody>
      </p:sp>
      <p:sp>
        <p:nvSpPr>
          <p:cNvPr id="757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Sustainable: Open software, Open Data,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C303F9-1F77-41DC-B073-019FED844086}" type="slidenum">
              <a:rPr lang="en-US" smtClean="0"/>
              <a:pPr eaLnBrk="1" hangingPunct="1"/>
              <a:t>44</a:t>
            </a:fld>
            <a:endParaRPr lang="en-US" smtClean="0"/>
          </a:p>
        </p:txBody>
      </p:sp>
      <p:sp>
        <p:nvSpPr>
          <p:cNvPr id="7680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20</a:t>
            </a:r>
            <a:r>
              <a:rPr lang="en-US" smtClean="0"/>
              <a:t>: The use of social media (Tweeter, Facebook, Flickr) to unlock and disseminate the knowledge, art and even curiosities contained within the BHL corpus has proven a valuable and effective way of engagement, as shown by this twitter message by Canadensis (</a:t>
            </a:r>
            <a:r>
              <a:rPr lang="en-US" smtClean="0">
                <a:hlinkClick r:id="rId3"/>
              </a:rPr>
              <a:t>https://twitter.com/#!/Canadensys/statuses/149226346017595392</a:t>
            </a:r>
            <a:r>
              <a:rPr lang="en-US" smtClean="0"/>
              <a:t>) that exemplifies how the material made available, in this case, one of the illustrations from a book in BHL  (</a:t>
            </a:r>
            <a:r>
              <a:rPr lang="en-US" smtClean="0">
                <a:hlinkClick r:id="rId4"/>
              </a:rPr>
              <a:t>http://www.flickr.com/photos/biodivlibrary/6002339160/in/set-72157627215966771/</a:t>
            </a:r>
            <a:r>
              <a:rPr lang="en-US" smtClean="0"/>
              <a:t>), is being re-used and re-purposed by others through social media channels, acknowledging and appreciating our open data policy.</a:t>
            </a:r>
          </a:p>
          <a:p>
            <a:endParaRPr lang="en-US" smtClean="0"/>
          </a:p>
          <a:p>
            <a:r>
              <a:rPr lang="en-US" smtClean="0"/>
              <a:t>William Ulate has tweeted on major Global BHL related events and news from most BHL Programs translated into several languages thanks to complimentary collaboration from other colleagues (see examples on Appendix 2).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17E7A1-BBDE-4151-9042-7A13A96D2B19}" type="slidenum">
              <a:rPr lang="en-US" smtClean="0"/>
              <a:pPr eaLnBrk="1" hangingPunct="1"/>
              <a:t>45</a:t>
            </a:fld>
            <a:endParaRPr lang="en-US" smtClean="0"/>
          </a:p>
        </p:txBody>
      </p:sp>
      <p:sp>
        <p:nvSpPr>
          <p:cNvPr id="7782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20</a:t>
            </a:r>
            <a:r>
              <a:rPr lang="en-US" smtClean="0"/>
              <a:t>: The use of social media (Tweeter, Facebook, Flickr) to unlock and disseminate the knowledge, art and even curiosities contained within the BHL corpus has proven a valuable and effective way of engagement, as shown by this twitter message by Canadensis (</a:t>
            </a:r>
            <a:r>
              <a:rPr lang="en-US" smtClean="0">
                <a:hlinkClick r:id="rId3"/>
              </a:rPr>
              <a:t>https://twitter.com/#!/Canadensys/statuses/149226346017595392</a:t>
            </a:r>
            <a:r>
              <a:rPr lang="en-US" smtClean="0"/>
              <a:t>) that exemplifies how the material made available, in this case, one of the illustrations from a book in BHL  (</a:t>
            </a:r>
            <a:r>
              <a:rPr lang="en-US" smtClean="0">
                <a:hlinkClick r:id="rId4"/>
              </a:rPr>
              <a:t>http://www.flickr.com/photos/biodivlibrary/6002339160/in/set-72157627215966771/</a:t>
            </a:r>
            <a:r>
              <a:rPr lang="en-US" smtClean="0"/>
              <a:t>), is being re-used and re-purposed by others through social media channels, acknowledging and appreciating our open data policy.</a:t>
            </a:r>
          </a:p>
          <a:p>
            <a:endParaRPr lang="en-US" smtClean="0"/>
          </a:p>
          <a:p>
            <a:r>
              <a:rPr lang="en-US" smtClean="0"/>
              <a:t>William Ulate has tweeted on major Global BHL related events and news from most BHL Programs translated into several languages thanks to complimentary collaboration from other colleagues (see examples on Appendix 2).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491429-AC7C-4A7C-B5C2-DB29CE63F744}" type="slidenum">
              <a:rPr lang="en-US" smtClean="0"/>
              <a:pPr eaLnBrk="1" hangingPunct="1"/>
              <a:t>5</a:t>
            </a:fld>
            <a:endParaRPr lang="en-US" smtClean="0"/>
          </a:p>
        </p:txBody>
      </p:sp>
      <p:sp>
        <p:nvSpPr>
          <p:cNvPr id="798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Global Data requires a Social Infrastructure</a:t>
            </a:r>
          </a:p>
          <a:p>
            <a:pPr eaLnBrk="1" hangingPunct="1">
              <a:spcBef>
                <a:spcPct val="0"/>
              </a:spcBef>
            </a:pPr>
            <a:r>
              <a:rPr lang="en-US" smtClean="0"/>
              <a:t>The project may be about the content, but relies heavily on the people (and their collaboration for a common cause).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B4B5AC-7520-4314-AB84-0B1F51FBF94C}" type="slidenum">
              <a:rPr lang="en-US" smtClean="0"/>
              <a:pPr eaLnBrk="1" hangingPunct="1"/>
              <a:t>6</a:t>
            </a:fld>
            <a:endParaRPr lang="en-US" smtClean="0"/>
          </a:p>
        </p:txBody>
      </p:sp>
      <p:sp>
        <p:nvSpPr>
          <p:cNvPr id="716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Redundancy achieved through Global Replication and serving.</a:t>
            </a:r>
          </a:p>
          <a:p>
            <a:pPr eaLnBrk="1" hangingPunct="1"/>
            <a:r>
              <a:rPr lang="en-US" smtClean="0"/>
              <a:t>Describe the current state: </a:t>
            </a:r>
          </a:p>
          <a:p>
            <a:pPr eaLnBrk="1" hangingPunct="1">
              <a:buFontTx/>
              <a:buChar char="-"/>
            </a:pPr>
            <a:r>
              <a:rPr lang="en-US" smtClean="0"/>
              <a:t>Uploading all content into IA as the long-term repository </a:t>
            </a:r>
          </a:p>
          <a:p>
            <a:pPr eaLnBrk="1" hangingPunct="1">
              <a:buFontTx/>
              <a:buChar char="-"/>
            </a:pPr>
            <a:r>
              <a:rPr lang="en-US" smtClean="0"/>
              <a:t>Copied seed data </a:t>
            </a:r>
          </a:p>
          <a:p>
            <a:pPr eaLnBrk="1" hangingPunct="1">
              <a:buFontTx/>
              <a:buChar char="-"/>
            </a:pPr>
            <a:r>
              <a:rPr lang="en-US" smtClean="0"/>
              <a:t>and now we are starting to synchronize repositories (IA-&gt;WHO, WHO -&gt; NHM, IA-&gt;EGYPT, then WHO-&gt;CHINA).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This is a take-away topic, and one we deal with everyday.  Language, culture, plans, funding, commitments… all bring new challenges and new opportunities.</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4ADF59-F52F-488A-9BFE-1B3376884563}" type="slidenum">
              <a:rPr lang="en-US" smtClean="0"/>
              <a:pPr eaLnBrk="1" hangingPunct="1"/>
              <a:t>8</a:t>
            </a:fld>
            <a:endParaRPr lang="en-US" smtClean="0"/>
          </a:p>
        </p:txBody>
      </p:sp>
      <p:sp>
        <p:nvSpPr>
          <p:cNvPr id="737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Sharing content, protocols, services and practices to support research, policy and conservation through appropriate repatriation of information.</a:t>
            </a:r>
          </a:p>
          <a:p>
            <a:pPr eaLnBrk="1" hangingPunct="1"/>
            <a:endParaRPr lang="en-US" smtClean="0"/>
          </a:p>
          <a:p>
            <a:pPr eaLnBrk="1" hangingPunct="1"/>
            <a:r>
              <a:rPr lang="en-US" smtClean="0"/>
              <a:t>How to share and benefit from local developments. For example, the User Interface and Annotations from BHL-Australia and BHL-US, the Search functionality from BHL-Europe, the OCR functionality at BHL-Egypt, the Common names functionality from BHL-China and BHL-Europe.</a:t>
            </a:r>
          </a:p>
          <a:p>
            <a:pPr eaLnBrk="1" hangingPunct="1"/>
            <a:endParaRPr lang="en-US" smtClean="0"/>
          </a:p>
          <a:p>
            <a:pPr eaLnBrk="1" hangingPunct="1"/>
            <a:r>
              <a:rPr lang="en-US" smtClean="0"/>
              <a:t>Could we consider co-development or adopting one set of tools for each service (portal, dedup/GRIB, exhibitions)?</a:t>
            </a:r>
          </a:p>
          <a:p>
            <a:pPr eaLnBrk="1" hangingPunct="1"/>
            <a:endParaRPr lang="en-US" smtClean="0"/>
          </a:p>
          <a:p>
            <a:pPr eaLnBrk="1" hangingPunct="1"/>
            <a:endParaRPr lang="en-US" smtClean="0"/>
          </a:p>
          <a:p>
            <a:pPr eaLnBrk="1" hangingPunct="1"/>
            <a:endParaRPr lang="en-US" smtClean="0"/>
          </a:p>
          <a:p>
            <a:pPr eaLnBrk="1" hangingPunct="1"/>
            <a:r>
              <a:rPr lang="en-US" smtClean="0"/>
              <a:t>When we all get together we have effective communications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1EA916-C8CF-4EAA-A4ED-E43C0857C28A}" type="slidenum">
              <a:rPr lang="en-US" smtClean="0"/>
              <a:pPr eaLnBrk="1" hangingPunct="1"/>
              <a:t>10</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1EA916-C8CF-4EAA-A4ED-E43C0857C28A}" type="slidenum">
              <a:rPr lang="en-US" smtClean="0"/>
              <a:pPr eaLnBrk="1" hangingPunct="1"/>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542746-2957-47F3-9256-F8FA2D907D0C}" type="slidenum">
              <a:rPr lang="en-US"/>
              <a:pPr>
                <a:defRPr/>
              </a:pPr>
              <a:t>‹#›</a:t>
            </a:fld>
            <a:endParaRPr lang="en-US"/>
          </a:p>
        </p:txBody>
      </p:sp>
    </p:spTree>
    <p:extLst>
      <p:ext uri="{BB962C8B-B14F-4D97-AF65-F5344CB8AC3E}">
        <p14:creationId xmlns:p14="http://schemas.microsoft.com/office/powerpoint/2010/main" val="17102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B922F2-F95B-458C-8B24-7A8A723541E2}" type="slidenum">
              <a:rPr lang="en-US"/>
              <a:pPr>
                <a:defRPr/>
              </a:pPr>
              <a:t>‹#›</a:t>
            </a:fld>
            <a:endParaRPr lang="en-US"/>
          </a:p>
        </p:txBody>
      </p:sp>
    </p:spTree>
    <p:extLst>
      <p:ext uri="{BB962C8B-B14F-4D97-AF65-F5344CB8AC3E}">
        <p14:creationId xmlns:p14="http://schemas.microsoft.com/office/powerpoint/2010/main" val="154726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1F36EB-FCFE-4E5E-9355-0DDED7B5485B}" type="slidenum">
              <a:rPr lang="en-US"/>
              <a:pPr>
                <a:defRPr/>
              </a:pPr>
              <a:t>‹#›</a:t>
            </a:fld>
            <a:endParaRPr lang="en-US"/>
          </a:p>
        </p:txBody>
      </p:sp>
    </p:spTree>
    <p:extLst>
      <p:ext uri="{BB962C8B-B14F-4D97-AF65-F5344CB8AC3E}">
        <p14:creationId xmlns:p14="http://schemas.microsoft.com/office/powerpoint/2010/main" val="363433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588CA-2398-4BAE-BD50-D0B15C9EF886}" type="slidenum">
              <a:rPr lang="en-US"/>
              <a:pPr>
                <a:defRPr/>
              </a:pPr>
              <a:t>‹#›</a:t>
            </a:fld>
            <a:endParaRPr lang="en-US"/>
          </a:p>
        </p:txBody>
      </p:sp>
    </p:spTree>
    <p:extLst>
      <p:ext uri="{BB962C8B-B14F-4D97-AF65-F5344CB8AC3E}">
        <p14:creationId xmlns:p14="http://schemas.microsoft.com/office/powerpoint/2010/main" val="1076116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1" descr="http://www.bibalex.org/images2/spacer.gif" hidden="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767FED-3F15-4017-A452-9CA993297B01}" type="slidenum">
              <a:rPr lang="en-US"/>
              <a:pPr>
                <a:defRPr/>
              </a:pPr>
              <a:t>‹#›</a:t>
            </a:fld>
            <a:endParaRPr lang="en-US"/>
          </a:p>
        </p:txBody>
      </p:sp>
    </p:spTree>
    <p:extLst>
      <p:ext uri="{BB962C8B-B14F-4D97-AF65-F5344CB8AC3E}">
        <p14:creationId xmlns:p14="http://schemas.microsoft.com/office/powerpoint/2010/main" val="3202033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64060-6627-49A5-A0D6-12D99ADD0CC2}" type="slidenum">
              <a:rPr lang="en-US"/>
              <a:pPr>
                <a:defRPr/>
              </a:pPr>
              <a:t>‹#›</a:t>
            </a:fld>
            <a:endParaRPr lang="en-US"/>
          </a:p>
        </p:txBody>
      </p:sp>
    </p:spTree>
    <p:extLst>
      <p:ext uri="{BB962C8B-B14F-4D97-AF65-F5344CB8AC3E}">
        <p14:creationId xmlns:p14="http://schemas.microsoft.com/office/powerpoint/2010/main" val="343077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6ADF3-2CE2-45FA-9E49-CDA95A3B7672}" type="slidenum">
              <a:rPr lang="en-US"/>
              <a:pPr>
                <a:defRPr/>
              </a:pPr>
              <a:t>‹#›</a:t>
            </a:fld>
            <a:endParaRPr lang="en-US"/>
          </a:p>
        </p:txBody>
      </p:sp>
    </p:spTree>
    <p:extLst>
      <p:ext uri="{BB962C8B-B14F-4D97-AF65-F5344CB8AC3E}">
        <p14:creationId xmlns:p14="http://schemas.microsoft.com/office/powerpoint/2010/main" val="1254729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E40FB7-9116-478A-B7DB-80F728BD0A0A}" type="slidenum">
              <a:rPr lang="en-US"/>
              <a:pPr>
                <a:defRPr/>
              </a:pPr>
              <a:t>‹#›</a:t>
            </a:fld>
            <a:endParaRPr lang="en-US"/>
          </a:p>
        </p:txBody>
      </p:sp>
    </p:spTree>
    <p:extLst>
      <p:ext uri="{BB962C8B-B14F-4D97-AF65-F5344CB8AC3E}">
        <p14:creationId xmlns:p14="http://schemas.microsoft.com/office/powerpoint/2010/main" val="1275064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B4565-7A51-419B-B049-B754FD4B7ABA}" type="slidenum">
              <a:rPr lang="en-US"/>
              <a:pPr>
                <a:defRPr/>
              </a:pPr>
              <a:t>‹#›</a:t>
            </a:fld>
            <a:endParaRPr lang="en-US"/>
          </a:p>
        </p:txBody>
      </p:sp>
    </p:spTree>
    <p:extLst>
      <p:ext uri="{BB962C8B-B14F-4D97-AF65-F5344CB8AC3E}">
        <p14:creationId xmlns:p14="http://schemas.microsoft.com/office/powerpoint/2010/main" val="2210425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2C0633-683C-4BB4-A381-BB5EE6F2898A}" type="slidenum">
              <a:rPr lang="en-US"/>
              <a:pPr>
                <a:defRPr/>
              </a:pPr>
              <a:t>‹#›</a:t>
            </a:fld>
            <a:endParaRPr lang="en-US"/>
          </a:p>
        </p:txBody>
      </p:sp>
    </p:spTree>
    <p:extLst>
      <p:ext uri="{BB962C8B-B14F-4D97-AF65-F5344CB8AC3E}">
        <p14:creationId xmlns:p14="http://schemas.microsoft.com/office/powerpoint/2010/main" val="1486888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D7D0A8-1A09-493E-9690-6A49BDEE1B9B}" type="slidenum">
              <a:rPr lang="en-US"/>
              <a:pPr>
                <a:defRPr/>
              </a:pPr>
              <a:t>‹#›</a:t>
            </a:fld>
            <a:endParaRPr lang="en-US"/>
          </a:p>
        </p:txBody>
      </p:sp>
    </p:spTree>
    <p:extLst>
      <p:ext uri="{BB962C8B-B14F-4D97-AF65-F5344CB8AC3E}">
        <p14:creationId xmlns:p14="http://schemas.microsoft.com/office/powerpoint/2010/main" val="295366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EA6B72-F1AB-4294-A97F-4740880E9370}" type="slidenum">
              <a:rPr lang="en-US"/>
              <a:pPr>
                <a:defRPr/>
              </a:pPr>
              <a:t>‹#›</a:t>
            </a:fld>
            <a:endParaRPr lang="en-US"/>
          </a:p>
        </p:txBody>
      </p:sp>
    </p:spTree>
    <p:extLst>
      <p:ext uri="{BB962C8B-B14F-4D97-AF65-F5344CB8AC3E}">
        <p14:creationId xmlns:p14="http://schemas.microsoft.com/office/powerpoint/2010/main" val="1071281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946A15-17C9-47C3-8DC6-135A54013075}" type="slidenum">
              <a:rPr lang="en-US"/>
              <a:pPr>
                <a:defRPr/>
              </a:pPr>
              <a:t>‹#›</a:t>
            </a:fld>
            <a:endParaRPr lang="en-US"/>
          </a:p>
        </p:txBody>
      </p:sp>
    </p:spTree>
    <p:extLst>
      <p:ext uri="{BB962C8B-B14F-4D97-AF65-F5344CB8AC3E}">
        <p14:creationId xmlns:p14="http://schemas.microsoft.com/office/powerpoint/2010/main" val="1269936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C859B3-58C2-42F8-9D82-A2E84409D418}" type="slidenum">
              <a:rPr lang="en-US"/>
              <a:pPr>
                <a:defRPr/>
              </a:pPr>
              <a:t>‹#›</a:t>
            </a:fld>
            <a:endParaRPr lang="en-US"/>
          </a:p>
        </p:txBody>
      </p:sp>
    </p:spTree>
    <p:extLst>
      <p:ext uri="{BB962C8B-B14F-4D97-AF65-F5344CB8AC3E}">
        <p14:creationId xmlns:p14="http://schemas.microsoft.com/office/powerpoint/2010/main" val="2337925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01D235-C11A-4378-86CB-CF200E47BA3D}" type="slidenum">
              <a:rPr lang="en-US"/>
              <a:pPr>
                <a:defRPr/>
              </a:pPr>
              <a:t>‹#›</a:t>
            </a:fld>
            <a:endParaRPr lang="en-US"/>
          </a:p>
        </p:txBody>
      </p:sp>
    </p:spTree>
    <p:extLst>
      <p:ext uri="{BB962C8B-B14F-4D97-AF65-F5344CB8AC3E}">
        <p14:creationId xmlns:p14="http://schemas.microsoft.com/office/powerpoint/2010/main" val="1817006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396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90589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250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5840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598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D6A7C-1B0A-42EC-B840-A66534FB816B}" type="slidenum">
              <a:rPr lang="en-US"/>
              <a:pPr>
                <a:defRPr/>
              </a:pPr>
              <a:t>‹#›</a:t>
            </a:fld>
            <a:endParaRPr lang="en-US"/>
          </a:p>
        </p:txBody>
      </p:sp>
    </p:spTree>
    <p:extLst>
      <p:ext uri="{BB962C8B-B14F-4D97-AF65-F5344CB8AC3E}">
        <p14:creationId xmlns:p14="http://schemas.microsoft.com/office/powerpoint/2010/main" val="2548693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4768C3-D03F-4DB9-A094-EE9394F4A27E}" type="slidenum">
              <a:rPr lang="en-US"/>
              <a:pPr>
                <a:defRPr/>
              </a:pPr>
              <a:t>‹#›</a:t>
            </a:fld>
            <a:endParaRPr lang="en-US"/>
          </a:p>
        </p:txBody>
      </p:sp>
    </p:spTree>
    <p:extLst>
      <p:ext uri="{BB962C8B-B14F-4D97-AF65-F5344CB8AC3E}">
        <p14:creationId xmlns:p14="http://schemas.microsoft.com/office/powerpoint/2010/main" val="865720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118669-0441-4B6F-B3C9-BD4B06AEDF27}" type="slidenum">
              <a:rPr lang="en-US"/>
              <a:pPr>
                <a:defRPr/>
              </a:pPr>
              <a:t>‹#›</a:t>
            </a:fld>
            <a:endParaRPr lang="en-US"/>
          </a:p>
        </p:txBody>
      </p:sp>
    </p:spTree>
    <p:extLst>
      <p:ext uri="{BB962C8B-B14F-4D97-AF65-F5344CB8AC3E}">
        <p14:creationId xmlns:p14="http://schemas.microsoft.com/office/powerpoint/2010/main" val="157769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EF637F-F9DB-46E5-8492-5AC36BB8BA7B}" type="slidenum">
              <a:rPr lang="en-US"/>
              <a:pPr>
                <a:defRPr/>
              </a:pPr>
              <a:t>‹#›</a:t>
            </a:fld>
            <a:endParaRPr lang="en-US"/>
          </a:p>
        </p:txBody>
      </p:sp>
    </p:spTree>
    <p:extLst>
      <p:ext uri="{BB962C8B-B14F-4D97-AF65-F5344CB8AC3E}">
        <p14:creationId xmlns:p14="http://schemas.microsoft.com/office/powerpoint/2010/main" val="105225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C959D4-0A7D-4F97-8F16-EF933C72B98D}" type="slidenum">
              <a:rPr lang="en-US"/>
              <a:pPr>
                <a:defRPr/>
              </a:pPr>
              <a:t>‹#›</a:t>
            </a:fld>
            <a:endParaRPr lang="en-US"/>
          </a:p>
        </p:txBody>
      </p:sp>
    </p:spTree>
    <p:extLst>
      <p:ext uri="{BB962C8B-B14F-4D97-AF65-F5344CB8AC3E}">
        <p14:creationId xmlns:p14="http://schemas.microsoft.com/office/powerpoint/2010/main" val="3830614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24CA96-6E73-433F-9082-9798D2460D05}" type="slidenum">
              <a:rPr lang="en-US"/>
              <a:pPr>
                <a:defRPr/>
              </a:pPr>
              <a:t>‹#›</a:t>
            </a:fld>
            <a:endParaRPr lang="en-US"/>
          </a:p>
        </p:txBody>
      </p:sp>
    </p:spTree>
    <p:extLst>
      <p:ext uri="{BB962C8B-B14F-4D97-AF65-F5344CB8AC3E}">
        <p14:creationId xmlns:p14="http://schemas.microsoft.com/office/powerpoint/2010/main" val="198646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8640F4-D215-46BB-8420-7813597538E5}" type="slidenum">
              <a:rPr lang="en-US"/>
              <a:pPr>
                <a:defRPr/>
              </a:pPr>
              <a:t>‹#›</a:t>
            </a:fld>
            <a:endParaRPr lang="en-US"/>
          </a:p>
        </p:txBody>
      </p:sp>
    </p:spTree>
    <p:extLst>
      <p:ext uri="{BB962C8B-B14F-4D97-AF65-F5344CB8AC3E}">
        <p14:creationId xmlns:p14="http://schemas.microsoft.com/office/powerpoint/2010/main" val="159124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9.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2.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7" descr="BHL-Logo-Full.gi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972300" y="-12700"/>
            <a:ext cx="20986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572C1FF-1925-4936-BCE7-1B80A100E0ED}" type="slidenum">
              <a:rPr lang="en-US"/>
              <a:pPr>
                <a:defRPr/>
              </a:pPr>
              <a:t>‹#›</a:t>
            </a:fld>
            <a:endParaRPr lang="en-US"/>
          </a:p>
        </p:txBody>
      </p:sp>
      <p:pic>
        <p:nvPicPr>
          <p:cNvPr id="1032" name="Picture 4"/>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237163" y="0"/>
            <a:ext cx="1735137" cy="709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3" name="Picture 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89200" y="0"/>
            <a:ext cx="12731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762375" y="-20638"/>
            <a:ext cx="1477963"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0"/>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295400" y="0"/>
            <a:ext cx="116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7"/>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295400" cy="739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24174D9-BE94-413E-9F18-1B958118BF72}" type="slidenum">
              <a:rPr lang="en-US"/>
              <a:pPr>
                <a:defRPr/>
              </a:pPr>
              <a:t>‹#›</a:t>
            </a:fld>
            <a:endParaRPr lang="en-US"/>
          </a:p>
        </p:txBody>
      </p:sp>
      <p:pic>
        <p:nvPicPr>
          <p:cNvPr id="2055" name="Picture 7" descr="BHL-Logo-vertical_small.gi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924800" y="76200"/>
            <a:ext cx="1144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0"/>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70850" y="990600"/>
            <a:ext cx="852488" cy="990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2057" name="Picture 2" descr="https://si0.twimg.com/profile_images/1628696719/Untitled-1_bigger.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74025" y="2057400"/>
            <a:ext cx="8477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3"/>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059738" y="2955925"/>
            <a:ext cx="87630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6"/>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026400" y="3871913"/>
            <a:ext cx="9429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4"/>
          <p:cNvPicPr>
            <a:picLocks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986713" y="4495800"/>
            <a:ext cx="1020762"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9" r:id="rId1"/>
    <p:sldLayoutId id="2147483784"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027" descr="BHL_ppt_podklad_z+z_5c"/>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timing>
    <p:tnLst>
      <p:par>
        <p:cTn id="1" dur="indefinite" restart="never" nodeType="tmRoot"/>
      </p:par>
    </p:tnLst>
  </p:timing>
  <p:txStyles>
    <p:titleStyle>
      <a:lvl1pPr algn="ctr" defTabSz="457200" rtl="0" eaLnBrk="0" fontAlgn="base" hangingPunct="0">
        <a:spcBef>
          <a:spcPct val="0"/>
        </a:spcBef>
        <a:spcAft>
          <a:spcPct val="0"/>
        </a:spcAft>
        <a:defRPr sz="44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MS PGothic" pitchFamily="34" charset="-128"/>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MS PGothic" pitchFamily="34" charset="-128"/>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S PGothic" pitchFamily="34" charset="-128"/>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S PGothic" pitchFamily="34" charset="-128"/>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macawup01.up.ac.z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jpe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6.emf"/><Relationship Id="rId3" Type="http://schemas.openxmlformats.org/officeDocument/2006/relationships/image" Target="../media/image45.jpeg"/><Relationship Id="rId7" Type="http://schemas.openxmlformats.org/officeDocument/2006/relationships/image" Target="../media/image50.jpeg"/><Relationship Id="rId12"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6.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jpe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8.png"/><Relationship Id="rId1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youtube.com/watch?v=bJUMH9z91UQ"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email.mobot.org/owa/redir.aspx?C=e47c656ca1754745918dd5c0950de85d&amp;URL=http%3a%2f%2fedition.cnn.com%2fvideo%2f%23%2fvideo%2fbestoftv%2f2012%2f06%2f06%2finside-middle-east-alexandria-library.cnn"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en-US" smtClean="0"/>
              <a:t>The BHL Infrastructure</a:t>
            </a:r>
          </a:p>
        </p:txBody>
      </p:sp>
      <p:sp>
        <p:nvSpPr>
          <p:cNvPr id="5123" name="Rectangle 3"/>
          <p:cNvSpPr>
            <a:spLocks noGrp="1" noChangeArrowheads="1"/>
          </p:cNvSpPr>
          <p:nvPr>
            <p:ph type="subTitle" idx="1"/>
          </p:nvPr>
        </p:nvSpPr>
        <p:spPr>
          <a:xfrm>
            <a:off x="914400" y="4495800"/>
            <a:ext cx="7315200" cy="1676400"/>
          </a:xfrm>
        </p:spPr>
        <p:txBody>
          <a:bodyPr/>
          <a:lstStyle/>
          <a:p>
            <a:pPr eaLnBrk="1" hangingPunct="1"/>
            <a:r>
              <a:rPr lang="en-US" sz="2400" b="1" smtClean="0"/>
              <a:t>BHL Africa Workshop</a:t>
            </a:r>
            <a:endParaRPr lang="en-US" sz="2400" smtClean="0"/>
          </a:p>
          <a:p>
            <a:pPr eaLnBrk="1" hangingPunct="1"/>
            <a:r>
              <a:rPr lang="en-US" sz="2000" smtClean="0"/>
              <a:t>Pretoria National Botanical Garden </a:t>
            </a:r>
          </a:p>
          <a:p>
            <a:pPr eaLnBrk="1" hangingPunct="1"/>
            <a:r>
              <a:rPr lang="en-US" sz="2000" smtClean="0"/>
              <a:t>Pretoria, South Africa</a:t>
            </a:r>
          </a:p>
          <a:p>
            <a:pPr eaLnBrk="1" hangingPunct="1"/>
            <a:r>
              <a:rPr lang="en-US" sz="1600" smtClean="0"/>
              <a:t>June 13</a:t>
            </a:r>
            <a:r>
              <a:rPr lang="en-US" sz="1600" baseline="30000" smtClean="0"/>
              <a:t>th</a:t>
            </a:r>
            <a:r>
              <a:rPr lang="en-US" sz="1600" smtClean="0"/>
              <a:t>, 2012</a:t>
            </a:r>
            <a:endParaRPr lang="en-US" sz="18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533400"/>
            <a:ext cx="8229600" cy="1143000"/>
          </a:xfrm>
        </p:spPr>
        <p:txBody>
          <a:bodyPr/>
          <a:lstStyle/>
          <a:p>
            <a:pPr algn="l"/>
            <a:r>
              <a:rPr lang="en-US" dirty="0" smtClean="0"/>
              <a:t> Repatriation of Information</a:t>
            </a:r>
          </a:p>
        </p:txBody>
      </p:sp>
      <p:sp>
        <p:nvSpPr>
          <p:cNvPr id="12291" name="Content Placeholder 2"/>
          <p:cNvSpPr>
            <a:spLocks noGrp="1"/>
          </p:cNvSpPr>
          <p:nvPr>
            <p:ph idx="1"/>
          </p:nvPr>
        </p:nvSpPr>
        <p:spPr/>
        <p:txBody>
          <a:bodyPr/>
          <a:lstStyle/>
          <a:p>
            <a:endParaRPr lang="en-US" smtClean="0"/>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754380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533400"/>
            <a:ext cx="8229600" cy="1143000"/>
          </a:xfrm>
        </p:spPr>
        <p:txBody>
          <a:bodyPr/>
          <a:lstStyle/>
          <a:p>
            <a:pPr algn="l"/>
            <a:endParaRPr lang="en-US" dirty="0" smtClean="0"/>
          </a:p>
        </p:txBody>
      </p:sp>
      <p:sp>
        <p:nvSpPr>
          <p:cNvPr id="12291" name="Content Placeholder 2"/>
          <p:cNvSpPr>
            <a:spLocks noGrp="1"/>
          </p:cNvSpPr>
          <p:nvPr>
            <p:ph idx="1"/>
          </p:nvPr>
        </p:nvSpPr>
        <p:spPr/>
        <p:txBody>
          <a:bodyPr/>
          <a:lstStyle/>
          <a:p>
            <a:endParaRPr lang="en-US" smtClean="0"/>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962025"/>
            <a:ext cx="917448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4095750" y="3345574"/>
            <a:ext cx="461010" cy="14435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914900" y="4562476"/>
            <a:ext cx="438150" cy="138112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48300" y="4876800"/>
            <a:ext cx="0" cy="10668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48300" y="5181600"/>
            <a:ext cx="381000" cy="914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019800" y="4048124"/>
            <a:ext cx="152400" cy="60007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448300" y="4038600"/>
            <a:ext cx="647700" cy="2333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29300" y="3505200"/>
            <a:ext cx="342900" cy="4527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515053" y="3278899"/>
            <a:ext cx="419100" cy="133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676900" y="3829050"/>
            <a:ext cx="419100" cy="133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4000500" y="3067050"/>
            <a:ext cx="190500" cy="2857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44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2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par>
                                <p:cTn id="36" presetID="2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Tools</a:t>
            </a:r>
          </a:p>
        </p:txBody>
      </p:sp>
      <p:sp>
        <p:nvSpPr>
          <p:cNvPr id="13315" name="Content Placeholder 2"/>
          <p:cNvSpPr>
            <a:spLocks noGrp="1"/>
          </p:cNvSpPr>
          <p:nvPr>
            <p:ph idx="1"/>
          </p:nvPr>
        </p:nvSpPr>
        <p:spPr/>
        <p:txBody>
          <a:bodyPr/>
          <a:lstStyle/>
          <a:p>
            <a:r>
              <a:rPr lang="en-US" dirty="0" err="1" smtClean="0"/>
              <a:t>Scanlist</a:t>
            </a:r>
            <a:endParaRPr lang="en-US" dirty="0" smtClean="0"/>
          </a:p>
          <a:p>
            <a:r>
              <a:rPr lang="en-US" dirty="0" smtClean="0"/>
              <a:t>Monograph </a:t>
            </a:r>
            <a:r>
              <a:rPr lang="en-US" dirty="0" err="1" smtClean="0"/>
              <a:t>Deduper</a:t>
            </a:r>
            <a:endParaRPr lang="en-US" dirty="0" smtClean="0"/>
          </a:p>
          <a:p>
            <a:r>
              <a:rPr lang="en-US" dirty="0" smtClean="0"/>
              <a:t>Portal</a:t>
            </a:r>
            <a:endParaRPr lang="en-US" dirty="0" smtClean="0"/>
          </a:p>
          <a:p>
            <a:r>
              <a:rPr lang="en-US" dirty="0" smtClean="0"/>
              <a:t>Macaw</a:t>
            </a:r>
          </a:p>
          <a:p>
            <a:r>
              <a:rPr lang="en-US" dirty="0" smtClean="0"/>
              <a:t>Gemini &amp; Feedback form</a:t>
            </a:r>
          </a:p>
          <a:p>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4" name="Picture 8" descr="C:\Users\wulate\Documents\BHL\Project\Global\BHL-Africa\Launch\Presentations\Scrib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12" y="1761792"/>
            <a:ext cx="7100104" cy="4737100"/>
          </a:xfrm>
          <a:prstGeom prst="rect">
            <a:avLst/>
          </a:prstGeom>
          <a:noFill/>
          <a:extLst>
            <a:ext uri="{909E8E84-426E-40DD-AFC4-6F175D3DCCD1}">
              <a14:hiddenFill xmlns:a14="http://schemas.microsoft.com/office/drawing/2010/main">
                <a:solidFill>
                  <a:srgbClr val="FFFFFF"/>
                </a:solidFill>
              </a14:hiddenFill>
            </a:ext>
          </a:extLst>
        </p:spPr>
      </p:pic>
      <p:pic>
        <p:nvPicPr>
          <p:cNvPr id="116743" name="Picture 7" descr="C:\Users\wulate\Documents\BHL\Project\Global\BHL-Africa\Launch\Presentations\Scribe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67" y="1846639"/>
            <a:ext cx="6972933" cy="4652253"/>
          </a:xfrm>
          <a:prstGeom prst="rect">
            <a:avLst/>
          </a:prstGeom>
          <a:noFill/>
          <a:extLst>
            <a:ext uri="{909E8E84-426E-40DD-AFC4-6F175D3DCCD1}">
              <a14:hiddenFill xmlns:a14="http://schemas.microsoft.com/office/drawing/2010/main">
                <a:solidFill>
                  <a:srgbClr val="FFFFFF"/>
                </a:solidFill>
              </a14:hiddenFill>
            </a:ext>
          </a:extLst>
        </p:spPr>
      </p:pic>
      <p:pic>
        <p:nvPicPr>
          <p:cNvPr id="116742" name="Picture 6" descr="C:\Users\wulate\Documents\BHL\Project\Global\BHL-Africa\Launch\Presentations\Scribe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1" y="1774770"/>
            <a:ext cx="7080652" cy="4724122"/>
          </a:xfrm>
          <a:prstGeom prst="rect">
            <a:avLst/>
          </a:prstGeom>
          <a:noFill/>
          <a:extLst>
            <a:ext uri="{909E8E84-426E-40DD-AFC4-6F175D3DCCD1}">
              <a14:hiddenFill xmlns:a14="http://schemas.microsoft.com/office/drawing/2010/main">
                <a:solidFill>
                  <a:srgbClr val="FFFFFF"/>
                </a:solidFill>
              </a14:hiddenFill>
            </a:ext>
          </a:extLst>
        </p:spPr>
      </p:pic>
      <p:pic>
        <p:nvPicPr>
          <p:cNvPr id="116741" name="Picture 5" descr="C:\Users\wulate\Documents\BHL\Project\Global\BHL-Africa\Launch\Presentations\Scribe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12" y="1761792"/>
            <a:ext cx="7111918" cy="4744983"/>
          </a:xfrm>
          <a:prstGeom prst="rect">
            <a:avLst/>
          </a:prstGeom>
          <a:noFill/>
          <a:extLst>
            <a:ext uri="{909E8E84-426E-40DD-AFC4-6F175D3DCCD1}">
              <a14:hiddenFill xmlns:a14="http://schemas.microsoft.com/office/drawing/2010/main">
                <a:solidFill>
                  <a:srgbClr val="FFFFFF"/>
                </a:solidFill>
              </a14:hiddenFill>
            </a:ext>
          </a:extLst>
        </p:spPr>
      </p:pic>
      <p:pic>
        <p:nvPicPr>
          <p:cNvPr id="116740" name="Picture 4" descr="C:\Users\wulate\Documents\BHL\Project\Global\BHL-Africa\Launch\Presentations\Scribe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964" y="1371600"/>
            <a:ext cx="7112001"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16739" name="Picture 3" descr="C:\Users\wulate\Documents\BHL\Project\Global\BHL-Africa\Launch\Presentations\Scribe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996" y="127995"/>
            <a:ext cx="4933204" cy="6577605"/>
          </a:xfrm>
          <a:prstGeom prst="rect">
            <a:avLst/>
          </a:prstGeom>
          <a:noFill/>
          <a:extLst>
            <a:ext uri="{909E8E84-426E-40DD-AFC4-6F175D3DCCD1}">
              <a14:hiddenFill xmlns:a14="http://schemas.microsoft.com/office/drawing/2010/main">
                <a:solidFill>
                  <a:srgbClr val="FFFFFF"/>
                </a:solidFill>
              </a14:hiddenFill>
            </a:ext>
          </a:extLst>
        </p:spPr>
      </p:pic>
      <p:pic>
        <p:nvPicPr>
          <p:cNvPr id="116738" name="Picture 2" descr="C:\Users\wulate\Documents\BHL\Project\Global\BHL-Africa\Launch\Presentations\Scribe0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690" y="1447800"/>
            <a:ext cx="7758546"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a:xfrm>
            <a:off x="457200" y="5114925"/>
            <a:ext cx="2514600" cy="1011238"/>
          </a:xfrm>
        </p:spPr>
        <p:txBody>
          <a:bodyPr/>
          <a:lstStyle/>
          <a:p>
            <a:endParaRPr lang="en-US" dirty="0"/>
          </a:p>
        </p:txBody>
      </p:sp>
    </p:spTree>
    <p:extLst>
      <p:ext uri="{BB962C8B-B14F-4D97-AF65-F5344CB8AC3E}">
        <p14:creationId xmlns:p14="http://schemas.microsoft.com/office/powerpoint/2010/main" val="377240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7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7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7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7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Macaw</a:t>
            </a:r>
            <a:endParaRPr lang="en-US" dirty="0"/>
          </a:p>
        </p:txBody>
      </p:sp>
      <p:sp>
        <p:nvSpPr>
          <p:cNvPr id="3" name="Content Placeholder 2"/>
          <p:cNvSpPr>
            <a:spLocks noGrp="1"/>
          </p:cNvSpPr>
          <p:nvPr>
            <p:ph idx="1"/>
          </p:nvPr>
        </p:nvSpPr>
        <p:spPr/>
        <p:txBody>
          <a:bodyPr/>
          <a:lstStyle/>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81" y="1228294"/>
            <a:ext cx="6750719" cy="547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46331" y="6183868"/>
            <a:ext cx="3473669" cy="369332"/>
          </a:xfrm>
          <a:prstGeom prst="rect">
            <a:avLst/>
          </a:prstGeom>
          <a:noFill/>
        </p:spPr>
        <p:txBody>
          <a:bodyPr wrap="square" rtlCol="0">
            <a:spAutoFit/>
          </a:bodyPr>
          <a:lstStyle/>
          <a:p>
            <a:pPr algn="r"/>
            <a:r>
              <a:rPr lang="en-US" dirty="0">
                <a:hlinkClick r:id="rId4"/>
              </a:rPr>
              <a:t>http://macawup01.up.ac.za</a:t>
            </a:r>
            <a:endParaRPr lang="en-US" dirty="0"/>
          </a:p>
        </p:txBody>
      </p:sp>
    </p:spTree>
    <p:extLst>
      <p:ext uri="{BB962C8B-B14F-4D97-AF65-F5344CB8AC3E}">
        <p14:creationId xmlns:p14="http://schemas.microsoft.com/office/powerpoint/2010/main" val="2202913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Activity</a:t>
            </a:r>
            <a:endParaRPr lang="en-US" dirty="0"/>
          </a:p>
        </p:txBody>
      </p:sp>
      <p:sp>
        <p:nvSpPr>
          <p:cNvPr id="3" name="Content Placeholder 2"/>
          <p:cNvSpPr>
            <a:spLocks noGrp="1"/>
          </p:cNvSpPr>
          <p:nvPr>
            <p:ph idx="1"/>
          </p:nvPr>
        </p:nvSpPr>
        <p:spPr/>
        <p:txBody>
          <a:bodyPr/>
          <a:lstStyle/>
          <a:p>
            <a:endParaRPr lang="en-US" dirty="0"/>
          </a:p>
        </p:txBody>
      </p:sp>
      <p:pic>
        <p:nvPicPr>
          <p:cNvPr id="118786" name="Picture 2" descr="C:\Users\wulate\Documents\BHL\Project\Global\BHL-Africa\Launch\Presentations\01-dashbo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95562"/>
            <a:ext cx="7470775" cy="51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001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Activity</a:t>
            </a:r>
            <a:endParaRPr lang="en-US" dirty="0"/>
          </a:p>
        </p:txBody>
      </p:sp>
      <p:sp>
        <p:nvSpPr>
          <p:cNvPr id="3" name="Content Placeholder 2"/>
          <p:cNvSpPr>
            <a:spLocks noGrp="1"/>
          </p:cNvSpPr>
          <p:nvPr>
            <p:ph idx="1"/>
          </p:nvPr>
        </p:nvSpPr>
        <p:spPr/>
        <p:txBody>
          <a:bodyPr/>
          <a:lstStyle/>
          <a:p>
            <a:endParaRPr lang="en-US" dirty="0"/>
          </a:p>
        </p:txBody>
      </p:sp>
      <p:pic>
        <p:nvPicPr>
          <p:cNvPr id="119810" name="Picture 2" descr="C:\Users\wulate\Documents\BHL\Project\Global\BHL-Africa\Launch\Presentations\02-list-of-ite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7534056" cy="50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525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Loading Activity</a:t>
            </a:r>
            <a:endParaRPr lang="en-US" dirty="0"/>
          </a:p>
        </p:txBody>
      </p:sp>
      <p:sp>
        <p:nvSpPr>
          <p:cNvPr id="3" name="Content Placeholder 2"/>
          <p:cNvSpPr>
            <a:spLocks noGrp="1"/>
          </p:cNvSpPr>
          <p:nvPr>
            <p:ph idx="1"/>
          </p:nvPr>
        </p:nvSpPr>
        <p:spPr/>
        <p:txBody>
          <a:bodyPr/>
          <a:lstStyle/>
          <a:p>
            <a:endParaRPr lang="en-US" dirty="0"/>
          </a:p>
        </p:txBody>
      </p:sp>
      <p:pic>
        <p:nvPicPr>
          <p:cNvPr id="120834" name="Picture 2" descr="C:\Users\wulate\Documents\BHL\Project\Global\BHL-Africa\Launch\Presentations\03-add-ite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7498210" cy="5018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058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Uploading images via browser</a:t>
            </a:r>
            <a:endParaRPr lang="en-US" dirty="0"/>
          </a:p>
        </p:txBody>
      </p:sp>
      <p:sp>
        <p:nvSpPr>
          <p:cNvPr id="3" name="Content Placeholder 2"/>
          <p:cNvSpPr>
            <a:spLocks noGrp="1"/>
          </p:cNvSpPr>
          <p:nvPr>
            <p:ph idx="1"/>
          </p:nvPr>
        </p:nvSpPr>
        <p:spPr/>
        <p:txBody>
          <a:bodyPr/>
          <a:lstStyle/>
          <a:p>
            <a:endParaRPr lang="en-US" dirty="0"/>
          </a:p>
        </p:txBody>
      </p:sp>
      <p:pic>
        <p:nvPicPr>
          <p:cNvPr id="121858" name="Picture 2" descr="C:\Users\wulate\Documents\BHL\Project\Global\BHL-Africa\Launch\Presentations\04-upload-p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7356576" cy="492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92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Uploading images via browser</a:t>
            </a:r>
            <a:endParaRPr lang="en-US" dirty="0"/>
          </a:p>
        </p:txBody>
      </p:sp>
      <p:sp>
        <p:nvSpPr>
          <p:cNvPr id="3" name="Content Placeholder 2"/>
          <p:cNvSpPr>
            <a:spLocks noGrp="1"/>
          </p:cNvSpPr>
          <p:nvPr>
            <p:ph idx="1"/>
          </p:nvPr>
        </p:nvSpPr>
        <p:spPr/>
        <p:txBody>
          <a:bodyPr/>
          <a:lstStyle/>
          <a:p>
            <a:endParaRPr lang="en-US" dirty="0"/>
          </a:p>
        </p:txBody>
      </p:sp>
      <p:pic>
        <p:nvPicPr>
          <p:cNvPr id="122882" name="Picture 2" descr="C:\Users\wulate\Documents\BHL\Project\Global\BHL-Africa\Launch\Presentations\05-import-p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7633679" cy="510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120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457200"/>
            <a:ext cx="8229600" cy="1143000"/>
          </a:xfrm>
        </p:spPr>
        <p:txBody>
          <a:bodyPr/>
          <a:lstStyle/>
          <a:p>
            <a:pPr algn="l" eaLnBrk="1" hangingPunct="1"/>
            <a:r>
              <a:rPr lang="en-US" smtClean="0">
                <a:solidFill>
                  <a:schemeClr val="accent2"/>
                </a:solidFill>
              </a:rPr>
              <a:t>A brief history…</a:t>
            </a:r>
          </a:p>
        </p:txBody>
      </p:sp>
      <p:sp>
        <p:nvSpPr>
          <p:cNvPr id="6147" name="Content Placeholder 1"/>
          <p:cNvSpPr>
            <a:spLocks noGrp="1"/>
          </p:cNvSpPr>
          <p:nvPr>
            <p:ph idx="1"/>
          </p:nvPr>
        </p:nvSpPr>
        <p:spPr/>
        <p:txBody>
          <a:bodyPr/>
          <a:lstStyle/>
          <a:p>
            <a:endParaRPr lang="en-US" smtClean="0"/>
          </a:p>
        </p:txBody>
      </p:sp>
      <p:pic>
        <p:nvPicPr>
          <p:cNvPr id="37889" name="Picture 1"/>
          <p:cNvPicPr>
            <a:picLocks noChangeArrowheads="1"/>
          </p:cNvPicPr>
          <p:nvPr/>
        </p:nvPicPr>
        <p:blipFill>
          <a:blip r:embed="rId3"/>
          <a:srcRect r="2498"/>
          <a:stretch>
            <a:fillRect/>
          </a:stretch>
        </p:blipFill>
        <p:spPr bwMode="auto">
          <a:xfrm>
            <a:off x="357188" y="1368425"/>
            <a:ext cx="8420100" cy="4956175"/>
          </a:xfrm>
          <a:prstGeom prst="rect">
            <a:avLst/>
          </a:prstGeom>
          <a:ln>
            <a:noFill/>
          </a:ln>
          <a:effectLst>
            <a:outerShdw blurRad="292100" dist="139700" dir="2700000" algn="tl" rotWithShape="0">
              <a:srgbClr val="333333">
                <a:alpha val="65000"/>
              </a:srgbClr>
            </a:outerShdw>
          </a:effectLst>
        </p:spPr>
      </p:pic>
      <p:pic>
        <p:nvPicPr>
          <p:cNvPr id="8197"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63" y="2740025"/>
            <a:ext cx="534987" cy="44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133600"/>
            <a:ext cx="992188" cy="465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9"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200400"/>
            <a:ext cx="105727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4" name="Picture 6"/>
          <p:cNvPicPr>
            <a:picLocks noChangeArrowheads="1"/>
          </p:cNvPicPr>
          <p:nvPr/>
        </p:nvPicPr>
        <p:blipFill>
          <a:blip r:embed="rId7"/>
          <a:srcRect/>
          <a:stretch>
            <a:fillRect/>
          </a:stretch>
        </p:blipFill>
        <p:spPr bwMode="auto">
          <a:xfrm>
            <a:off x="7307858" y="2923406"/>
            <a:ext cx="1446609" cy="805904"/>
          </a:xfrm>
          <a:prstGeom prst="ellipse">
            <a:avLst/>
          </a:prstGeom>
          <a:ln>
            <a:noFill/>
          </a:ln>
          <a:effectLst>
            <a:softEdge rad="112500"/>
          </a:effectLst>
        </p:spPr>
      </p:pic>
      <p:pic>
        <p:nvPicPr>
          <p:cNvPr id="8201" name="Picture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800600"/>
            <a:ext cx="99060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4841875"/>
            <a:ext cx="488950" cy="5683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8203" name="Picture 7" descr="BHL-Logo-vertical_small.g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5925" y="2590800"/>
            <a:ext cx="606425" cy="44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6" name="Picture 12" descr="Timel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50" y="6000750"/>
            <a:ext cx="64198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7388" y="5629275"/>
            <a:ext cx="125095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6" name="Picture 14" descr="Slid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300" y="6000750"/>
            <a:ext cx="1143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203"/>
                                        </p:tgtEl>
                                        <p:attrNameLst>
                                          <p:attrName>style.visibility</p:attrName>
                                        </p:attrNameLst>
                                      </p:cBhvr>
                                      <p:to>
                                        <p:strVal val="visible"/>
                                      </p:to>
                                    </p:set>
                                    <p:animEffect transition="in" filter="dissolve">
                                      <p:cBhvr>
                                        <p:cTn id="7" dur="500"/>
                                        <p:tgtEl>
                                          <p:spTgt spid="8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3" presetClass="path" presetSubtype="0" fill="hold" nodeType="clickEffect">
                                  <p:stCondLst>
                                    <p:cond delay="0"/>
                                  </p:stCondLst>
                                  <p:childTnLst>
                                    <p:animMotion origin="layout" path="M -3.33333E-6 1.11111E-6 L 0.05868 1.11111E-6 " pathEditMode="relative" rAng="0" ptsTypes="AA">
                                      <p:cBhvr>
                                        <p:cTn id="11" dur="2000" fill="hold"/>
                                        <p:tgtEl>
                                          <p:spTgt spid="8206"/>
                                        </p:tgtEl>
                                        <p:attrNameLst>
                                          <p:attrName>ppt_x</p:attrName>
                                          <p:attrName>ppt_y</p:attrName>
                                        </p:attrNameLst>
                                      </p:cBhvr>
                                      <p:rCtr x="2934" y="0"/>
                                    </p:animMotion>
                                  </p:childTnLst>
                                </p:cTn>
                              </p:par>
                            </p:childTnLst>
                          </p:cTn>
                        </p:par>
                        <p:par>
                          <p:cTn id="12" fill="hold" nodeType="afterGroup">
                            <p:stCondLst>
                              <p:cond delay="2000"/>
                            </p:stCondLst>
                            <p:childTnLst>
                              <p:par>
                                <p:cTn id="13" presetID="9" presetClass="entr" presetSubtype="0" fill="hold" nodeType="after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dissolve">
                                      <p:cBhvr>
                                        <p:cTn id="15" dur="500"/>
                                        <p:tgtEl>
                                          <p:spTgt spid="8197"/>
                                        </p:tgtEl>
                                      </p:cBhvr>
                                    </p:animEffect>
                                  </p:childTnLst>
                                </p:cTn>
                              </p:par>
                            </p:childTnLst>
                          </p:cTn>
                        </p:par>
                        <p:par>
                          <p:cTn id="16" fill="hold" nodeType="afterGroup">
                            <p:stCondLst>
                              <p:cond delay="2500"/>
                            </p:stCondLst>
                            <p:childTnLst>
                              <p:par>
                                <p:cTn id="17" presetID="9" presetClass="entr" presetSubtype="0" fill="hold" nodeType="afterEffect">
                                  <p:stCondLst>
                                    <p:cond delay="0"/>
                                  </p:stCondLst>
                                  <p:childTnLst>
                                    <p:set>
                                      <p:cBhvr>
                                        <p:cTn id="18" dur="1" fill="hold">
                                          <p:stCondLst>
                                            <p:cond delay="0"/>
                                          </p:stCondLst>
                                        </p:cTn>
                                        <p:tgtEl>
                                          <p:spTgt spid="8198"/>
                                        </p:tgtEl>
                                        <p:attrNameLst>
                                          <p:attrName>style.visibility</p:attrName>
                                        </p:attrNameLst>
                                      </p:cBhvr>
                                      <p:to>
                                        <p:strVal val="visible"/>
                                      </p:to>
                                    </p:set>
                                    <p:animEffect transition="in" filter="dissolve">
                                      <p:cBhvr>
                                        <p:cTn id="19" dur="500"/>
                                        <p:tgtEl>
                                          <p:spTgt spid="8198"/>
                                        </p:tgtEl>
                                      </p:cBhvr>
                                    </p:animEffect>
                                  </p:childTnLst>
                                </p:cTn>
                              </p:par>
                            </p:childTnLst>
                          </p:cTn>
                        </p:par>
                        <p:par>
                          <p:cTn id="20" fill="hold" nodeType="afterGroup">
                            <p:stCondLst>
                              <p:cond delay="3000"/>
                            </p:stCondLst>
                            <p:childTnLst>
                              <p:par>
                                <p:cTn id="21" presetID="63" presetClass="path" presetSubtype="0" fill="hold" nodeType="afterEffect">
                                  <p:stCondLst>
                                    <p:cond delay="0"/>
                                  </p:stCondLst>
                                  <p:childTnLst>
                                    <p:animMotion origin="layout" path="M 0.05868 1.11111E-6 L 0.26111 1.11111E-6 " pathEditMode="relative" rAng="0" ptsTypes="AA">
                                      <p:cBhvr>
                                        <p:cTn id="22" dur="3000" fill="hold"/>
                                        <p:tgtEl>
                                          <p:spTgt spid="8206"/>
                                        </p:tgtEl>
                                        <p:attrNameLst>
                                          <p:attrName>ppt_x</p:attrName>
                                          <p:attrName>ppt_y</p:attrName>
                                        </p:attrNameLst>
                                      </p:cBhvr>
                                      <p:rCtr x="10122" y="0"/>
                                    </p:animMotion>
                                  </p:childTnLst>
                                </p:cTn>
                              </p:par>
                            </p:childTnLst>
                          </p:cTn>
                        </p:par>
                        <p:par>
                          <p:cTn id="23" fill="hold" nodeType="afterGroup">
                            <p:stCondLst>
                              <p:cond delay="6000"/>
                            </p:stCondLst>
                            <p:childTnLst>
                              <p:par>
                                <p:cTn id="24" presetID="9" presetClass="entr" presetSubtype="0" fill="hold" nodeType="afterEffect">
                                  <p:stCondLst>
                                    <p:cond delay="0"/>
                                  </p:stCondLst>
                                  <p:childTnLst>
                                    <p:set>
                                      <p:cBhvr>
                                        <p:cTn id="25" dur="1" fill="hold">
                                          <p:stCondLst>
                                            <p:cond delay="0"/>
                                          </p:stCondLst>
                                        </p:cTn>
                                        <p:tgtEl>
                                          <p:spTgt spid="37894"/>
                                        </p:tgtEl>
                                        <p:attrNameLst>
                                          <p:attrName>style.visibility</p:attrName>
                                        </p:attrNameLst>
                                      </p:cBhvr>
                                      <p:to>
                                        <p:strVal val="visible"/>
                                      </p:to>
                                    </p:set>
                                    <p:animEffect transition="in" filter="dissolve">
                                      <p:cBhvr>
                                        <p:cTn id="26" dur="500"/>
                                        <p:tgtEl>
                                          <p:spTgt spid="37894"/>
                                        </p:tgtEl>
                                      </p:cBhvr>
                                    </p:animEffect>
                                  </p:childTnLst>
                                </p:cTn>
                              </p:par>
                            </p:childTnLst>
                          </p:cTn>
                        </p:par>
                        <p:par>
                          <p:cTn id="27" fill="hold" nodeType="afterGroup">
                            <p:stCondLst>
                              <p:cond delay="6500"/>
                            </p:stCondLst>
                            <p:childTnLst>
                              <p:par>
                                <p:cTn id="28" presetID="63" presetClass="path" presetSubtype="0" fill="hold" nodeType="afterEffect">
                                  <p:stCondLst>
                                    <p:cond delay="0"/>
                                  </p:stCondLst>
                                  <p:childTnLst>
                                    <p:animMotion origin="layout" path="M 0.26111 1.11111E-6 L 0.37361 1.11111E-6 " pathEditMode="relative" rAng="0" ptsTypes="AA">
                                      <p:cBhvr>
                                        <p:cTn id="29" dur="2000" fill="hold"/>
                                        <p:tgtEl>
                                          <p:spTgt spid="8206"/>
                                        </p:tgtEl>
                                        <p:attrNameLst>
                                          <p:attrName>ppt_x</p:attrName>
                                          <p:attrName>ppt_y</p:attrName>
                                        </p:attrNameLst>
                                      </p:cBhvr>
                                      <p:rCtr x="5625" y="0"/>
                                    </p:animMotion>
                                  </p:childTnLst>
                                </p:cTn>
                              </p:par>
                              <p:par>
                                <p:cTn id="30" presetID="9" presetClass="entr" presetSubtype="0" fill="hold" nodeType="withEffect">
                                  <p:stCondLst>
                                    <p:cond delay="0"/>
                                  </p:stCondLst>
                                  <p:childTnLst>
                                    <p:set>
                                      <p:cBhvr>
                                        <p:cTn id="31" dur="1" fill="hold">
                                          <p:stCondLst>
                                            <p:cond delay="0"/>
                                          </p:stCondLst>
                                        </p:cTn>
                                        <p:tgtEl>
                                          <p:spTgt spid="8199"/>
                                        </p:tgtEl>
                                        <p:attrNameLst>
                                          <p:attrName>style.visibility</p:attrName>
                                        </p:attrNameLst>
                                      </p:cBhvr>
                                      <p:to>
                                        <p:strVal val="visible"/>
                                      </p:to>
                                    </p:set>
                                    <p:animEffect transition="in" filter="dissolve">
                                      <p:cBhvr>
                                        <p:cTn id="32" dur="500"/>
                                        <p:tgtEl>
                                          <p:spTgt spid="8199"/>
                                        </p:tgtEl>
                                      </p:cBhvr>
                                    </p:animEffect>
                                  </p:childTnLst>
                                </p:cTn>
                              </p:par>
                            </p:childTnLst>
                          </p:cTn>
                        </p:par>
                        <p:par>
                          <p:cTn id="33" fill="hold" nodeType="afterGroup">
                            <p:stCondLst>
                              <p:cond delay="8500"/>
                            </p:stCondLst>
                            <p:childTnLst>
                              <p:par>
                                <p:cTn id="34" presetID="9" presetClass="entr" presetSubtype="0" fill="hold" nodeType="afterEffect">
                                  <p:stCondLst>
                                    <p:cond delay="0"/>
                                  </p:stCondLst>
                                  <p:childTnLst>
                                    <p:set>
                                      <p:cBhvr>
                                        <p:cTn id="35" dur="1" fill="hold">
                                          <p:stCondLst>
                                            <p:cond delay="0"/>
                                          </p:stCondLst>
                                        </p:cTn>
                                        <p:tgtEl>
                                          <p:spTgt spid="8205"/>
                                        </p:tgtEl>
                                        <p:attrNameLst>
                                          <p:attrName>style.visibility</p:attrName>
                                        </p:attrNameLst>
                                      </p:cBhvr>
                                      <p:to>
                                        <p:strVal val="visible"/>
                                      </p:to>
                                    </p:set>
                                    <p:animEffect transition="in" filter="dissolve">
                                      <p:cBhvr>
                                        <p:cTn id="36" dur="500"/>
                                        <p:tgtEl>
                                          <p:spTgt spid="8205"/>
                                        </p:tgtEl>
                                      </p:cBhvr>
                                    </p:animEffect>
                                  </p:childTnLst>
                                </p:cTn>
                              </p:par>
                              <p:par>
                                <p:cTn id="37" presetID="9" presetClass="entr" presetSubtype="0" fill="hold" nodeType="withEffect">
                                  <p:stCondLst>
                                    <p:cond delay="0"/>
                                  </p:stCondLst>
                                  <p:childTnLst>
                                    <p:set>
                                      <p:cBhvr>
                                        <p:cTn id="38" dur="1" fill="hold">
                                          <p:stCondLst>
                                            <p:cond delay="0"/>
                                          </p:stCondLst>
                                        </p:cTn>
                                        <p:tgtEl>
                                          <p:spTgt spid="8202"/>
                                        </p:tgtEl>
                                        <p:attrNameLst>
                                          <p:attrName>style.visibility</p:attrName>
                                        </p:attrNameLst>
                                      </p:cBhvr>
                                      <p:to>
                                        <p:strVal val="visible"/>
                                      </p:to>
                                    </p:set>
                                    <p:animEffect transition="in" filter="dissolve">
                                      <p:cBhvr>
                                        <p:cTn id="39" dur="500"/>
                                        <p:tgtEl>
                                          <p:spTgt spid="8202"/>
                                        </p:tgtEl>
                                      </p:cBhvr>
                                    </p:animEffect>
                                  </p:childTnLst>
                                </p:cTn>
                              </p:par>
                            </p:childTnLst>
                          </p:cTn>
                        </p:par>
                        <p:par>
                          <p:cTn id="40" fill="hold" nodeType="afterGroup">
                            <p:stCondLst>
                              <p:cond delay="9000"/>
                            </p:stCondLst>
                            <p:childTnLst>
                              <p:par>
                                <p:cTn id="41" presetID="63" presetClass="path" presetSubtype="0" fill="hold" nodeType="afterEffect">
                                  <p:stCondLst>
                                    <p:cond delay="0"/>
                                  </p:stCondLst>
                                  <p:childTnLst>
                                    <p:animMotion origin="layout" path="M 0.37361 1.11111E-6 L 0.41875 1.11111E-6 " pathEditMode="relative" rAng="0" ptsTypes="AA">
                                      <p:cBhvr>
                                        <p:cTn id="42" dur="1000" fill="hold"/>
                                        <p:tgtEl>
                                          <p:spTgt spid="8206"/>
                                        </p:tgtEl>
                                        <p:attrNameLst>
                                          <p:attrName>ppt_x</p:attrName>
                                          <p:attrName>ppt_y</p:attrName>
                                        </p:attrNameLst>
                                      </p:cBhvr>
                                      <p:rCtr x="2257" y="0"/>
                                    </p:animMotion>
                                  </p:childTnLst>
                                </p:cTn>
                              </p:par>
                            </p:childTnLst>
                          </p:cTn>
                        </p:par>
                        <p:par>
                          <p:cTn id="43" fill="hold" nodeType="afterGroup">
                            <p:stCondLst>
                              <p:cond delay="10000"/>
                            </p:stCondLst>
                            <p:childTnLst>
                              <p:par>
                                <p:cTn id="44" presetID="9" presetClass="entr" presetSubtype="0" fill="hold" nodeType="afterEffect">
                                  <p:stCondLst>
                                    <p:cond delay="0"/>
                                  </p:stCondLst>
                                  <p:childTnLst>
                                    <p:set>
                                      <p:cBhvr>
                                        <p:cTn id="45" dur="1" fill="hold">
                                          <p:stCondLst>
                                            <p:cond delay="0"/>
                                          </p:stCondLst>
                                        </p:cTn>
                                        <p:tgtEl>
                                          <p:spTgt spid="8201"/>
                                        </p:tgtEl>
                                        <p:attrNameLst>
                                          <p:attrName>style.visibility</p:attrName>
                                        </p:attrNameLst>
                                      </p:cBhvr>
                                      <p:to>
                                        <p:strVal val="visible"/>
                                      </p:to>
                                    </p:set>
                                    <p:animEffect transition="in" filter="dissolve">
                                      <p:cBhvr>
                                        <p:cTn id="46" dur="500"/>
                                        <p:tgtEl>
                                          <p:spTgt spid="8201"/>
                                        </p:tgtEl>
                                      </p:cBhvr>
                                    </p:animEffect>
                                  </p:childTnLst>
                                </p:cTn>
                              </p:par>
                            </p:childTnLst>
                          </p:cTn>
                        </p:par>
                        <p:par>
                          <p:cTn id="47" fill="hold" nodeType="afterGroup">
                            <p:stCondLst>
                              <p:cond delay="10500"/>
                            </p:stCondLst>
                            <p:childTnLst>
                              <p:par>
                                <p:cTn id="48" presetID="63" presetClass="path" presetSubtype="0" fill="hold" nodeType="afterEffect">
                                  <p:stCondLst>
                                    <p:cond delay="0"/>
                                  </p:stCondLst>
                                  <p:childTnLst>
                                    <p:animMotion origin="layout" path="M 0.41875 1.11111E-6 L 0.52778 0.00046 " pathEditMode="relative" rAng="0" ptsTypes="AA">
                                      <p:cBhvr>
                                        <p:cTn id="49" dur="2000" fill="hold"/>
                                        <p:tgtEl>
                                          <p:spTgt spid="8206"/>
                                        </p:tgtEl>
                                        <p:attrNameLst>
                                          <p:attrName>ppt_x</p:attrName>
                                          <p:attrName>ppt_y</p:attrName>
                                        </p:attrNameLst>
                                      </p:cBhvr>
                                      <p:rCtr x="545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pPr algn="l"/>
            <a:r>
              <a:rPr lang="en-US" dirty="0" smtClean="0"/>
              <a:t>Uploading images via browser</a:t>
            </a:r>
            <a:endParaRPr lang="en-US" dirty="0"/>
          </a:p>
        </p:txBody>
      </p:sp>
      <p:sp>
        <p:nvSpPr>
          <p:cNvPr id="3" name="Content Placeholder 2"/>
          <p:cNvSpPr>
            <a:spLocks noGrp="1"/>
          </p:cNvSpPr>
          <p:nvPr>
            <p:ph idx="1"/>
          </p:nvPr>
        </p:nvSpPr>
        <p:spPr/>
        <p:txBody>
          <a:bodyPr/>
          <a:lstStyle/>
          <a:p>
            <a:endParaRPr lang="en-US" dirty="0"/>
          </a:p>
        </p:txBody>
      </p:sp>
      <p:pic>
        <p:nvPicPr>
          <p:cNvPr id="122882" name="Picture 2" descr="C:\Users\wulate\Documents\BHL\Project\Global\BHL-Africa\Launch\Presentations\05-import-p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7633679" cy="510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03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dirty="0" smtClean="0"/>
              <a:t>Reviewing Metadata</a:t>
            </a:r>
            <a:endParaRPr lang="en-US" dirty="0"/>
          </a:p>
        </p:txBody>
      </p:sp>
      <p:sp>
        <p:nvSpPr>
          <p:cNvPr id="3" name="Content Placeholder 2"/>
          <p:cNvSpPr>
            <a:spLocks noGrp="1"/>
          </p:cNvSpPr>
          <p:nvPr>
            <p:ph idx="1"/>
          </p:nvPr>
        </p:nvSpPr>
        <p:spPr/>
        <p:txBody>
          <a:bodyPr/>
          <a:lstStyle/>
          <a:p>
            <a:endParaRPr lang="en-US" dirty="0"/>
          </a:p>
        </p:txBody>
      </p:sp>
      <p:pic>
        <p:nvPicPr>
          <p:cNvPr id="123906" name="Picture 2" descr="C:\Users\wulate\Documents\BHL\Project\Global\BHL-Africa\Launch\Presentations\06-enter-meta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07" y="1447800"/>
            <a:ext cx="7597554" cy="509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13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dirty="0" smtClean="0"/>
              <a:t>Reviewing Metadata</a:t>
            </a:r>
            <a:endParaRPr lang="en-US" dirty="0"/>
          </a:p>
        </p:txBody>
      </p:sp>
      <p:sp>
        <p:nvSpPr>
          <p:cNvPr id="3" name="Content Placeholder 2"/>
          <p:cNvSpPr>
            <a:spLocks noGrp="1"/>
          </p:cNvSpPr>
          <p:nvPr>
            <p:ph idx="1"/>
          </p:nvPr>
        </p:nvSpPr>
        <p:spPr/>
        <p:txBody>
          <a:bodyPr/>
          <a:lstStyle/>
          <a:p>
            <a:endParaRPr lang="en-US" dirty="0"/>
          </a:p>
        </p:txBody>
      </p:sp>
      <p:pic>
        <p:nvPicPr>
          <p:cNvPr id="124930" name="Picture 2" descr="C:\Users\wulate\Documents\BHL\Project\Global\BHL-Africa\Launch\Presentations\07-meta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7620000" cy="510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29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dirty="0" smtClean="0"/>
              <a:t>Uploading to the Archive</a:t>
            </a:r>
            <a:endParaRPr lang="en-US" dirty="0"/>
          </a:p>
        </p:txBody>
      </p:sp>
      <p:sp>
        <p:nvSpPr>
          <p:cNvPr id="3" name="Content Placeholder 2"/>
          <p:cNvSpPr>
            <a:spLocks noGrp="1"/>
          </p:cNvSpPr>
          <p:nvPr>
            <p:ph idx="1"/>
          </p:nvPr>
        </p:nvSpPr>
        <p:spPr/>
        <p:txBody>
          <a:bodyPr/>
          <a:lstStyle/>
          <a:p>
            <a:r>
              <a:rPr lang="en-US" b="0" i="0" kern="1200" dirty="0" smtClean="0">
                <a:solidFill>
                  <a:schemeClr val="tx1"/>
                </a:solidFill>
                <a:effectLst/>
                <a:latin typeface="+mn-lt"/>
                <a:ea typeface="+mn-ea"/>
                <a:cs typeface="+mn-cs"/>
              </a:rPr>
              <a:t>Need to get set up with an account at </a:t>
            </a:r>
            <a:br>
              <a:rPr lang="en-US" b="0" i="0" kern="1200" dirty="0" smtClean="0">
                <a:solidFill>
                  <a:schemeClr val="tx1"/>
                </a:solidFill>
                <a:effectLst/>
                <a:latin typeface="+mn-lt"/>
                <a:ea typeface="+mn-ea"/>
                <a:cs typeface="+mn-cs"/>
              </a:rPr>
            </a:br>
            <a:r>
              <a:rPr lang="en-US" b="0" i="0" kern="1200" dirty="0" smtClean="0">
                <a:solidFill>
                  <a:schemeClr val="tx1"/>
                </a:solidFill>
                <a:effectLst/>
                <a:latin typeface="+mn-lt"/>
                <a:ea typeface="+mn-ea"/>
                <a:cs typeface="+mn-cs"/>
              </a:rPr>
              <a:t>IA first</a:t>
            </a:r>
          </a:p>
          <a:p>
            <a:endParaRPr lang="en-US" dirty="0"/>
          </a:p>
          <a:p>
            <a:r>
              <a:rPr lang="en-US" b="0" i="0" kern="1200" dirty="0" smtClean="0">
                <a:solidFill>
                  <a:schemeClr val="tx1"/>
                </a:solidFill>
                <a:effectLst/>
                <a:latin typeface="+mn-lt"/>
                <a:ea typeface="+mn-ea"/>
                <a:cs typeface="+mn-cs"/>
              </a:rPr>
              <a:t>Account at IA needs access to the biodiversity collection</a:t>
            </a:r>
          </a:p>
          <a:p>
            <a:endParaRPr lang="en-US" dirty="0"/>
          </a:p>
          <a:p>
            <a:r>
              <a:rPr lang="en-US" b="0" i="0" kern="1200" dirty="0" smtClean="0">
                <a:solidFill>
                  <a:schemeClr val="tx1"/>
                </a:solidFill>
                <a:effectLst/>
                <a:latin typeface="+mn-lt"/>
                <a:ea typeface="+mn-ea"/>
                <a:cs typeface="+mn-cs"/>
              </a:rPr>
              <a:t>Uploading of completed items is done via scheduled job or the command line</a:t>
            </a:r>
            <a:endParaRPr lang="en-US" dirty="0"/>
          </a:p>
        </p:txBody>
      </p:sp>
    </p:spTree>
    <p:extLst>
      <p:ext uri="{BB962C8B-B14F-4D97-AF65-F5344CB8AC3E}">
        <p14:creationId xmlns:p14="http://schemas.microsoft.com/office/powerpoint/2010/main" val="3421473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11353800" cy="851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p:nvPr>
        </p:nvSpPr>
        <p:spPr>
          <a:xfrm>
            <a:off x="3352800" y="76200"/>
            <a:ext cx="5410200" cy="1143000"/>
          </a:xfrm>
        </p:spPr>
        <p:txBody>
          <a:bodyPr/>
          <a:lstStyle/>
          <a:p>
            <a:pPr algn="l"/>
            <a:r>
              <a:rPr lang="en-US" sz="5400" smtClean="0">
                <a:solidFill>
                  <a:schemeClr val="bg1"/>
                </a:solidFill>
              </a:rPr>
              <a:t>Thank you</a:t>
            </a:r>
          </a:p>
        </p:txBody>
      </p:sp>
      <p:sp>
        <p:nvSpPr>
          <p:cNvPr id="34820" name="Rectangle 3"/>
          <p:cNvSpPr>
            <a:spLocks noGrp="1" noChangeArrowheads="1"/>
          </p:cNvSpPr>
          <p:nvPr>
            <p:ph type="body" idx="1"/>
          </p:nvPr>
        </p:nvSpPr>
        <p:spPr>
          <a:xfrm>
            <a:off x="2971800" y="960438"/>
            <a:ext cx="5715000" cy="4830762"/>
          </a:xfrm>
        </p:spPr>
        <p:txBody>
          <a:bodyPr/>
          <a:lstStyle/>
          <a:p>
            <a:pPr lvl="1">
              <a:buFontTx/>
              <a:buNone/>
            </a:pPr>
            <a:r>
              <a:rPr lang="en-US" sz="2000" dirty="0" smtClean="0"/>
              <a:t>William Ulate</a:t>
            </a:r>
          </a:p>
          <a:p>
            <a:pPr lvl="1">
              <a:buFontTx/>
              <a:buNone/>
            </a:pPr>
            <a:r>
              <a:rPr lang="en-US" sz="1600" dirty="0" smtClean="0"/>
              <a:t>Global BHL Coordinator</a:t>
            </a:r>
          </a:p>
          <a:p>
            <a:pPr lvl="1">
              <a:buFontTx/>
              <a:buNone/>
            </a:pPr>
            <a:r>
              <a:rPr lang="en-US" sz="1600" dirty="0" smtClean="0"/>
              <a:t>BHL US/UK Technical Director</a:t>
            </a:r>
          </a:p>
          <a:p>
            <a:pPr lvl="1">
              <a:buFontTx/>
              <a:buNone/>
            </a:pPr>
            <a:r>
              <a:rPr lang="en-US" sz="1600" dirty="0" smtClean="0"/>
              <a:t>Sr. Project Manager, Missouri Botanical Garden</a:t>
            </a:r>
          </a:p>
          <a:p>
            <a:pPr lvl="1">
              <a:buFontTx/>
              <a:buNone/>
            </a:pPr>
            <a:r>
              <a:rPr lang="en-US" sz="1600" dirty="0" smtClean="0"/>
              <a:t>william.ulate@mobot.org</a:t>
            </a:r>
          </a:p>
          <a:p>
            <a:pPr lvl="1">
              <a:buFontTx/>
              <a:buNone/>
            </a:pPr>
            <a:r>
              <a:rPr lang="en-US" sz="1600" dirty="0" smtClean="0"/>
              <a:t>Skype: </a:t>
            </a:r>
            <a:r>
              <a:rPr lang="en-US" sz="1600" dirty="0" err="1" smtClean="0"/>
              <a:t>william_ulate_r</a:t>
            </a:r>
            <a:endParaRPr lang="en-US" sz="1600" dirty="0" smtClean="0"/>
          </a:p>
          <a:p>
            <a:pPr lvl="1">
              <a:buFontTx/>
              <a:buNone/>
            </a:pPr>
            <a:endParaRPr lang="en-US" sz="800" dirty="0" smtClean="0"/>
          </a:p>
          <a:p>
            <a:pPr lvl="1">
              <a:buFontTx/>
              <a:buNone/>
            </a:pPr>
            <a:r>
              <a:rPr lang="en-US" sz="1600" b="1" dirty="0" smtClean="0">
                <a:solidFill>
                  <a:schemeClr val="bg1"/>
                </a:solidFill>
              </a:rPr>
              <a:t>Credits:</a:t>
            </a:r>
            <a:r>
              <a:rPr lang="en-US" sz="1600" dirty="0" smtClean="0">
                <a:solidFill>
                  <a:schemeClr val="bg1"/>
                </a:solidFill>
              </a:rPr>
              <a:t> </a:t>
            </a:r>
            <a:br>
              <a:rPr lang="en-US" sz="1600" dirty="0" smtClean="0">
                <a:solidFill>
                  <a:schemeClr val="bg1"/>
                </a:solidFill>
              </a:rPr>
            </a:br>
            <a:r>
              <a:rPr lang="en-US" sz="1600" dirty="0" smtClean="0">
                <a:solidFill>
                  <a:schemeClr val="bg1"/>
                </a:solidFill>
              </a:rPr>
              <a:t>Martin </a:t>
            </a:r>
            <a:r>
              <a:rPr lang="en-US" sz="1600" dirty="0" err="1" smtClean="0">
                <a:solidFill>
                  <a:schemeClr val="bg1"/>
                </a:solidFill>
              </a:rPr>
              <a:t>Kalfatovic</a:t>
            </a:r>
            <a:r>
              <a:rPr lang="en-US" sz="1600" dirty="0" smtClean="0">
                <a:solidFill>
                  <a:schemeClr val="bg1"/>
                </a:solidFill>
              </a:rPr>
              <a:t>, Chris Freeland, BHL-Europe, </a:t>
            </a:r>
            <a:br>
              <a:rPr lang="en-US" sz="1600" dirty="0" smtClean="0">
                <a:solidFill>
                  <a:schemeClr val="bg1"/>
                </a:solidFill>
              </a:rPr>
            </a:br>
            <a:r>
              <a:rPr lang="en-US" sz="1600" dirty="0" smtClean="0">
                <a:solidFill>
                  <a:schemeClr val="bg1"/>
                </a:solidFill>
              </a:rPr>
              <a:t>BHL-Australia and so many other BHL Colleagues whose valuable contributions make BHL what  it is!</a:t>
            </a:r>
          </a:p>
        </p:txBody>
      </p:sp>
      <p:pic>
        <p:nvPicPr>
          <p:cNvPr id="34821" name="Picture 7" descr="BHL-Logo-Full.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2242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50732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smtClean="0"/>
          </a:p>
        </p:txBody>
      </p:sp>
      <p:sp>
        <p:nvSpPr>
          <p:cNvPr id="27651" name="Content Placeholder 2"/>
          <p:cNvSpPr>
            <a:spLocks noGrp="1"/>
          </p:cNvSpPr>
          <p:nvPr>
            <p:ph idx="1"/>
          </p:nvPr>
        </p:nvSpPr>
        <p:spPr>
          <a:xfrm>
            <a:off x="457200" y="76200"/>
            <a:ext cx="8229600" cy="6126163"/>
          </a:xfrm>
        </p:spPr>
        <p:txBody>
          <a:bodyPr/>
          <a:lstStyle/>
          <a:p>
            <a:pPr marL="0" indent="0" eaLnBrk="1" hangingPunct="1">
              <a:buFontTx/>
              <a:buNone/>
            </a:pPr>
            <a:r>
              <a:rPr lang="en-US" sz="800" dirty="0" smtClean="0"/>
              <a:t/>
            </a:r>
            <a:br>
              <a:rPr lang="en-US" sz="800" dirty="0" smtClean="0"/>
            </a:br>
            <a:r>
              <a:rPr lang="en-US" sz="4400" dirty="0" smtClean="0"/>
              <a:t>US/UK</a:t>
            </a:r>
          </a:p>
          <a:p>
            <a:pPr marL="0" indent="0" eaLnBrk="1" hangingPunct="1">
              <a:buFontTx/>
              <a:buNone/>
            </a:pPr>
            <a:r>
              <a:rPr lang="en-US" sz="4400" dirty="0" smtClean="0"/>
              <a:t>	Australia</a:t>
            </a:r>
          </a:p>
          <a:p>
            <a:pPr marL="0" indent="0" eaLnBrk="1" hangingPunct="1">
              <a:buFontTx/>
              <a:buNone/>
            </a:pPr>
            <a:r>
              <a:rPr lang="en-US" sz="800" dirty="0" smtClean="0"/>
              <a:t>		</a:t>
            </a:r>
            <a:br>
              <a:rPr lang="en-US" sz="800" dirty="0" smtClean="0"/>
            </a:br>
            <a:r>
              <a:rPr lang="en-US" sz="4400" dirty="0" smtClean="0"/>
              <a:t>		Brazil</a:t>
            </a:r>
          </a:p>
          <a:p>
            <a:pPr marL="0" indent="0" eaLnBrk="1" hangingPunct="1">
              <a:buFontTx/>
              <a:buNone/>
            </a:pPr>
            <a:r>
              <a:rPr lang="en-US" sz="4400" dirty="0" smtClean="0"/>
              <a:t>			China</a:t>
            </a:r>
          </a:p>
          <a:p>
            <a:pPr marL="0" indent="0" eaLnBrk="1" hangingPunct="1">
              <a:buFontTx/>
              <a:buNone/>
            </a:pPr>
            <a:r>
              <a:rPr lang="en-US" sz="4400" dirty="0" smtClean="0"/>
              <a:t>				Egypt</a:t>
            </a:r>
          </a:p>
          <a:p>
            <a:pPr marL="0" indent="0" eaLnBrk="1" hangingPunct="1">
              <a:buFontTx/>
              <a:buNone/>
            </a:pPr>
            <a:r>
              <a:rPr lang="en-US" sz="4400" dirty="0" smtClean="0"/>
              <a:t>					</a:t>
            </a:r>
            <a:r>
              <a:rPr lang="en-US" sz="4400" dirty="0" smtClean="0"/>
              <a:t>Europe</a:t>
            </a:r>
          </a:p>
          <a:p>
            <a:pPr marL="0" indent="0" eaLnBrk="1" hangingPunct="1">
              <a:buFontTx/>
              <a:buNone/>
            </a:pPr>
            <a:r>
              <a:rPr lang="en-US" sz="4400" dirty="0" smtClean="0"/>
              <a:t>						Africa?</a:t>
            </a:r>
            <a:endParaRPr lang="en-US" sz="44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BHL-Europe</a:t>
            </a:r>
          </a:p>
        </p:txBody>
      </p:sp>
      <p:sp>
        <p:nvSpPr>
          <p:cNvPr id="28675" name="Rectangle 3"/>
          <p:cNvSpPr>
            <a:spLocks noGrp="1" noChangeArrowheads="1"/>
          </p:cNvSpPr>
          <p:nvPr>
            <p:ph type="body" idx="1"/>
          </p:nvPr>
        </p:nvSpPr>
        <p:spPr/>
        <p:txBody>
          <a:bodyPr/>
          <a:lstStyle/>
          <a:p>
            <a:r>
              <a:rPr lang="en-US" dirty="0" smtClean="0"/>
              <a:t>Different technologies</a:t>
            </a:r>
          </a:p>
          <a:p>
            <a:r>
              <a:rPr lang="en-US" dirty="0" smtClean="0"/>
              <a:t>Mirroring data from US/UK</a:t>
            </a:r>
          </a:p>
          <a:p>
            <a:r>
              <a:rPr lang="en-US" dirty="0" smtClean="0"/>
              <a:t>New content: BHL-Europe developed </a:t>
            </a:r>
            <a:br>
              <a:rPr lang="en-US" dirty="0" smtClean="0"/>
            </a:br>
            <a:r>
              <a:rPr lang="en-US" dirty="0" smtClean="0"/>
              <a:t>their own portal, which aggregates </a:t>
            </a:r>
            <a:br>
              <a:rPr lang="en-US" dirty="0" smtClean="0"/>
            </a:br>
            <a:r>
              <a:rPr lang="en-US" dirty="0" smtClean="0"/>
              <a:t>content from multiple European library members</a:t>
            </a:r>
          </a:p>
          <a:p>
            <a:endParaRPr lang="en-US" dirty="0" smtClean="0"/>
          </a:p>
          <a:p>
            <a:endParaRPr lang="en-US" dirty="0" smtClean="0"/>
          </a:p>
        </p:txBody>
      </p:sp>
      <p:pic>
        <p:nvPicPr>
          <p:cNvPr id="286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60338"/>
            <a:ext cx="2057400" cy="1063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blank.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95350"/>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2843213" y="188913"/>
            <a:ext cx="584358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600" b="1"/>
              <a:t>V</a:t>
            </a:r>
            <a:r>
              <a:rPr lang="en-GB" sz="3600" b="1"/>
              <a:t>ision and mission</a:t>
            </a:r>
            <a:endParaRPr lang="cs-CZ" sz="3600" b="1"/>
          </a:p>
        </p:txBody>
      </p:sp>
      <p:sp>
        <p:nvSpPr>
          <p:cNvPr id="29700" name="Rectangle 4"/>
          <p:cNvSpPr>
            <a:spLocks noChangeArrowheads="1"/>
          </p:cNvSpPr>
          <p:nvPr/>
        </p:nvSpPr>
        <p:spPr bwMode="auto">
          <a:xfrm>
            <a:off x="179388" y="1047750"/>
            <a:ext cx="8713787"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5010" tIns="152352" bIns="152352" anchor="ctr">
            <a:spAutoFit/>
          </a:bodyPr>
          <a:lstStyle/>
          <a:p>
            <a:pPr lvl="1"/>
            <a:endParaRPr lang="en-GB" sz="2400" b="1"/>
          </a:p>
          <a:p>
            <a:pPr>
              <a:spcBef>
                <a:spcPct val="20000"/>
              </a:spcBef>
              <a:buFont typeface="Wingdings" pitchFamily="2" charset="2"/>
              <a:buChar char="Ø"/>
            </a:pPr>
            <a:r>
              <a:rPr lang="en-GB" sz="2400"/>
              <a:t> 	European biodiversity knowledge freely 	available globally to everyone.</a:t>
            </a:r>
          </a:p>
          <a:p>
            <a:endParaRPr lang="en-GB" sz="2400" b="1"/>
          </a:p>
          <a:p>
            <a:r>
              <a:rPr lang="en-GB" sz="2400" b="1"/>
              <a:t>BHL-Europe mission statement</a:t>
            </a:r>
          </a:p>
          <a:p>
            <a:pPr>
              <a:spcBef>
                <a:spcPct val="20000"/>
              </a:spcBef>
              <a:buFont typeface="Wingdings" pitchFamily="2" charset="2"/>
              <a:buChar char="Ø"/>
            </a:pPr>
            <a:r>
              <a:rPr lang="en-GB" sz="2400"/>
              <a:t> 	Mobilising and preserving digital European biodiversity  heritage literature and facilitating the open access to this literature through </a:t>
            </a:r>
          </a:p>
          <a:p>
            <a:pPr lvl="1">
              <a:spcBef>
                <a:spcPct val="20000"/>
              </a:spcBef>
              <a:buFont typeface="Wingdings" pitchFamily="2" charset="2"/>
              <a:buChar char="Ø"/>
            </a:pPr>
            <a:r>
              <a:rPr lang="en-GB" sz="2400"/>
              <a:t> a multilingual community portal,</a:t>
            </a:r>
          </a:p>
          <a:p>
            <a:pPr lvl="1">
              <a:spcBef>
                <a:spcPct val="20000"/>
              </a:spcBef>
              <a:buFont typeface="Wingdings" pitchFamily="2" charset="2"/>
              <a:buChar char="Ø"/>
            </a:pPr>
            <a:r>
              <a:rPr lang="en-GB" sz="2400"/>
              <a:t> the Global Reference Index to Biodiversity,</a:t>
            </a:r>
          </a:p>
          <a:p>
            <a:pPr lvl="1">
              <a:spcBef>
                <a:spcPct val="20000"/>
              </a:spcBef>
              <a:buFont typeface="Wingdings" pitchFamily="2" charset="2"/>
              <a:buChar char="Ø"/>
            </a:pPr>
            <a:r>
              <a:rPr lang="en-GB" sz="2400"/>
              <a:t> the Biodiversity Library Exhibition,</a:t>
            </a:r>
          </a:p>
          <a:p>
            <a:pPr lvl="1">
              <a:spcBef>
                <a:spcPct val="20000"/>
              </a:spcBef>
              <a:buFont typeface="Wingdings" pitchFamily="2" charset="2"/>
              <a:buChar char="Ø"/>
            </a:pPr>
            <a:r>
              <a:rPr lang="en-GB" sz="2400"/>
              <a:t> Europeana.</a:t>
            </a:r>
          </a:p>
        </p:txBody>
      </p:sp>
      <p:sp>
        <p:nvSpPr>
          <p:cNvPr id="29701" name="Rectangle 7"/>
          <p:cNvSpPr>
            <a:spLocks noChangeArrowheads="1"/>
          </p:cNvSpPr>
          <p:nvPr/>
        </p:nvSpPr>
        <p:spPr bwMode="auto">
          <a:xfrm>
            <a:off x="455613" y="1196975"/>
            <a:ext cx="386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t>BHL-Europe vision statement</a:t>
            </a:r>
            <a:endParaRPr lang="de-DE" sz="2400" b="1"/>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blan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4875"/>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843213" y="188913"/>
            <a:ext cx="584358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600" b="1"/>
              <a:t>BHL-Europe </a:t>
            </a:r>
            <a:r>
              <a:rPr lang="en-GB" sz="3600" b="1"/>
              <a:t>organisation</a:t>
            </a:r>
            <a:endParaRPr lang="cs-CZ" sz="3600" b="1"/>
          </a:p>
        </p:txBody>
      </p:sp>
      <p:cxnSp>
        <p:nvCxnSpPr>
          <p:cNvPr id="31748" name="AutoShape 4"/>
          <p:cNvCxnSpPr>
            <a:cxnSpLocks noChangeShapeType="1"/>
          </p:cNvCxnSpPr>
          <p:nvPr/>
        </p:nvCxnSpPr>
        <p:spPr bwMode="auto">
          <a:xfrm>
            <a:off x="4575175" y="6337300"/>
            <a:ext cx="1588" cy="1588"/>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749" name="Picture 5" descr="MNHN_SCEA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4075" y="4437063"/>
            <a:ext cx="16383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NHM_earth logo 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3" y="1008063"/>
            <a:ext cx="20764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RBGE_CMYK MASTER LOGO INSTITUT EDIN_P5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63" y="4437063"/>
            <a:ext cx="313213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UBER_Husiegel_bw_kl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4437063"/>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NMP_logo_nm_text"/>
          <p:cNvPicPr>
            <a:picLocks noChangeAspect="1" noChangeArrowheads="1"/>
          </p:cNvPicPr>
          <p:nvPr/>
        </p:nvPicPr>
        <p:blipFill>
          <a:blip r:embed="rId8" cstate="print">
            <a:extLst>
              <a:ext uri="{28A0092B-C50C-407E-A947-70E740481C1C}">
                <a14:useLocalDpi xmlns:a14="http://schemas.microsoft.com/office/drawing/2010/main" val="0"/>
              </a:ext>
            </a:extLst>
          </a:blip>
          <a:srcRect l="20026" t="17192" r="19962" b="22859"/>
          <a:stretch>
            <a:fillRect/>
          </a:stretch>
        </p:blipFill>
        <p:spPr bwMode="auto">
          <a:xfrm>
            <a:off x="5181600" y="4437063"/>
            <a:ext cx="18176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descr="LANDOE_MuseumsLogo_4c_Rand1-ne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1065213"/>
            <a:ext cx="15065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1" descr="UGOE_261ba772a30728b4af37543a69424ee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9088" y="1042988"/>
            <a:ext cx="49069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50" y="5759450"/>
            <a:ext cx="31432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757" name="Object 13"/>
          <p:cNvGraphicFramePr>
            <a:graphicFrameLocks noChangeAspect="1"/>
          </p:cNvGraphicFramePr>
          <p:nvPr/>
        </p:nvGraphicFramePr>
        <p:xfrm>
          <a:off x="8047038" y="2390775"/>
          <a:ext cx="989012" cy="1614488"/>
        </p:xfrm>
        <a:graphic>
          <a:graphicData uri="http://schemas.openxmlformats.org/presentationml/2006/ole">
            <mc:AlternateContent xmlns:mc="http://schemas.openxmlformats.org/markup-compatibility/2006">
              <mc:Choice xmlns:v="urn:schemas-microsoft-com:vml" Requires="v">
                <p:oleObj spid="_x0000_s31773" name="Visio" r:id="rId12" imgW="2046756" imgH="1818227" progId="Visio.Drawing.11">
                  <p:embed/>
                </p:oleObj>
              </mc:Choice>
              <mc:Fallback>
                <p:oleObj name="Visio" r:id="rId12" imgW="2046756" imgH="1818227" progId="Visio.Drawing.11">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r="64542" b="34850"/>
                      <a:stretch>
                        <a:fillRect/>
                      </a:stretch>
                    </p:blipFill>
                    <p:spPr bwMode="auto">
                      <a:xfrm>
                        <a:off x="8047038" y="2390775"/>
                        <a:ext cx="989012"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8" name="Line 14"/>
          <p:cNvSpPr>
            <a:spLocks noChangeShapeType="1"/>
          </p:cNvSpPr>
          <p:nvPr/>
        </p:nvSpPr>
        <p:spPr bwMode="auto">
          <a:xfrm flipH="1" flipV="1">
            <a:off x="354013" y="2060575"/>
            <a:ext cx="762000" cy="431800"/>
          </a:xfrm>
          <a:prstGeom prst="line">
            <a:avLst/>
          </a:prstGeom>
          <a:noFill/>
          <a:ln w="31750">
            <a:solidFill>
              <a:srgbClr val="99CC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Line 15"/>
          <p:cNvSpPr>
            <a:spLocks noChangeShapeType="1"/>
          </p:cNvSpPr>
          <p:nvPr/>
        </p:nvSpPr>
        <p:spPr bwMode="auto">
          <a:xfrm flipV="1">
            <a:off x="2382838" y="1989138"/>
            <a:ext cx="293687" cy="647700"/>
          </a:xfrm>
          <a:prstGeom prst="line">
            <a:avLst/>
          </a:prstGeom>
          <a:noFill/>
          <a:ln w="31750">
            <a:solidFill>
              <a:srgbClr val="99CC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 name="Line 16"/>
          <p:cNvSpPr>
            <a:spLocks noChangeShapeType="1"/>
          </p:cNvSpPr>
          <p:nvPr/>
        </p:nvSpPr>
        <p:spPr bwMode="auto">
          <a:xfrm flipV="1">
            <a:off x="2382838" y="2060575"/>
            <a:ext cx="2362200" cy="792163"/>
          </a:xfrm>
          <a:prstGeom prst="line">
            <a:avLst/>
          </a:prstGeom>
          <a:noFill/>
          <a:ln w="31750">
            <a:solidFill>
              <a:srgbClr val="99CC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Line 17"/>
          <p:cNvSpPr>
            <a:spLocks noChangeShapeType="1"/>
          </p:cNvSpPr>
          <p:nvPr/>
        </p:nvSpPr>
        <p:spPr bwMode="auto">
          <a:xfrm flipH="1">
            <a:off x="250825" y="3860800"/>
            <a:ext cx="433388" cy="504825"/>
          </a:xfrm>
          <a:prstGeom prst="line">
            <a:avLst/>
          </a:prstGeom>
          <a:noFill/>
          <a:ln w="31750">
            <a:solidFill>
              <a:srgbClr val="99CC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2" name="Line 18"/>
          <p:cNvSpPr>
            <a:spLocks noChangeShapeType="1"/>
          </p:cNvSpPr>
          <p:nvPr/>
        </p:nvSpPr>
        <p:spPr bwMode="auto">
          <a:xfrm>
            <a:off x="2676525" y="3687763"/>
            <a:ext cx="912813" cy="711200"/>
          </a:xfrm>
          <a:prstGeom prst="line">
            <a:avLst/>
          </a:prstGeom>
          <a:noFill/>
          <a:ln w="31750">
            <a:solidFill>
              <a:srgbClr val="99CC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Line 19"/>
          <p:cNvSpPr>
            <a:spLocks noChangeShapeType="1"/>
          </p:cNvSpPr>
          <p:nvPr/>
        </p:nvSpPr>
        <p:spPr bwMode="auto">
          <a:xfrm>
            <a:off x="2411413" y="3429000"/>
            <a:ext cx="2881312" cy="936625"/>
          </a:xfrm>
          <a:prstGeom prst="line">
            <a:avLst/>
          </a:prstGeom>
          <a:noFill/>
          <a:ln w="31750">
            <a:solidFill>
              <a:srgbClr val="99CC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4" name="Line 20"/>
          <p:cNvSpPr>
            <a:spLocks noChangeShapeType="1"/>
          </p:cNvSpPr>
          <p:nvPr/>
        </p:nvSpPr>
        <p:spPr bwMode="auto">
          <a:xfrm>
            <a:off x="2268538" y="3213100"/>
            <a:ext cx="5041900" cy="1152525"/>
          </a:xfrm>
          <a:prstGeom prst="line">
            <a:avLst/>
          </a:prstGeom>
          <a:noFill/>
          <a:ln w="31750">
            <a:solidFill>
              <a:srgbClr val="99CC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765" name="Picture 21" descr="ser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5850" y="2390775"/>
            <a:ext cx="12969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 Box 22"/>
          <p:cNvSpPr txBox="1">
            <a:spLocks noChangeArrowheads="1"/>
          </p:cNvSpPr>
          <p:nvPr/>
        </p:nvSpPr>
        <p:spPr bwMode="auto">
          <a:xfrm>
            <a:off x="539750" y="3638550"/>
            <a:ext cx="2346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b="1"/>
              <a:t>BHL-Europe server</a:t>
            </a:r>
          </a:p>
        </p:txBody>
      </p:sp>
      <p:sp>
        <p:nvSpPr>
          <p:cNvPr id="31767" name="AutoShape 24"/>
          <p:cNvSpPr>
            <a:spLocks noChangeArrowheads="1"/>
          </p:cNvSpPr>
          <p:nvPr/>
        </p:nvSpPr>
        <p:spPr bwMode="auto">
          <a:xfrm>
            <a:off x="2886075" y="2852738"/>
            <a:ext cx="2406650" cy="360362"/>
          </a:xfrm>
          <a:prstGeom prst="rightArrow">
            <a:avLst>
              <a:gd name="adj1" fmla="val 50000"/>
              <a:gd name="adj2" fmla="val 166961"/>
            </a:avLst>
          </a:prstGeom>
          <a:solidFill>
            <a:srgbClr val="99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8" name="AutoShape 25"/>
          <p:cNvSpPr>
            <a:spLocks noChangeArrowheads="1"/>
          </p:cNvSpPr>
          <p:nvPr/>
        </p:nvSpPr>
        <p:spPr bwMode="auto">
          <a:xfrm>
            <a:off x="7421563" y="2852738"/>
            <a:ext cx="750887" cy="360362"/>
          </a:xfrm>
          <a:prstGeom prst="rightArrow">
            <a:avLst>
              <a:gd name="adj1" fmla="val 50000"/>
              <a:gd name="adj2" fmla="val 52093"/>
            </a:avLst>
          </a:prstGeom>
          <a:solidFill>
            <a:srgbClr val="99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1769" name="Picture 26"/>
          <p:cNvPicPr>
            <a:picLocks noChangeAspect="1" noChangeArrowheads="1"/>
          </p:cNvPicPr>
          <p:nvPr/>
        </p:nvPicPr>
        <p:blipFill>
          <a:blip r:embed="rId15">
            <a:extLst>
              <a:ext uri="{28A0092B-C50C-407E-A947-70E740481C1C}">
                <a14:useLocalDpi xmlns:a14="http://schemas.microsoft.com/office/drawing/2010/main" val="0"/>
              </a:ext>
            </a:extLst>
          </a:blip>
          <a:srcRect b="12805"/>
          <a:stretch>
            <a:fillRect/>
          </a:stretch>
        </p:blipFill>
        <p:spPr bwMode="auto">
          <a:xfrm>
            <a:off x="5354638" y="2390775"/>
            <a:ext cx="1954212" cy="1276350"/>
          </a:xfrm>
          <a:prstGeom prst="rect">
            <a:avLst/>
          </a:prstGeom>
          <a:noFill/>
          <a:ln>
            <a:noFill/>
          </a:ln>
          <a:effectLst/>
          <a:extLst>
            <a:ext uri="{909E8E84-426E-40DD-AFC4-6F175D3DCCD1}">
              <a14:hiddenFill xmlns:a14="http://schemas.microsoft.com/office/drawing/2010/main">
                <a:blipFill dpi="0" rotWithShape="0">
                  <a:blip/>
                  <a:srcRect b="1280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blank.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4875"/>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2843213" y="188913"/>
            <a:ext cx="584358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600" b="1"/>
              <a:t>Best Practice Guide</a:t>
            </a:r>
            <a:endParaRPr lang="cs-CZ" sz="3600" b="1"/>
          </a:p>
        </p:txBody>
      </p:sp>
      <p:cxnSp>
        <p:nvCxnSpPr>
          <p:cNvPr id="34820" name="AutoShape 5"/>
          <p:cNvCxnSpPr>
            <a:cxnSpLocks noChangeShapeType="1"/>
          </p:cNvCxnSpPr>
          <p:nvPr/>
        </p:nvCxnSpPr>
        <p:spPr bwMode="auto">
          <a:xfrm>
            <a:off x="4575175" y="6337300"/>
            <a:ext cx="1588" cy="1588"/>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821" name="Picture 9" descr="obalka-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915988"/>
            <a:ext cx="788511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pPr algn="l"/>
            <a:r>
              <a:rPr lang="en-US" sz="4000">
                <a:solidFill>
                  <a:schemeClr val="accent2"/>
                </a:solidFill>
              </a:rPr>
              <a:t>New Partners and Geographies</a:t>
            </a:r>
          </a:p>
        </p:txBody>
      </p:sp>
      <p:sp>
        <p:nvSpPr>
          <p:cNvPr id="34819" name="Content Placeholder 2"/>
          <p:cNvSpPr>
            <a:spLocks noGrp="1"/>
          </p:cNvSpPr>
          <p:nvPr>
            <p:ph idx="4294967295"/>
          </p:nvPr>
        </p:nvSpPr>
        <p:spPr/>
        <p:txBody>
          <a:bodyPr/>
          <a:lstStyle/>
          <a:p>
            <a:pPr defTabSz="457200"/>
            <a:endParaRPr lang="en-US"/>
          </a:p>
        </p:txBody>
      </p:sp>
      <p:pic>
        <p:nvPicPr>
          <p:cNvPr id="37889" name="Picture 1"/>
          <p:cNvPicPr>
            <a:picLocks noChangeArrowheads="1"/>
          </p:cNvPicPr>
          <p:nvPr/>
        </p:nvPicPr>
        <p:blipFill>
          <a:blip r:embed="rId3"/>
          <a:srcRect r="2498"/>
          <a:stretch>
            <a:fillRect/>
          </a:stretch>
        </p:blipFill>
        <p:spPr bwMode="auto">
          <a:xfrm>
            <a:off x="357188" y="1368425"/>
            <a:ext cx="8420100" cy="4956175"/>
          </a:xfrm>
          <a:prstGeom prst="rect">
            <a:avLst/>
          </a:prstGeom>
          <a:ln>
            <a:noFill/>
          </a:ln>
          <a:effectLst>
            <a:outerShdw blurRad="292100" dist="139700" dir="2700000" algn="tl" rotWithShape="0">
              <a:srgbClr val="333333">
                <a:alpha val="65000"/>
              </a:srgbClr>
            </a:outerShdw>
          </a:effectLst>
        </p:spPr>
      </p:pic>
      <p:pic>
        <p:nvPicPr>
          <p:cNvPr id="3482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63" y="2740025"/>
            <a:ext cx="534987" cy="44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133600"/>
            <a:ext cx="992188" cy="465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200400"/>
            <a:ext cx="105727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4" name="Picture 6"/>
          <p:cNvPicPr>
            <a:picLocks noChangeArrowheads="1"/>
          </p:cNvPicPr>
          <p:nvPr/>
        </p:nvPicPr>
        <p:blipFill>
          <a:blip r:embed="rId7"/>
          <a:srcRect/>
          <a:stretch>
            <a:fillRect/>
          </a:stretch>
        </p:blipFill>
        <p:spPr bwMode="auto">
          <a:xfrm>
            <a:off x="7307858" y="2923406"/>
            <a:ext cx="1446609" cy="805904"/>
          </a:xfrm>
          <a:prstGeom prst="ellipse">
            <a:avLst/>
          </a:prstGeom>
          <a:ln>
            <a:noFill/>
          </a:ln>
          <a:effectLst>
            <a:softEdge rad="112500"/>
          </a:effectLst>
        </p:spPr>
      </p:pic>
      <p:pic>
        <p:nvPicPr>
          <p:cNvPr id="34825" name="Picture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800600"/>
            <a:ext cx="99060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6"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4841875"/>
            <a:ext cx="488950" cy="5683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34827" name="Picture 7" descr="BHL-Logo-vertical_small.g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5925" y="2590800"/>
            <a:ext cx="606425" cy="44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8" name="Picture 12" descr="Timel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50" y="6000750"/>
            <a:ext cx="6419850" cy="676275"/>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7388" y="5629275"/>
            <a:ext cx="125095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30" name="Picture 14" descr="Slid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2600" y="6000750"/>
            <a:ext cx="114300" cy="361950"/>
          </a:xfrm>
          <a:prstGeom prst="rect">
            <a:avLst/>
          </a:prstGeom>
          <a:noFill/>
          <a:extLst>
            <a:ext uri="{909E8E84-426E-40DD-AFC4-6F175D3DCCD1}">
              <a14:hiddenFill xmlns:a14="http://schemas.microsoft.com/office/drawing/2010/main">
                <a:solidFill>
                  <a:srgbClr val="FFFFFF"/>
                </a:solidFill>
              </a14:hiddenFill>
            </a:ext>
          </a:extLst>
        </p:spPr>
      </p:pic>
      <p:sp>
        <p:nvSpPr>
          <p:cNvPr id="34831" name="Oval 15"/>
          <p:cNvSpPr>
            <a:spLocks noChangeArrowheads="1"/>
          </p:cNvSpPr>
          <p:nvPr/>
        </p:nvSpPr>
        <p:spPr bwMode="auto">
          <a:xfrm>
            <a:off x="2590800" y="4237038"/>
            <a:ext cx="762000" cy="17065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2" name="Oval 16"/>
          <p:cNvSpPr>
            <a:spLocks noChangeArrowheads="1"/>
          </p:cNvSpPr>
          <p:nvPr/>
        </p:nvSpPr>
        <p:spPr bwMode="auto">
          <a:xfrm>
            <a:off x="4191000" y="3932238"/>
            <a:ext cx="1600200" cy="12493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3" name="Oval 17"/>
          <p:cNvSpPr>
            <a:spLocks noChangeArrowheads="1"/>
          </p:cNvSpPr>
          <p:nvPr/>
        </p:nvSpPr>
        <p:spPr bwMode="auto">
          <a:xfrm>
            <a:off x="5105400" y="2133600"/>
            <a:ext cx="2743200" cy="11731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4" name="Oval 18"/>
          <p:cNvSpPr>
            <a:spLocks noChangeArrowheads="1"/>
          </p:cNvSpPr>
          <p:nvPr/>
        </p:nvSpPr>
        <p:spPr bwMode="auto">
          <a:xfrm>
            <a:off x="1905000" y="3733800"/>
            <a:ext cx="1143000" cy="7159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5" name="Oval 19"/>
          <p:cNvSpPr>
            <a:spLocks noChangeArrowheads="1"/>
          </p:cNvSpPr>
          <p:nvPr/>
        </p:nvSpPr>
        <p:spPr bwMode="auto">
          <a:xfrm>
            <a:off x="6019800" y="3657600"/>
            <a:ext cx="762000" cy="7159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 name="Picture 19"/>
          <p:cNvPicPr/>
          <p:nvPr/>
        </p:nvPicPr>
        <p:blipFill>
          <a:blip r:embed="rId14" cstate="print"/>
          <a:srcRect/>
          <a:stretch>
            <a:fillRect/>
          </a:stretch>
        </p:blipFill>
        <p:spPr bwMode="auto">
          <a:xfrm>
            <a:off x="4419600" y="4053551"/>
            <a:ext cx="1143635" cy="838993"/>
          </a:xfrm>
          <a:prstGeom prst="rect">
            <a:avLst/>
          </a:prstGeom>
          <a:noFill/>
          <a:ln w="9525">
            <a:noFill/>
            <a:miter lim="800000"/>
            <a:headEnd/>
            <a:tailEnd/>
          </a:ln>
        </p:spPr>
      </p:pic>
    </p:spTree>
    <p:extLst>
      <p:ext uri="{BB962C8B-B14F-4D97-AF65-F5344CB8AC3E}">
        <p14:creationId xmlns:p14="http://schemas.microsoft.com/office/powerpoint/2010/main" val="1285164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832"/>
                                        </p:tgtEl>
                                        <p:attrNameLst>
                                          <p:attrName>style.visibility</p:attrName>
                                        </p:attrNameLst>
                                      </p:cBhvr>
                                      <p:to>
                                        <p:strVal val="visible"/>
                                      </p:to>
                                    </p:set>
                                    <p:anim calcmode="lin" valueType="num">
                                      <p:cBhvr>
                                        <p:cTn id="7" dur="1000" fill="hold"/>
                                        <p:tgtEl>
                                          <p:spTgt spid="34832"/>
                                        </p:tgtEl>
                                        <p:attrNameLst>
                                          <p:attrName>ppt_w</p:attrName>
                                        </p:attrNameLst>
                                      </p:cBhvr>
                                      <p:tavLst>
                                        <p:tav tm="0">
                                          <p:val>
                                            <p:fltVal val="0"/>
                                          </p:val>
                                        </p:tav>
                                        <p:tav tm="100000">
                                          <p:val>
                                            <p:strVal val="#ppt_w"/>
                                          </p:val>
                                        </p:tav>
                                      </p:tavLst>
                                    </p:anim>
                                    <p:anim calcmode="lin" valueType="num">
                                      <p:cBhvr>
                                        <p:cTn id="8" dur="1000" fill="hold"/>
                                        <p:tgtEl>
                                          <p:spTgt spid="34832"/>
                                        </p:tgtEl>
                                        <p:attrNameLst>
                                          <p:attrName>ppt_h</p:attrName>
                                        </p:attrNameLst>
                                      </p:cBhvr>
                                      <p:tavLst>
                                        <p:tav tm="0">
                                          <p:val>
                                            <p:fltVal val="0"/>
                                          </p:val>
                                        </p:tav>
                                        <p:tav tm="100000">
                                          <p:val>
                                            <p:strVal val="#ppt_h"/>
                                          </p:val>
                                        </p:tav>
                                      </p:tavLst>
                                    </p:anim>
                                    <p:animEffect transition="in" filter="fade">
                                      <p:cBhvr>
                                        <p:cTn id="9" dur="1000"/>
                                        <p:tgtEl>
                                          <p:spTgt spid="34832"/>
                                        </p:tgtEl>
                                      </p:cBhvr>
                                    </p:animEffect>
                                  </p:childTnLst>
                                </p:cTn>
                              </p:par>
                              <p:par>
                                <p:cTn id="10" presetID="53" presetClass="entr" presetSubtype="0" fill="hold" grpId="0" nodeType="withEffect">
                                  <p:stCondLst>
                                    <p:cond delay="500"/>
                                  </p:stCondLst>
                                  <p:childTnLst>
                                    <p:set>
                                      <p:cBhvr>
                                        <p:cTn id="11" dur="1" fill="hold">
                                          <p:stCondLst>
                                            <p:cond delay="0"/>
                                          </p:stCondLst>
                                        </p:cTn>
                                        <p:tgtEl>
                                          <p:spTgt spid="34834"/>
                                        </p:tgtEl>
                                        <p:attrNameLst>
                                          <p:attrName>style.visibility</p:attrName>
                                        </p:attrNameLst>
                                      </p:cBhvr>
                                      <p:to>
                                        <p:strVal val="visible"/>
                                      </p:to>
                                    </p:set>
                                    <p:anim calcmode="lin" valueType="num">
                                      <p:cBhvr>
                                        <p:cTn id="12" dur="1000" fill="hold"/>
                                        <p:tgtEl>
                                          <p:spTgt spid="34834"/>
                                        </p:tgtEl>
                                        <p:attrNameLst>
                                          <p:attrName>ppt_w</p:attrName>
                                        </p:attrNameLst>
                                      </p:cBhvr>
                                      <p:tavLst>
                                        <p:tav tm="0">
                                          <p:val>
                                            <p:fltVal val="0"/>
                                          </p:val>
                                        </p:tav>
                                        <p:tav tm="100000">
                                          <p:val>
                                            <p:strVal val="#ppt_w"/>
                                          </p:val>
                                        </p:tav>
                                      </p:tavLst>
                                    </p:anim>
                                    <p:anim calcmode="lin" valueType="num">
                                      <p:cBhvr>
                                        <p:cTn id="13" dur="1000" fill="hold"/>
                                        <p:tgtEl>
                                          <p:spTgt spid="34834"/>
                                        </p:tgtEl>
                                        <p:attrNameLst>
                                          <p:attrName>ppt_h</p:attrName>
                                        </p:attrNameLst>
                                      </p:cBhvr>
                                      <p:tavLst>
                                        <p:tav tm="0">
                                          <p:val>
                                            <p:fltVal val="0"/>
                                          </p:val>
                                        </p:tav>
                                        <p:tav tm="100000">
                                          <p:val>
                                            <p:strVal val="#ppt_h"/>
                                          </p:val>
                                        </p:tav>
                                      </p:tavLst>
                                    </p:anim>
                                    <p:animEffect transition="in" filter="fade">
                                      <p:cBhvr>
                                        <p:cTn id="14" dur="1000"/>
                                        <p:tgtEl>
                                          <p:spTgt spid="34834"/>
                                        </p:tgtEl>
                                      </p:cBhvr>
                                    </p:animEffect>
                                  </p:childTnLst>
                                </p:cTn>
                              </p:par>
                              <p:par>
                                <p:cTn id="15" presetID="53" presetClass="entr" presetSubtype="0" fill="hold" grpId="0" nodeType="withEffect">
                                  <p:stCondLst>
                                    <p:cond delay="1000"/>
                                  </p:stCondLst>
                                  <p:childTnLst>
                                    <p:set>
                                      <p:cBhvr>
                                        <p:cTn id="16" dur="1" fill="hold">
                                          <p:stCondLst>
                                            <p:cond delay="0"/>
                                          </p:stCondLst>
                                        </p:cTn>
                                        <p:tgtEl>
                                          <p:spTgt spid="34831"/>
                                        </p:tgtEl>
                                        <p:attrNameLst>
                                          <p:attrName>style.visibility</p:attrName>
                                        </p:attrNameLst>
                                      </p:cBhvr>
                                      <p:to>
                                        <p:strVal val="visible"/>
                                      </p:to>
                                    </p:set>
                                    <p:anim calcmode="lin" valueType="num">
                                      <p:cBhvr>
                                        <p:cTn id="17" dur="500" fill="hold"/>
                                        <p:tgtEl>
                                          <p:spTgt spid="34831"/>
                                        </p:tgtEl>
                                        <p:attrNameLst>
                                          <p:attrName>ppt_w</p:attrName>
                                        </p:attrNameLst>
                                      </p:cBhvr>
                                      <p:tavLst>
                                        <p:tav tm="0">
                                          <p:val>
                                            <p:fltVal val="0"/>
                                          </p:val>
                                        </p:tav>
                                        <p:tav tm="100000">
                                          <p:val>
                                            <p:strVal val="#ppt_w"/>
                                          </p:val>
                                        </p:tav>
                                      </p:tavLst>
                                    </p:anim>
                                    <p:anim calcmode="lin" valueType="num">
                                      <p:cBhvr>
                                        <p:cTn id="18" dur="500" fill="hold"/>
                                        <p:tgtEl>
                                          <p:spTgt spid="34831"/>
                                        </p:tgtEl>
                                        <p:attrNameLst>
                                          <p:attrName>ppt_h</p:attrName>
                                        </p:attrNameLst>
                                      </p:cBhvr>
                                      <p:tavLst>
                                        <p:tav tm="0">
                                          <p:val>
                                            <p:fltVal val="0"/>
                                          </p:val>
                                        </p:tav>
                                        <p:tav tm="100000">
                                          <p:val>
                                            <p:strVal val="#ppt_h"/>
                                          </p:val>
                                        </p:tav>
                                      </p:tavLst>
                                    </p:anim>
                                    <p:animEffect transition="in" filter="fade">
                                      <p:cBhvr>
                                        <p:cTn id="19" dur="500"/>
                                        <p:tgtEl>
                                          <p:spTgt spid="34831"/>
                                        </p:tgtEl>
                                      </p:cBhvr>
                                    </p:animEffect>
                                  </p:childTnLst>
                                </p:cTn>
                              </p:par>
                              <p:par>
                                <p:cTn id="20" presetID="53" presetClass="entr" presetSubtype="0" fill="hold" grpId="0" nodeType="withEffect">
                                  <p:stCondLst>
                                    <p:cond delay="500"/>
                                  </p:stCondLst>
                                  <p:childTnLst>
                                    <p:set>
                                      <p:cBhvr>
                                        <p:cTn id="21" dur="1" fill="hold">
                                          <p:stCondLst>
                                            <p:cond delay="0"/>
                                          </p:stCondLst>
                                        </p:cTn>
                                        <p:tgtEl>
                                          <p:spTgt spid="34833"/>
                                        </p:tgtEl>
                                        <p:attrNameLst>
                                          <p:attrName>style.visibility</p:attrName>
                                        </p:attrNameLst>
                                      </p:cBhvr>
                                      <p:to>
                                        <p:strVal val="visible"/>
                                      </p:to>
                                    </p:set>
                                    <p:anim calcmode="lin" valueType="num">
                                      <p:cBhvr>
                                        <p:cTn id="22" dur="2000" fill="hold"/>
                                        <p:tgtEl>
                                          <p:spTgt spid="34833"/>
                                        </p:tgtEl>
                                        <p:attrNameLst>
                                          <p:attrName>ppt_w</p:attrName>
                                        </p:attrNameLst>
                                      </p:cBhvr>
                                      <p:tavLst>
                                        <p:tav tm="0">
                                          <p:val>
                                            <p:fltVal val="0"/>
                                          </p:val>
                                        </p:tav>
                                        <p:tav tm="100000">
                                          <p:val>
                                            <p:strVal val="#ppt_w"/>
                                          </p:val>
                                        </p:tav>
                                      </p:tavLst>
                                    </p:anim>
                                    <p:anim calcmode="lin" valueType="num">
                                      <p:cBhvr>
                                        <p:cTn id="23" dur="2000" fill="hold"/>
                                        <p:tgtEl>
                                          <p:spTgt spid="34833"/>
                                        </p:tgtEl>
                                        <p:attrNameLst>
                                          <p:attrName>ppt_h</p:attrName>
                                        </p:attrNameLst>
                                      </p:cBhvr>
                                      <p:tavLst>
                                        <p:tav tm="0">
                                          <p:val>
                                            <p:fltVal val="0"/>
                                          </p:val>
                                        </p:tav>
                                        <p:tav tm="100000">
                                          <p:val>
                                            <p:strVal val="#ppt_h"/>
                                          </p:val>
                                        </p:tav>
                                      </p:tavLst>
                                    </p:anim>
                                    <p:animEffect transition="in" filter="fade">
                                      <p:cBhvr>
                                        <p:cTn id="24" dur="2000"/>
                                        <p:tgtEl>
                                          <p:spTgt spid="34833"/>
                                        </p:tgtEl>
                                      </p:cBhvr>
                                    </p:animEffect>
                                  </p:childTnLst>
                                </p:cTn>
                              </p:par>
                              <p:par>
                                <p:cTn id="25" presetID="53" presetClass="entr" presetSubtype="0" fill="hold" grpId="0" nodeType="withEffect">
                                  <p:stCondLst>
                                    <p:cond delay="500"/>
                                  </p:stCondLst>
                                  <p:childTnLst>
                                    <p:set>
                                      <p:cBhvr>
                                        <p:cTn id="26" dur="1" fill="hold">
                                          <p:stCondLst>
                                            <p:cond delay="0"/>
                                          </p:stCondLst>
                                        </p:cTn>
                                        <p:tgtEl>
                                          <p:spTgt spid="34835"/>
                                        </p:tgtEl>
                                        <p:attrNameLst>
                                          <p:attrName>style.visibility</p:attrName>
                                        </p:attrNameLst>
                                      </p:cBhvr>
                                      <p:to>
                                        <p:strVal val="visible"/>
                                      </p:to>
                                    </p:set>
                                    <p:anim calcmode="lin" valueType="num">
                                      <p:cBhvr>
                                        <p:cTn id="27" dur="2000" fill="hold"/>
                                        <p:tgtEl>
                                          <p:spTgt spid="34835"/>
                                        </p:tgtEl>
                                        <p:attrNameLst>
                                          <p:attrName>ppt_w</p:attrName>
                                        </p:attrNameLst>
                                      </p:cBhvr>
                                      <p:tavLst>
                                        <p:tav tm="0">
                                          <p:val>
                                            <p:fltVal val="0"/>
                                          </p:val>
                                        </p:tav>
                                        <p:tav tm="100000">
                                          <p:val>
                                            <p:strVal val="#ppt_w"/>
                                          </p:val>
                                        </p:tav>
                                      </p:tavLst>
                                    </p:anim>
                                    <p:anim calcmode="lin" valueType="num">
                                      <p:cBhvr>
                                        <p:cTn id="28" dur="2000" fill="hold"/>
                                        <p:tgtEl>
                                          <p:spTgt spid="34835"/>
                                        </p:tgtEl>
                                        <p:attrNameLst>
                                          <p:attrName>ppt_h</p:attrName>
                                        </p:attrNameLst>
                                      </p:cBhvr>
                                      <p:tavLst>
                                        <p:tav tm="0">
                                          <p:val>
                                            <p:fltVal val="0"/>
                                          </p:val>
                                        </p:tav>
                                        <p:tav tm="100000">
                                          <p:val>
                                            <p:strVal val="#ppt_h"/>
                                          </p:val>
                                        </p:tav>
                                      </p:tavLst>
                                    </p:anim>
                                    <p:animEffect transition="in" filter="fade">
                                      <p:cBhvr>
                                        <p:cTn id="29" dur="2000"/>
                                        <p:tgtEl>
                                          <p:spTgt spid="34835"/>
                                        </p:tgtEl>
                                      </p:cBhvr>
                                    </p:animEffect>
                                  </p:childTnLst>
                                </p:cTn>
                              </p:par>
                              <p:par>
                                <p:cTn id="30" presetID="53" presetClass="entr" presetSubtype="16" fill="hold" nodeType="withEffect">
                                  <p:stCondLst>
                                    <p:cond delay="50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63" presetClass="path" presetSubtype="0" accel="50000" decel="50000" fill="hold" nodeType="withEffect">
                                  <p:stCondLst>
                                    <p:cond delay="500"/>
                                  </p:stCondLst>
                                  <p:childTnLst>
                                    <p:animMotion origin="layout" path="M -3.33333E-6 1.11111E-6 L 0.11806 0.00046 " pathEditMode="relative" rAng="0" ptsTypes="AA">
                                      <p:cBhvr>
                                        <p:cTn id="36" dur="2000" fill="hold"/>
                                        <p:tgtEl>
                                          <p:spTgt spid="34830"/>
                                        </p:tgtEl>
                                        <p:attrNameLst>
                                          <p:attrName>ppt_x</p:attrName>
                                          <p:attrName>ppt_y</p:attrName>
                                        </p:attrNameLst>
                                      </p:cBhvr>
                                      <p:rCtr x="590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1" grpId="0" animBg="1"/>
      <p:bldP spid="34832" grpId="0" animBg="1"/>
      <p:bldP spid="34833" grpId="0" animBg="1"/>
      <p:bldP spid="34834" grpId="0" animBg="1"/>
      <p:bldP spid="348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blank.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4875"/>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ChangeArrowheads="1"/>
          </p:cNvSpPr>
          <p:nvPr/>
        </p:nvSpPr>
        <p:spPr bwMode="auto">
          <a:xfrm>
            <a:off x="2843213" y="188913"/>
            <a:ext cx="584358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600" b="1"/>
              <a:t>Architecture simplified</a:t>
            </a:r>
            <a:endParaRPr lang="cs-CZ" sz="3600" b="1"/>
          </a:p>
        </p:txBody>
      </p:sp>
      <p:pic>
        <p:nvPicPr>
          <p:cNvPr id="35844" name="Picture 4" descr="Component Model - Final Implementa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1284288"/>
            <a:ext cx="90741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blank.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4875"/>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ChangeArrowheads="1"/>
          </p:cNvSpPr>
          <p:nvPr/>
        </p:nvSpPr>
        <p:spPr bwMode="auto">
          <a:xfrm>
            <a:off x="2843213" y="188913"/>
            <a:ext cx="584358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2400" b="1"/>
              <a:t>http://www.biodiversityexhibition.com/</a:t>
            </a:r>
          </a:p>
        </p:txBody>
      </p:sp>
      <p:pic>
        <p:nvPicPr>
          <p:cNvPr id="38916" name="Picture 2" descr="I:\!!!BHL - europe!!!\Review meeting Tervuren\prezentace1\spices ořez.jpg"/>
          <p:cNvPicPr>
            <a:picLocks noChangeAspect="1" noChangeArrowheads="1"/>
          </p:cNvPicPr>
          <p:nvPr/>
        </p:nvPicPr>
        <p:blipFill>
          <a:blip r:embed="rId3">
            <a:extLst>
              <a:ext uri="{28A0092B-C50C-407E-A947-70E740481C1C}">
                <a14:useLocalDpi xmlns:a14="http://schemas.microsoft.com/office/drawing/2010/main" val="0"/>
              </a:ext>
            </a:extLst>
          </a:blip>
          <a:srcRect l="7082" r="7408" b="14549"/>
          <a:stretch>
            <a:fillRect/>
          </a:stretch>
        </p:blipFill>
        <p:spPr bwMode="auto">
          <a:xfrm>
            <a:off x="0" y="950913"/>
            <a:ext cx="9144000"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2843213" y="188913"/>
            <a:ext cx="584358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sz="3600" b="1"/>
              <a:t>Europeana</a:t>
            </a:r>
            <a:endParaRPr lang="cs-CZ" sz="3600" b="1"/>
          </a:p>
        </p:txBody>
      </p:sp>
      <p:pic>
        <p:nvPicPr>
          <p:cNvPr id="39939" name="Picture 6" descr="capture_10212011_193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30275"/>
            <a:ext cx="8459788"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blan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4875"/>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2843213" y="188913"/>
            <a:ext cx="584358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sz="3600" b="1"/>
              <a:t>OCR - IMPACT</a:t>
            </a:r>
            <a:endParaRPr lang="cs-CZ" sz="3600" b="1"/>
          </a:p>
        </p:txBody>
      </p:sp>
      <p:sp>
        <p:nvSpPr>
          <p:cNvPr id="40964" name="Rectangle 7"/>
          <p:cNvSpPr>
            <a:spLocks noChangeArrowheads="1"/>
          </p:cNvSpPr>
          <p:nvPr/>
        </p:nvSpPr>
        <p:spPr bwMode="auto">
          <a:xfrm>
            <a:off x="179388" y="981075"/>
            <a:ext cx="8713787" cy="48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5010" tIns="152352" bIns="152352" anchor="ctr">
            <a:spAutoFit/>
          </a:bodyPr>
          <a:lstStyle/>
          <a:p>
            <a:pPr lvl="1">
              <a:spcBef>
                <a:spcPct val="65000"/>
              </a:spcBef>
            </a:pPr>
            <a:endParaRPr lang="en-GB" sz="2400" b="1"/>
          </a:p>
          <a:p>
            <a:pPr>
              <a:spcBef>
                <a:spcPct val="65000"/>
              </a:spcBef>
              <a:buFont typeface="Wingdings" pitchFamily="2" charset="2"/>
              <a:buChar char="Ø"/>
            </a:pPr>
            <a:r>
              <a:rPr lang="en-GB" sz="2400"/>
              <a:t> Standard tools not suitable for heterogeneous content</a:t>
            </a:r>
          </a:p>
          <a:p>
            <a:pPr>
              <a:spcBef>
                <a:spcPct val="65000"/>
              </a:spcBef>
              <a:buFont typeface="Wingdings" pitchFamily="2" charset="2"/>
              <a:buChar char="Ø"/>
            </a:pPr>
            <a:r>
              <a:rPr lang="en-GB" sz="2400"/>
              <a:t> Page type separation helpful to improve performance (SCAPE)</a:t>
            </a:r>
          </a:p>
          <a:p>
            <a:pPr>
              <a:spcBef>
                <a:spcPct val="65000"/>
              </a:spcBef>
              <a:buFont typeface="Wingdings" pitchFamily="2" charset="2"/>
              <a:buChar char="Ø"/>
            </a:pPr>
            <a:r>
              <a:rPr lang="en-GB" sz="2400"/>
              <a:t> High quality scanning operations and good QA is important</a:t>
            </a:r>
          </a:p>
          <a:p>
            <a:pPr>
              <a:spcBef>
                <a:spcPct val="65000"/>
              </a:spcBef>
              <a:buFont typeface="Wingdings" pitchFamily="2" charset="2"/>
              <a:buChar char="Ø"/>
            </a:pPr>
            <a:r>
              <a:rPr lang="en-GB" sz="2400"/>
              <a:t> Language information important to be in the metadata</a:t>
            </a:r>
          </a:p>
          <a:p>
            <a:pPr>
              <a:spcBef>
                <a:spcPct val="65000"/>
              </a:spcBef>
              <a:buFont typeface="Wingdings" pitchFamily="2" charset="2"/>
              <a:buChar char="Ø"/>
            </a:pPr>
            <a:r>
              <a:rPr lang="en-GB" sz="2400"/>
              <a:t> Font type information important to be in the metadata</a:t>
            </a:r>
          </a:p>
          <a:p>
            <a:pPr>
              <a:spcBef>
                <a:spcPct val="65000"/>
              </a:spcBef>
              <a:buFont typeface="Wingdings" pitchFamily="2" charset="2"/>
              <a:buChar char="Ø"/>
            </a:pPr>
            <a:r>
              <a:rPr lang="en-GB" sz="2400"/>
              <a:t> Tesseract 3.0x competitive OCR tool</a:t>
            </a:r>
          </a:p>
          <a:p>
            <a:pPr>
              <a:spcBef>
                <a:spcPct val="65000"/>
              </a:spcBef>
              <a:buFont typeface="Wingdings" pitchFamily="2" charset="2"/>
              <a:buChar char="Ø"/>
            </a:pPr>
            <a:r>
              <a:rPr lang="en-GB" sz="2400"/>
              <a:t> Crowdsourcing options still to be investigated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9174163"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2"/>
          <p:cNvSpPr>
            <a:spLocks noGrp="1"/>
          </p:cNvSpPr>
          <p:nvPr>
            <p:ph type="title" idx="4294967295"/>
          </p:nvPr>
        </p:nvSpPr>
        <p:spPr>
          <a:xfrm>
            <a:off x="457200" y="838200"/>
            <a:ext cx="8229600" cy="1143000"/>
          </a:xfrm>
        </p:spPr>
        <p:txBody>
          <a:bodyPr/>
          <a:lstStyle/>
          <a:p>
            <a:r>
              <a:rPr lang="en-US" smtClean="0">
                <a:solidFill>
                  <a:schemeClr val="bg1"/>
                </a:solidFill>
                <a:ea typeface="MS PGothic" pitchFamily="34" charset="-128"/>
              </a:rPr>
              <a:t>What is BHL?</a:t>
            </a:r>
          </a:p>
        </p:txBody>
      </p:sp>
      <p:sp>
        <p:nvSpPr>
          <p:cNvPr id="121859" name="Rectangle 3"/>
          <p:cNvSpPr>
            <a:spLocks noGrp="1"/>
          </p:cNvSpPr>
          <p:nvPr>
            <p:ph type="body" idx="4294967295"/>
          </p:nvPr>
        </p:nvSpPr>
        <p:spPr>
          <a:xfrm>
            <a:off x="152400" y="5715000"/>
            <a:ext cx="8763000" cy="1066800"/>
          </a:xfrm>
        </p:spPr>
        <p:txBody>
          <a:bodyPr/>
          <a:lstStyle/>
          <a:p>
            <a:pPr marL="0" indent="0" algn="ctr">
              <a:buFontTx/>
              <a:buNone/>
              <a:defRPr/>
            </a:pPr>
            <a:r>
              <a:rPr lang="en-US" sz="2800" dirty="0" smtClean="0">
                <a:solidFill>
                  <a:schemeClr val="bg1"/>
                </a:solidFill>
                <a:effectLst>
                  <a:outerShdw blurRad="38100" dist="38100" dir="2700000" algn="tl">
                    <a:srgbClr val="000000">
                      <a:alpha val="43137"/>
                    </a:srgbClr>
                  </a:outerShdw>
                </a:effectLst>
              </a:rPr>
              <a:t>Access to literature is particularly important to taxonomic researchers</a:t>
            </a:r>
            <a:endParaRPr lang="en-US" sz="2800" dirty="0" smtClean="0">
              <a:solidFill>
                <a:schemeClr val="bg1"/>
              </a:solidFill>
              <a:effectLst>
                <a:outerShdw blurRad="38100" dist="38100" dir="2700000" algn="tl">
                  <a:srgbClr val="000000">
                    <a:alpha val="43137"/>
                  </a:srgbClr>
                </a:outerShdw>
              </a:effectLst>
              <a:ea typeface="ＭＳ Ｐゴシック" pitchFamily="34" charset="-128"/>
            </a:endParaRPr>
          </a:p>
        </p:txBody>
      </p:sp>
      <p:sp>
        <p:nvSpPr>
          <p:cNvPr id="41989" name="TextBox 1"/>
          <p:cNvSpPr txBox="1">
            <a:spLocks noChangeArrowheads="1"/>
          </p:cNvSpPr>
          <p:nvPr/>
        </p:nvSpPr>
        <p:spPr bwMode="auto">
          <a:xfrm>
            <a:off x="6477000" y="6475413"/>
            <a:ext cx="2667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a:solidFill>
                  <a:schemeClr val="bg1"/>
                </a:solidFill>
              </a:rPr>
              <a:t>Source:  Biodiversity Heritage Library for Europe</a:t>
            </a:r>
            <a:br>
              <a:rPr lang="en-US" sz="800" b="1">
                <a:solidFill>
                  <a:schemeClr val="bg1"/>
                </a:solidFill>
              </a:rPr>
            </a:br>
            <a:r>
              <a:rPr lang="en-US" sz="800" b="1">
                <a:solidFill>
                  <a:schemeClr val="bg1"/>
                </a:solidFill>
              </a:rPr>
              <a:t>, </a:t>
            </a:r>
            <a:r>
              <a:rPr lang="en-US" sz="800" b="1">
                <a:solidFill>
                  <a:schemeClr val="bg1"/>
                </a:solidFill>
                <a:hlinkClick r:id="rId4"/>
              </a:rPr>
              <a:t>http://www.youtube.com/watch?v=bJUMH9z91UQ</a:t>
            </a:r>
            <a:endParaRPr lang="en-US" sz="800" b="1">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BHL-China</a:t>
            </a:r>
          </a:p>
        </p:txBody>
      </p:sp>
      <p:sp>
        <p:nvSpPr>
          <p:cNvPr id="43011" name="Rectangle 3"/>
          <p:cNvSpPr>
            <a:spLocks noGrp="1" noChangeArrowheads="1"/>
          </p:cNvSpPr>
          <p:nvPr>
            <p:ph type="body" idx="1"/>
          </p:nvPr>
        </p:nvSpPr>
        <p:spPr/>
        <p:txBody>
          <a:bodyPr/>
          <a:lstStyle/>
          <a:p>
            <a:pPr>
              <a:lnSpc>
                <a:spcPct val="90000"/>
              </a:lnSpc>
            </a:pPr>
            <a:r>
              <a:rPr lang="en-US" sz="2800" dirty="0" smtClean="0"/>
              <a:t>BHL-China staff visited SIL and MOBOT on early November  last year to discuss project status and future collaborations and development</a:t>
            </a:r>
          </a:p>
          <a:p>
            <a:pPr>
              <a:lnSpc>
                <a:spcPct val="90000"/>
              </a:lnSpc>
            </a:pPr>
            <a:endParaRPr lang="en-US" sz="1400" dirty="0" smtClean="0"/>
          </a:p>
          <a:p>
            <a:pPr>
              <a:lnSpc>
                <a:spcPct val="90000"/>
              </a:lnSpc>
            </a:pPr>
            <a:r>
              <a:rPr lang="en-US" sz="2800" dirty="0" smtClean="0"/>
              <a:t>Continued digitization of Chinese materials </a:t>
            </a:r>
            <a:br>
              <a:rPr lang="en-US" sz="2800" dirty="0" smtClean="0"/>
            </a:br>
            <a:r>
              <a:rPr lang="en-US" sz="2800" dirty="0" smtClean="0"/>
              <a:t>and has now 900 books </a:t>
            </a:r>
            <a:br>
              <a:rPr lang="en-US" sz="2800" dirty="0" smtClean="0"/>
            </a:br>
            <a:r>
              <a:rPr lang="en-US" sz="2800" dirty="0" smtClean="0"/>
              <a:t>available in Internet </a:t>
            </a:r>
            <a:br>
              <a:rPr lang="en-US" sz="2800" dirty="0" smtClean="0"/>
            </a:br>
            <a:r>
              <a:rPr lang="en-US" sz="2800" dirty="0" smtClean="0"/>
              <a:t>Archive - 5,000 pending</a:t>
            </a:r>
          </a:p>
          <a:p>
            <a:pPr>
              <a:lnSpc>
                <a:spcPct val="90000"/>
              </a:lnSpc>
            </a:pPr>
            <a:endParaRPr lang="en-US" sz="1400" dirty="0" smtClean="0"/>
          </a:p>
          <a:p>
            <a:pPr>
              <a:lnSpc>
                <a:spcPct val="90000"/>
              </a:lnSpc>
            </a:pPr>
            <a:r>
              <a:rPr lang="en-US" sz="2800" dirty="0" smtClean="0"/>
              <a:t>Copied </a:t>
            </a:r>
            <a:r>
              <a:rPr lang="en-US" sz="2800" dirty="0" smtClean="0"/>
              <a:t>content sent</a:t>
            </a:r>
            <a:br>
              <a:rPr lang="en-US" sz="2800" dirty="0" smtClean="0"/>
            </a:br>
            <a:r>
              <a:rPr lang="en-US" sz="2800" dirty="0" smtClean="0"/>
              <a:t>from Cluster in Woods </a:t>
            </a:r>
            <a:br>
              <a:rPr lang="en-US" sz="2800" dirty="0" smtClean="0"/>
            </a:br>
            <a:r>
              <a:rPr lang="en-US" sz="2800" dirty="0" smtClean="0"/>
              <a:t>Hole.</a:t>
            </a:r>
          </a:p>
          <a:p>
            <a:pPr>
              <a:lnSpc>
                <a:spcPct val="90000"/>
              </a:lnSpc>
            </a:pPr>
            <a:endParaRPr lang="en-US" sz="2800" dirty="0" smtClean="0"/>
          </a:p>
        </p:txBody>
      </p:sp>
      <p:pic>
        <p:nvPicPr>
          <p:cNvPr id="430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19063"/>
            <a:ext cx="177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3962400"/>
            <a:ext cx="43910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BHL-Australia</a:t>
            </a:r>
          </a:p>
        </p:txBody>
      </p:sp>
      <p:sp>
        <p:nvSpPr>
          <p:cNvPr id="44035" name="Rectangle 3"/>
          <p:cNvSpPr>
            <a:spLocks noGrp="1" noChangeArrowheads="1"/>
          </p:cNvSpPr>
          <p:nvPr>
            <p:ph type="body" idx="1"/>
          </p:nvPr>
        </p:nvSpPr>
        <p:spPr/>
        <p:txBody>
          <a:bodyPr/>
          <a:lstStyle/>
          <a:p>
            <a:r>
              <a:rPr lang="en-US" smtClean="0"/>
              <a:t>Museum Victoria in Melbourne &amp; other Libraries later</a:t>
            </a:r>
          </a:p>
          <a:p>
            <a:endParaRPr lang="en-US" sz="800" smtClean="0"/>
          </a:p>
          <a:p>
            <a:endParaRPr lang="en-US" sz="800" smtClean="0"/>
          </a:p>
          <a:p>
            <a:endParaRPr lang="en-US" sz="800" smtClean="0"/>
          </a:p>
          <a:p>
            <a:r>
              <a:rPr lang="en-US" smtClean="0"/>
              <a:t>Improved User Interface.</a:t>
            </a:r>
          </a:p>
          <a:p>
            <a:endParaRPr lang="en-US" sz="800" smtClean="0"/>
          </a:p>
          <a:p>
            <a:endParaRPr lang="en-US" sz="800" smtClean="0"/>
          </a:p>
          <a:p>
            <a:endParaRPr lang="en-US" sz="800" smtClean="0"/>
          </a:p>
          <a:p>
            <a:endParaRPr lang="en-US" sz="800" smtClean="0"/>
          </a:p>
          <a:p>
            <a:r>
              <a:rPr lang="en-US" smtClean="0"/>
              <a:t>Visited MOBOT in November last year</a:t>
            </a:r>
          </a:p>
          <a:p>
            <a:endParaRPr lang="en-US" sz="800" smtClean="0"/>
          </a:p>
          <a:p>
            <a:endParaRPr lang="en-US" sz="800" smtClean="0"/>
          </a:p>
          <a:p>
            <a:endParaRPr lang="en-US" sz="800" smtClean="0"/>
          </a:p>
          <a:p>
            <a:endParaRPr lang="en-US" sz="800" smtClean="0"/>
          </a:p>
          <a:p>
            <a:r>
              <a:rPr lang="en-US" smtClean="0"/>
              <a:t>Share Metadata DB between systems</a:t>
            </a:r>
          </a:p>
        </p:txBody>
      </p:sp>
      <p:pic>
        <p:nvPicPr>
          <p:cNvPr id="4403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52400"/>
            <a:ext cx="852487" cy="990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4037" name="Picture 6" descr="http://1.bp.blogspot.com/-9Bz7kodw2d8/TtOywk2dPsI/AAAAAAAAAqw/qQe5adc0rfs/s320/ely%2Bwall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098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BHL-Australia</a:t>
            </a:r>
          </a:p>
        </p:txBody>
      </p:sp>
      <p:sp>
        <p:nvSpPr>
          <p:cNvPr id="45059" name="Rectangle 3"/>
          <p:cNvSpPr>
            <a:spLocks noGrp="1" noChangeArrowheads="1"/>
          </p:cNvSpPr>
          <p:nvPr>
            <p:ph type="body" idx="1"/>
          </p:nvPr>
        </p:nvSpPr>
        <p:spPr/>
        <p:txBody>
          <a:bodyPr/>
          <a:lstStyle/>
          <a:p>
            <a:r>
              <a:rPr lang="en-US" dirty="0" smtClean="0"/>
              <a:t>Joined development of Macaw with BHL</a:t>
            </a:r>
            <a:br>
              <a:rPr lang="en-US" dirty="0" smtClean="0"/>
            </a:br>
            <a:r>
              <a:rPr lang="en-US" dirty="0" smtClean="0"/>
              <a:t>to accommodate needs of institutions.</a:t>
            </a:r>
          </a:p>
          <a:p>
            <a:endParaRPr lang="en-US" sz="800" dirty="0" smtClean="0"/>
          </a:p>
          <a:p>
            <a:r>
              <a:rPr lang="en-US" dirty="0" smtClean="0"/>
              <a:t>Accessing content from Internet Archive</a:t>
            </a:r>
          </a:p>
          <a:p>
            <a:endParaRPr lang="en-US" sz="800" dirty="0" smtClean="0"/>
          </a:p>
          <a:p>
            <a:r>
              <a:rPr lang="en-US" dirty="0" smtClean="0"/>
              <a:t>Started to digitize and upload content </a:t>
            </a:r>
            <a:br>
              <a:rPr lang="en-US" dirty="0" smtClean="0"/>
            </a:br>
            <a:r>
              <a:rPr lang="en-US" dirty="0" smtClean="0"/>
              <a:t>to Internet Archive.</a:t>
            </a:r>
          </a:p>
          <a:p>
            <a:endParaRPr lang="en-US" sz="800" dirty="0" smtClean="0"/>
          </a:p>
          <a:p>
            <a:r>
              <a:rPr lang="en-US" dirty="0" smtClean="0"/>
              <a:t>Joint portal </a:t>
            </a:r>
            <a:r>
              <a:rPr lang="en-US" dirty="0" smtClean="0"/>
              <a:t>development with US</a:t>
            </a:r>
          </a:p>
          <a:p>
            <a:endParaRPr lang="en-US" sz="800" dirty="0" smtClean="0"/>
          </a:p>
          <a:p>
            <a:r>
              <a:rPr lang="en-US" dirty="0" smtClean="0"/>
              <a:t>Will keep using a team of volunteers to do the scan.</a:t>
            </a:r>
          </a:p>
          <a:p>
            <a:endParaRPr lang="en-US" dirty="0" smtClean="0"/>
          </a:p>
        </p:txBody>
      </p:sp>
      <p:pic>
        <p:nvPicPr>
          <p:cNvPr id="4506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52400"/>
            <a:ext cx="852487" cy="990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000" smtClean="0"/>
              <a:t>Bibliotheca</a:t>
            </a:r>
            <a:br>
              <a:rPr lang="en-US" sz="4000" smtClean="0"/>
            </a:br>
            <a:r>
              <a:rPr lang="en-US" sz="4000" smtClean="0"/>
              <a:t>Alexandrina</a:t>
            </a:r>
          </a:p>
        </p:txBody>
      </p:sp>
      <p:sp>
        <p:nvSpPr>
          <p:cNvPr id="46083" name="Rectangle 3"/>
          <p:cNvSpPr>
            <a:spLocks noGrp="1" noChangeArrowheads="1"/>
          </p:cNvSpPr>
          <p:nvPr>
            <p:ph type="body" idx="1"/>
          </p:nvPr>
        </p:nvSpPr>
        <p:spPr>
          <a:xfrm>
            <a:off x="304800" y="1600200"/>
            <a:ext cx="8382000" cy="5029200"/>
          </a:xfrm>
        </p:spPr>
        <p:txBody>
          <a:bodyPr/>
          <a:lstStyle/>
          <a:p>
            <a:pPr>
              <a:lnSpc>
                <a:spcPct val="80000"/>
              </a:lnSpc>
            </a:pPr>
            <a:r>
              <a:rPr lang="en-US" sz="2400" smtClean="0"/>
              <a:t>The Digital Assets Repository (DAR) is a system developed at the Bibliotheca Alexandrina, the Library </a:t>
            </a:r>
            <a:br>
              <a:rPr lang="en-US" sz="2400" smtClean="0"/>
            </a:br>
            <a:r>
              <a:rPr lang="en-US" sz="2400" smtClean="0"/>
              <a:t>of Alexandria, to create and maintain the Library's </a:t>
            </a:r>
            <a:br>
              <a:rPr lang="en-US" sz="2400" smtClean="0"/>
            </a:br>
            <a:r>
              <a:rPr lang="en-US" sz="2400" smtClean="0"/>
              <a:t>digital collections.</a:t>
            </a:r>
          </a:p>
          <a:p>
            <a:pPr>
              <a:lnSpc>
                <a:spcPct val="80000"/>
              </a:lnSpc>
            </a:pPr>
            <a:endParaRPr lang="en-US" sz="800" smtClean="0"/>
          </a:p>
          <a:p>
            <a:pPr>
              <a:lnSpc>
                <a:spcPct val="80000"/>
              </a:lnSpc>
            </a:pPr>
            <a:r>
              <a:rPr lang="en-US" sz="2400" smtClean="0"/>
              <a:t>Bibliotheca Alexandrina has copied content from disks and downloaded the rest (serving 15,938 today).  Will download the rest from Internet Archive.</a:t>
            </a:r>
          </a:p>
          <a:p>
            <a:pPr>
              <a:lnSpc>
                <a:spcPct val="80000"/>
              </a:lnSpc>
            </a:pPr>
            <a:endParaRPr lang="en-US" sz="800" smtClean="0"/>
          </a:p>
          <a:p>
            <a:pPr>
              <a:lnSpc>
                <a:spcPct val="80000"/>
              </a:lnSpc>
            </a:pPr>
            <a:r>
              <a:rPr lang="en-US" sz="2400" smtClean="0"/>
              <a:t>Currently determining what books they can </a:t>
            </a:r>
            <a:br>
              <a:rPr lang="en-US" sz="2400" smtClean="0"/>
            </a:br>
            <a:r>
              <a:rPr lang="en-US" sz="2400" smtClean="0"/>
              <a:t>contribute to BHL through Internet Archive.</a:t>
            </a:r>
          </a:p>
          <a:p>
            <a:pPr>
              <a:lnSpc>
                <a:spcPct val="80000"/>
              </a:lnSpc>
            </a:pPr>
            <a:endParaRPr lang="en-US" sz="800" smtClean="0"/>
          </a:p>
          <a:p>
            <a:pPr>
              <a:lnSpc>
                <a:spcPct val="80000"/>
              </a:lnSpc>
            </a:pPr>
            <a:r>
              <a:rPr lang="en-US" sz="2400" smtClean="0"/>
              <a:t>A team has started to setup a BHL portal (Arabic).</a:t>
            </a:r>
          </a:p>
          <a:p>
            <a:pPr>
              <a:lnSpc>
                <a:spcPct val="80000"/>
              </a:lnSpc>
            </a:pPr>
            <a:endParaRPr lang="en-US" sz="800" smtClean="0"/>
          </a:p>
          <a:p>
            <a:pPr>
              <a:lnSpc>
                <a:spcPct val="80000"/>
              </a:lnSpc>
            </a:pPr>
            <a:r>
              <a:rPr lang="en-US" sz="2400" smtClean="0"/>
              <a:t>Promoted synchronization and tools in Global BHL Technical Meeting last week in Berlin.</a:t>
            </a:r>
          </a:p>
          <a:p>
            <a:pPr>
              <a:lnSpc>
                <a:spcPct val="80000"/>
              </a:lnSpc>
            </a:pPr>
            <a:endParaRPr lang="en-US" sz="800" smtClean="0"/>
          </a:p>
          <a:p>
            <a:pPr>
              <a:lnSpc>
                <a:spcPct val="80000"/>
              </a:lnSpc>
            </a:pPr>
            <a:r>
              <a:rPr lang="en-US" sz="2400" u="sng" smtClean="0">
                <a:hlinkClick r:id="rId3"/>
              </a:rPr>
              <a:t>http://edition.cnn.com/video/#/video/bestoftv/2012/06/06/inside-middle-east-alexandria-library.cnn</a:t>
            </a:r>
            <a:endParaRPr lang="en-US" sz="2400" smtClean="0"/>
          </a:p>
        </p:txBody>
      </p:sp>
      <p:pic>
        <p:nvPicPr>
          <p:cNvPr id="460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49225"/>
            <a:ext cx="2006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BHL-SciELO Brazil</a:t>
            </a:r>
          </a:p>
        </p:txBody>
      </p:sp>
      <p:sp>
        <p:nvSpPr>
          <p:cNvPr id="47107" name="Rectangle 3"/>
          <p:cNvSpPr>
            <a:spLocks noGrp="1" noChangeArrowheads="1"/>
          </p:cNvSpPr>
          <p:nvPr>
            <p:ph type="body" idx="1"/>
          </p:nvPr>
        </p:nvSpPr>
        <p:spPr/>
        <p:txBody>
          <a:bodyPr/>
          <a:lstStyle/>
          <a:p>
            <a:r>
              <a:rPr lang="en-US" smtClean="0"/>
              <a:t>Has been contributing content to BHL </a:t>
            </a:r>
            <a:br>
              <a:rPr lang="en-US" smtClean="0"/>
            </a:br>
            <a:r>
              <a:rPr lang="en-US" smtClean="0"/>
              <a:t>via the citation &amp; article repository Citebank</a:t>
            </a:r>
          </a:p>
          <a:p>
            <a:r>
              <a:rPr lang="en-US" smtClean="0"/>
              <a:t>Has now installed two digitization out </a:t>
            </a:r>
            <a:br>
              <a:rPr lang="en-US" smtClean="0"/>
            </a:br>
            <a:r>
              <a:rPr lang="en-US" smtClean="0"/>
              <a:t>of 5 stations</a:t>
            </a:r>
          </a:p>
          <a:p>
            <a:r>
              <a:rPr lang="en-US" smtClean="0"/>
              <a:t>Visited US to familiarize with tools and determine 					</a:t>
            </a:r>
            <a:br>
              <a:rPr lang="en-US" smtClean="0"/>
            </a:br>
            <a:r>
              <a:rPr lang="en-US" smtClean="0"/>
              <a:t>best </a:t>
            </a:r>
            <a:br>
              <a:rPr lang="en-US" smtClean="0"/>
            </a:br>
            <a:r>
              <a:rPr lang="en-US" smtClean="0"/>
              <a:t>practices.</a:t>
            </a:r>
          </a:p>
          <a:p>
            <a:endParaRPr lang="en-US" smtClean="0"/>
          </a:p>
        </p:txBody>
      </p:sp>
      <p:pic>
        <p:nvPicPr>
          <p:cNvPr id="4710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68263"/>
            <a:ext cx="17018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8006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762000" y="2130425"/>
            <a:ext cx="7772400" cy="1470025"/>
          </a:xfrm>
        </p:spPr>
        <p:txBody>
          <a:bodyPr/>
          <a:lstStyle/>
          <a:p>
            <a:pPr eaLnBrk="1" hangingPunct="1"/>
            <a:r>
              <a:rPr lang="en-US" smtClean="0">
                <a:solidFill>
                  <a:schemeClr val="accent2"/>
                </a:solidFill>
              </a:rPr>
              <a:t>GLOBAL BHL is…</a:t>
            </a:r>
          </a:p>
        </p:txBody>
      </p:sp>
      <p:sp>
        <p:nvSpPr>
          <p:cNvPr id="7171" name="Rectangle 3"/>
          <p:cNvSpPr>
            <a:spLocks noGrp="1" noChangeArrowheads="1"/>
          </p:cNvSpPr>
          <p:nvPr>
            <p:ph type="subTitle" idx="1"/>
          </p:nvPr>
        </p:nvSpPr>
        <p:spPr>
          <a:xfrm>
            <a:off x="609600" y="3886200"/>
            <a:ext cx="8001000" cy="2514600"/>
          </a:xfrm>
        </p:spPr>
        <p:txBody>
          <a:bodyPr/>
          <a:lstStyle/>
          <a:p>
            <a:pPr eaLnBrk="1" hangingPunct="1">
              <a:lnSpc>
                <a:spcPct val="90000"/>
              </a:lnSpc>
            </a:pPr>
            <a:r>
              <a:rPr lang="en-US" smtClean="0"/>
              <a:t>a cooperative network</a:t>
            </a:r>
            <a:br>
              <a:rPr lang="en-US" smtClean="0"/>
            </a:br>
            <a:r>
              <a:rPr lang="en-US" smtClean="0"/>
              <a:t>of autonomous members </a:t>
            </a:r>
            <a:br>
              <a:rPr lang="en-US" smtClean="0"/>
            </a:br>
            <a:r>
              <a:rPr lang="en-US" smtClean="0"/>
              <a:t>operating programs and projects </a:t>
            </a:r>
            <a:br>
              <a:rPr lang="en-US" smtClean="0"/>
            </a:br>
            <a:r>
              <a:rPr lang="en-US" smtClean="0"/>
              <a:t>to make biodiversity literature available through open access principles.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BHL-SciELO Brazil</a:t>
            </a:r>
          </a:p>
        </p:txBody>
      </p:sp>
      <p:sp>
        <p:nvSpPr>
          <p:cNvPr id="48131" name="Content Placeholder 2"/>
          <p:cNvSpPr>
            <a:spLocks noGrp="1"/>
          </p:cNvSpPr>
          <p:nvPr>
            <p:ph idx="1"/>
          </p:nvPr>
        </p:nvSpPr>
        <p:spPr/>
        <p:txBody>
          <a:bodyPr/>
          <a:lstStyle/>
          <a:p>
            <a:r>
              <a:rPr lang="en-US" sz="2400" smtClean="0"/>
              <a:t>A network of ten libraries with some major content on biodiversity will have 5 scanners moving to another location after they have scanned their collections. </a:t>
            </a:r>
          </a:p>
          <a:p>
            <a:endParaRPr lang="en-US" sz="2400" smtClean="0"/>
          </a:p>
          <a:p>
            <a:r>
              <a:rPr lang="en-US" sz="2400" smtClean="0"/>
              <a:t>Some of them, would even get 2 scanners, because of their collection sizes. One held at SciELO facilities. </a:t>
            </a:r>
          </a:p>
          <a:p>
            <a:endParaRPr lang="en-US" sz="2400" smtClean="0"/>
          </a:p>
          <a:p>
            <a:r>
              <a:rPr lang="en-US" sz="2400" smtClean="0"/>
              <a:t>5 people, one with each scanner hired by </a:t>
            </a:r>
            <a:br>
              <a:rPr lang="en-US" sz="2400" smtClean="0"/>
            </a:br>
            <a:r>
              <a:rPr lang="en-US" sz="2400" smtClean="0"/>
              <a:t>BHL-SciELO project will work 8 hours per day.</a:t>
            </a:r>
          </a:p>
          <a:p>
            <a:endParaRPr lang="en-US" sz="240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BHL-SciELO Brazil</a:t>
            </a:r>
          </a:p>
        </p:txBody>
      </p:sp>
      <p:sp>
        <p:nvSpPr>
          <p:cNvPr id="49155" name="Content Placeholder 2"/>
          <p:cNvSpPr>
            <a:spLocks noGrp="1"/>
          </p:cNvSpPr>
          <p:nvPr>
            <p:ph idx="1"/>
          </p:nvPr>
        </p:nvSpPr>
        <p:spPr>
          <a:xfrm>
            <a:off x="457200" y="1524000"/>
            <a:ext cx="8229600" cy="4525963"/>
          </a:xfrm>
        </p:spPr>
        <p:txBody>
          <a:bodyPr/>
          <a:lstStyle/>
          <a:p>
            <a:r>
              <a:rPr lang="en-US" sz="2400" smtClean="0"/>
              <a:t>Initial plan: a technician at SciELO would receive </a:t>
            </a:r>
            <a:br>
              <a:rPr lang="en-US" sz="2400" smtClean="0"/>
            </a:br>
            <a:r>
              <a:rPr lang="en-US" sz="2400" smtClean="0"/>
              <a:t>images and a librarian would work out the </a:t>
            </a:r>
            <a:br>
              <a:rPr lang="en-US" sz="2400" smtClean="0"/>
            </a:br>
            <a:r>
              <a:rPr lang="en-US" sz="2400" smtClean="0"/>
              <a:t>bibliographic metadata and pagination. </a:t>
            </a:r>
            <a:br>
              <a:rPr lang="en-US" sz="2400" smtClean="0"/>
            </a:br>
            <a:endParaRPr lang="en-US" sz="800" smtClean="0"/>
          </a:p>
          <a:p>
            <a:r>
              <a:rPr lang="en-US" sz="2400" smtClean="0"/>
              <a:t>There will be a supervisor the whole operation. The librarians within the participant Units will be </a:t>
            </a:r>
            <a:br>
              <a:rPr lang="en-US" sz="2400" smtClean="0"/>
            </a:br>
            <a:r>
              <a:rPr lang="en-US" sz="2400" smtClean="0"/>
              <a:t>supporting the process.</a:t>
            </a:r>
            <a:br>
              <a:rPr lang="en-US" sz="2400" smtClean="0"/>
            </a:br>
            <a:endParaRPr lang="en-US" sz="800" smtClean="0"/>
          </a:p>
          <a:p>
            <a:r>
              <a:rPr lang="en-US" sz="2400" smtClean="0"/>
              <a:t>Equipment owned by FAP UNIFESP from the </a:t>
            </a:r>
            <a:br>
              <a:rPr lang="en-US" sz="2400" smtClean="0"/>
            </a:br>
            <a:r>
              <a:rPr lang="en-US" sz="2400" smtClean="0"/>
              <a:t>University of Sao Paulo. </a:t>
            </a:r>
          </a:p>
          <a:p>
            <a:endParaRPr lang="en-US" sz="800" smtClean="0"/>
          </a:p>
          <a:p>
            <a:r>
              <a:rPr lang="en-US" sz="2400" smtClean="0"/>
              <a:t>FAPESP, the Foundation for Research Support in São Paulo provides some of the funding to FAP UNIFESP at the Federal University of São Paulo, to execute the BHL-SciELO project.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BHL-SciELO Brazil</a:t>
            </a:r>
          </a:p>
        </p:txBody>
      </p:sp>
      <p:sp>
        <p:nvSpPr>
          <p:cNvPr id="50179" name="Content Placeholder 2"/>
          <p:cNvSpPr>
            <a:spLocks noGrp="1"/>
          </p:cNvSpPr>
          <p:nvPr>
            <p:ph idx="1"/>
          </p:nvPr>
        </p:nvSpPr>
        <p:spPr>
          <a:xfrm>
            <a:off x="457200" y="1600200"/>
            <a:ext cx="8229600" cy="4876800"/>
          </a:xfrm>
        </p:spPr>
        <p:txBody>
          <a:bodyPr/>
          <a:lstStyle/>
          <a:p>
            <a:pPr marL="457200" indent="-457200">
              <a:buFontTx/>
              <a:buAutoNum type="arabicPeriod"/>
            </a:pPr>
            <a:r>
              <a:rPr lang="en-US" sz="2000" b="1" smtClean="0"/>
              <a:t>Biodiversity Journals Collection</a:t>
            </a:r>
            <a:r>
              <a:rPr lang="en-US" sz="2000" smtClean="0"/>
              <a:t>. Starting with SciELO </a:t>
            </a:r>
            <a:br>
              <a:rPr lang="en-US" sz="2000" smtClean="0"/>
            </a:br>
            <a:r>
              <a:rPr lang="en-US" sz="2000" smtClean="0"/>
              <a:t>Brazil and all methodology and program development is done considering the applicability and migration to other countries.</a:t>
            </a:r>
          </a:p>
          <a:p>
            <a:pPr marL="457200" indent="-457200">
              <a:buFontTx/>
              <a:buAutoNum type="arabicPeriod"/>
            </a:pPr>
            <a:endParaRPr lang="en-US" sz="800" smtClean="0"/>
          </a:p>
          <a:p>
            <a:pPr marL="457200" indent="-457200">
              <a:buFontTx/>
              <a:buAutoNum type="arabicPeriod"/>
            </a:pPr>
            <a:r>
              <a:rPr lang="en-US" sz="2000" b="1" smtClean="0"/>
              <a:t>Article Repository development</a:t>
            </a:r>
            <a:r>
              <a:rPr lang="en-US" sz="2000" smtClean="0"/>
              <a:t>. Initially populated with the contents developed by the BIOTA project, another project </a:t>
            </a:r>
            <a:br>
              <a:rPr lang="en-US" sz="2000" smtClean="0"/>
            </a:br>
            <a:r>
              <a:rPr lang="en-US" sz="2000" smtClean="0"/>
              <a:t>financed by FAPESP.</a:t>
            </a:r>
          </a:p>
          <a:p>
            <a:pPr marL="457200" indent="-457200">
              <a:buFontTx/>
              <a:buAutoNum type="arabicPeriod"/>
            </a:pPr>
            <a:endParaRPr lang="en-US" sz="800" smtClean="0"/>
          </a:p>
          <a:p>
            <a:pPr marL="457200" indent="-457200">
              <a:buFontTx/>
              <a:buAutoNum type="arabicPeriod"/>
            </a:pPr>
            <a:r>
              <a:rPr lang="en-US" sz="2000" b="1" smtClean="0"/>
              <a:t>Biodiversity Thesaurus development</a:t>
            </a:r>
            <a:r>
              <a:rPr lang="en-US" sz="2000" smtClean="0"/>
              <a:t>. There are already </a:t>
            </a:r>
            <a:br>
              <a:rPr lang="en-US" sz="2000" smtClean="0"/>
            </a:br>
            <a:r>
              <a:rPr lang="en-US" sz="2000" smtClean="0"/>
              <a:t>several thesaurus available that will support the Biodiversity Thesaurus development. One of the subproducts related to </a:t>
            </a:r>
            <a:br>
              <a:rPr lang="en-US" sz="2000" smtClean="0"/>
            </a:br>
            <a:r>
              <a:rPr lang="en-US" sz="2000" smtClean="0"/>
              <a:t>this point is the creation of a list of species, starting with </a:t>
            </a:r>
            <a:br>
              <a:rPr lang="en-US" sz="2000" smtClean="0"/>
            </a:br>
            <a:r>
              <a:rPr lang="en-US" sz="2000" smtClean="0"/>
              <a:t>snakes.</a:t>
            </a:r>
          </a:p>
          <a:p>
            <a:pPr marL="457200" indent="-457200">
              <a:buFontTx/>
              <a:buAutoNum type="arabicPeriod"/>
            </a:pPr>
            <a:endParaRPr lang="en-US" sz="800" smtClean="0"/>
          </a:p>
          <a:p>
            <a:pPr marL="457200" indent="-457200">
              <a:buFontTx/>
              <a:buAutoNum type="arabicPeriod"/>
            </a:pPr>
            <a:r>
              <a:rPr lang="en-US" sz="2000" b="1" smtClean="0"/>
              <a:t>Identification and markup</a:t>
            </a:r>
            <a:r>
              <a:rPr lang="en-US" sz="2000" smtClean="0"/>
              <a:t> of relevant scientific terms within the content.</a:t>
            </a:r>
            <a:br>
              <a:rPr lang="en-US" sz="2000" smtClean="0"/>
            </a:br>
            <a:endParaRPr lang="en-US" sz="20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685800"/>
            <a:ext cx="8229600" cy="1143000"/>
          </a:xfrm>
        </p:spPr>
        <p:txBody>
          <a:bodyPr/>
          <a:lstStyle/>
          <a:p>
            <a:r>
              <a:rPr lang="en-US" smtClean="0">
                <a:solidFill>
                  <a:schemeClr val="accent2"/>
                </a:solidFill>
              </a:rPr>
              <a:t>Outreach</a:t>
            </a:r>
          </a:p>
        </p:txBody>
      </p:sp>
      <p:sp>
        <p:nvSpPr>
          <p:cNvPr id="14339" name="Content Placeholder 1"/>
          <p:cNvSpPr>
            <a:spLocks noGrp="1"/>
          </p:cNvSpPr>
          <p:nvPr>
            <p:ph idx="1"/>
          </p:nvPr>
        </p:nvSpPr>
        <p:spPr/>
        <p:txBody>
          <a:bodyPr/>
          <a:lstStyle/>
          <a:p>
            <a:pPr marL="0" indent="0" algn="ctr">
              <a:buFontTx/>
              <a:buNone/>
            </a:pPr>
            <a:r>
              <a:rPr lang="en-US" smtClean="0"/>
              <a:t>Life and Literature, Nov. 2011</a:t>
            </a:r>
          </a:p>
        </p:txBody>
      </p:sp>
      <p:pic>
        <p:nvPicPr>
          <p:cNvPr id="143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14600"/>
            <a:ext cx="43910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675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381000"/>
            <a:ext cx="8229600" cy="1143000"/>
          </a:xfrm>
        </p:spPr>
        <p:txBody>
          <a:bodyPr/>
          <a:lstStyle/>
          <a:p>
            <a:r>
              <a:rPr lang="en-US" sz="4000" smtClean="0"/>
              <a:t>Multilingual Outreach</a:t>
            </a:r>
          </a:p>
        </p:txBody>
      </p:sp>
      <p:sp>
        <p:nvSpPr>
          <p:cNvPr id="15363" name="Content Placeholder 1"/>
          <p:cNvSpPr>
            <a:spLocks noGrp="1"/>
          </p:cNvSpPr>
          <p:nvPr>
            <p:ph idx="1"/>
          </p:nvPr>
        </p:nvSpPr>
        <p:spPr/>
        <p:txBody>
          <a:bodyPr/>
          <a:lstStyle/>
          <a:p>
            <a:endParaRPr lang="en-US" smtClean="0"/>
          </a:p>
        </p:txBody>
      </p:sp>
      <p:pic>
        <p:nvPicPr>
          <p:cNvPr id="6247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4008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7704138"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8763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219200"/>
            <a:ext cx="73914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95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62474"/>
                                        </p:tgtEl>
                                      </p:cBhvr>
                                    </p:animEffect>
                                    <p:set>
                                      <p:cBhvr>
                                        <p:cTn id="7" dur="1" fill="hold">
                                          <p:stCondLst>
                                            <p:cond delay="1999"/>
                                          </p:stCondLst>
                                        </p:cTn>
                                        <p:tgtEl>
                                          <p:spTgt spid="62474"/>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62475"/>
                                        </p:tgtEl>
                                        <p:attrNameLst>
                                          <p:attrName>style.visibility</p:attrName>
                                        </p:attrNameLst>
                                      </p:cBhvr>
                                      <p:to>
                                        <p:strVal val="visible"/>
                                      </p:to>
                                    </p:set>
                                    <p:animEffect transition="in" filter="fade">
                                      <p:cBhvr>
                                        <p:cTn id="10" dur="1000"/>
                                        <p:tgtEl>
                                          <p:spTgt spid="62475"/>
                                        </p:tgtEl>
                                      </p:cBhvr>
                                    </p:animEffect>
                                  </p:childTnLst>
                                </p:cTn>
                              </p:par>
                            </p:childTnLst>
                          </p:cTn>
                        </p:par>
                        <p:par>
                          <p:cTn id="11" fill="hold" nodeType="afterGroup">
                            <p:stCondLst>
                              <p:cond delay="2000"/>
                            </p:stCondLst>
                            <p:childTnLst>
                              <p:par>
                                <p:cTn id="12" presetID="10" presetClass="exit" presetSubtype="0" fill="hold" nodeType="afterEffect">
                                  <p:stCondLst>
                                    <p:cond delay="0"/>
                                  </p:stCondLst>
                                  <p:childTnLst>
                                    <p:animEffect transition="out" filter="fade">
                                      <p:cBhvr>
                                        <p:cTn id="13" dur="2000"/>
                                        <p:tgtEl>
                                          <p:spTgt spid="62475"/>
                                        </p:tgtEl>
                                      </p:cBhvr>
                                    </p:animEffect>
                                    <p:set>
                                      <p:cBhvr>
                                        <p:cTn id="14" dur="1" fill="hold">
                                          <p:stCondLst>
                                            <p:cond delay="1999"/>
                                          </p:stCondLst>
                                        </p:cTn>
                                        <p:tgtEl>
                                          <p:spTgt spid="62475"/>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62476"/>
                                        </p:tgtEl>
                                        <p:attrNameLst>
                                          <p:attrName>style.visibility</p:attrName>
                                        </p:attrNameLst>
                                      </p:cBhvr>
                                      <p:to>
                                        <p:strVal val="visible"/>
                                      </p:to>
                                    </p:set>
                                    <p:animEffect transition="in" filter="fade">
                                      <p:cBhvr>
                                        <p:cTn id="17" dur="1000"/>
                                        <p:tgtEl>
                                          <p:spTgt spid="62476"/>
                                        </p:tgtEl>
                                      </p:cBhvr>
                                    </p:animEffect>
                                  </p:childTnLst>
                                </p:cTn>
                              </p:par>
                            </p:childTnLst>
                          </p:cTn>
                        </p:par>
                        <p:par>
                          <p:cTn id="18" fill="hold" nodeType="afterGroup">
                            <p:stCondLst>
                              <p:cond delay="4000"/>
                            </p:stCondLst>
                            <p:childTnLst>
                              <p:par>
                                <p:cTn id="19" presetID="10" presetClass="exit" presetSubtype="0" fill="hold" nodeType="afterEffect">
                                  <p:stCondLst>
                                    <p:cond delay="0"/>
                                  </p:stCondLst>
                                  <p:childTnLst>
                                    <p:animEffect transition="out" filter="fade">
                                      <p:cBhvr>
                                        <p:cTn id="20" dur="2000"/>
                                        <p:tgtEl>
                                          <p:spTgt spid="62476"/>
                                        </p:tgtEl>
                                      </p:cBhvr>
                                    </p:animEffect>
                                    <p:set>
                                      <p:cBhvr>
                                        <p:cTn id="21" dur="1" fill="hold">
                                          <p:stCondLst>
                                            <p:cond delay="1999"/>
                                          </p:stCondLst>
                                        </p:cTn>
                                        <p:tgtEl>
                                          <p:spTgt spid="62476"/>
                                        </p:tgtEl>
                                        <p:attrNameLst>
                                          <p:attrName>style.visibility</p:attrName>
                                        </p:attrNameLst>
                                      </p:cBhvr>
                                      <p:to>
                                        <p:strVal val="hidden"/>
                                      </p:to>
                                    </p:set>
                                  </p:childTnLst>
                                </p:cTn>
                              </p:par>
                              <p:par>
                                <p:cTn id="22" presetID="10" presetClass="entr" presetSubtype="0" fill="hold" nodeType="withEffect">
                                  <p:stCondLst>
                                    <p:cond delay="500"/>
                                  </p:stCondLst>
                                  <p:childTnLst>
                                    <p:set>
                                      <p:cBhvr>
                                        <p:cTn id="23" dur="1" fill="hold">
                                          <p:stCondLst>
                                            <p:cond delay="0"/>
                                          </p:stCondLst>
                                        </p:cTn>
                                        <p:tgtEl>
                                          <p:spTgt spid="62477"/>
                                        </p:tgtEl>
                                        <p:attrNameLst>
                                          <p:attrName>style.visibility</p:attrName>
                                        </p:attrNameLst>
                                      </p:cBhvr>
                                      <p:to>
                                        <p:strVal val="visible"/>
                                      </p:to>
                                    </p:set>
                                    <p:animEffect transition="in" filter="fade">
                                      <p:cBhvr>
                                        <p:cTn id="24" dur="1000"/>
                                        <p:tgtEl>
                                          <p:spTgt spid="62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609600"/>
            <a:ext cx="8229600" cy="1143000"/>
          </a:xfrm>
        </p:spPr>
        <p:txBody>
          <a:bodyPr/>
          <a:lstStyle/>
          <a:p>
            <a:r>
              <a:rPr lang="en-US" smtClean="0"/>
              <a:t>Multilingual Outreach</a:t>
            </a:r>
          </a:p>
        </p:txBody>
      </p:sp>
      <p:sp>
        <p:nvSpPr>
          <p:cNvPr id="16387" name="Rectangle 3"/>
          <p:cNvSpPr>
            <a:spLocks noGrp="1" noChangeArrowheads="1"/>
          </p:cNvSpPr>
          <p:nvPr>
            <p:ph idx="1"/>
          </p:nvPr>
        </p:nvSpPr>
        <p:spPr>
          <a:ln>
            <a:solidFill>
              <a:schemeClr val="tx1"/>
            </a:solidFill>
            <a:miter lim="800000"/>
            <a:headEnd/>
            <a:tailEnd/>
          </a:ln>
        </p:spPr>
        <p:txBody>
          <a:bodyPr/>
          <a:lstStyle/>
          <a:p>
            <a:pPr>
              <a:lnSpc>
                <a:spcPct val="80000"/>
              </a:lnSpc>
              <a:buFontTx/>
              <a:buNone/>
            </a:pPr>
            <a:r>
              <a:rPr lang="en-US" sz="2000" b="1" smtClean="0"/>
              <a:t>For BHL-Europe Coordinator interview:</a:t>
            </a:r>
          </a:p>
          <a:p>
            <a:pPr>
              <a:lnSpc>
                <a:spcPct val="80000"/>
              </a:lnSpc>
              <a:buFontTx/>
              <a:buNone/>
            </a:pPr>
            <a:endParaRPr lang="en-US" sz="800" b="1" smtClean="0"/>
          </a:p>
          <a:p>
            <a:pPr>
              <a:lnSpc>
                <a:spcPct val="80000"/>
              </a:lnSpc>
            </a:pPr>
            <a:r>
              <a:rPr lang="en-US" sz="2000" b="1" smtClean="0"/>
              <a:t>In English:</a:t>
            </a:r>
            <a:endParaRPr lang="en-US" sz="2000" smtClean="0"/>
          </a:p>
          <a:p>
            <a:pPr lvl="1">
              <a:lnSpc>
                <a:spcPct val="80000"/>
              </a:lnSpc>
            </a:pPr>
            <a:r>
              <a:rPr lang="en-US" sz="1800" smtClean="0"/>
              <a:t>For those wondering what's Global BHL project about, check this interview to our colleague, Dr. Henning Scholz, BHL-Europe Coordinator!  </a:t>
            </a:r>
            <a:r>
              <a:rPr lang="en-US" sz="1400" b="1" u="sng" smtClean="0">
                <a:solidFill>
                  <a:schemeClr val="accent2"/>
                </a:solidFill>
              </a:rPr>
              <a:t>http://www.bhl-europe.eu/webfm_send/113</a:t>
            </a:r>
          </a:p>
          <a:p>
            <a:pPr>
              <a:lnSpc>
                <a:spcPct val="80000"/>
              </a:lnSpc>
              <a:buFontTx/>
              <a:buNone/>
            </a:pPr>
            <a:endParaRPr lang="en-US" sz="1200" b="1" u="sng" smtClean="0">
              <a:solidFill>
                <a:schemeClr val="accent2"/>
              </a:solidFill>
            </a:endParaRPr>
          </a:p>
          <a:p>
            <a:pPr>
              <a:lnSpc>
                <a:spcPct val="80000"/>
              </a:lnSpc>
            </a:pPr>
            <a:r>
              <a:rPr lang="en-US" sz="2000" b="1" smtClean="0"/>
              <a:t>In Spanish:</a:t>
            </a:r>
            <a:endParaRPr lang="en-US" sz="2000" smtClean="0"/>
          </a:p>
          <a:p>
            <a:pPr lvl="1">
              <a:lnSpc>
                <a:spcPct val="80000"/>
              </a:lnSpc>
            </a:pPr>
            <a:r>
              <a:rPr lang="en-US" sz="1800" smtClean="0"/>
              <a:t>Para quienes se preguntan ¿de qué se trata el proyecto BHL Global?  ¡Vean esta entrevista a nuestro colega, el Dr. Henning Scholz, Coordinador de BHL-Europa! </a:t>
            </a:r>
            <a:r>
              <a:rPr lang="en-US" sz="1400" b="1" u="sng" smtClean="0">
                <a:solidFill>
                  <a:schemeClr val="accent2"/>
                </a:solidFill>
              </a:rPr>
              <a:t>http://www.bhl-europe.eu/webfm_send/113</a:t>
            </a:r>
          </a:p>
          <a:p>
            <a:pPr>
              <a:lnSpc>
                <a:spcPct val="80000"/>
              </a:lnSpc>
              <a:buFontTx/>
              <a:buNone/>
            </a:pPr>
            <a:endParaRPr lang="en-US" sz="1400" b="1" smtClean="0"/>
          </a:p>
          <a:p>
            <a:pPr>
              <a:lnSpc>
                <a:spcPct val="80000"/>
              </a:lnSpc>
            </a:pPr>
            <a:r>
              <a:rPr lang="en-US" sz="2000" b="1" smtClean="0"/>
              <a:t>In French:</a:t>
            </a:r>
            <a:endParaRPr lang="en-US" sz="2000" smtClean="0"/>
          </a:p>
          <a:p>
            <a:pPr lvl="1">
              <a:lnSpc>
                <a:spcPct val="80000"/>
              </a:lnSpc>
            </a:pPr>
            <a:r>
              <a:rPr lang="en-US" sz="1800" smtClean="0"/>
              <a:t>Pour ceux qui se demandent ce que c'est le projet "BHL Globale", consultez l'interview de notre collègue, le Doc. Henning Scholz, coordinateur de BHL-Europe! </a:t>
            </a:r>
            <a:r>
              <a:rPr lang="en-US" sz="1400" b="1" u="sng" smtClean="0">
                <a:solidFill>
                  <a:schemeClr val="accent2"/>
                </a:solidFill>
              </a:rPr>
              <a:t>http://www.bhl-europe.eu/webfm_send/113</a:t>
            </a:r>
          </a:p>
          <a:p>
            <a:pPr>
              <a:lnSpc>
                <a:spcPct val="80000"/>
              </a:lnSpc>
              <a:buFontTx/>
              <a:buNone/>
            </a:pPr>
            <a:endParaRPr lang="en-US" sz="1200" b="1" smtClean="0"/>
          </a:p>
          <a:p>
            <a:pPr>
              <a:lnSpc>
                <a:spcPct val="80000"/>
              </a:lnSpc>
            </a:pPr>
            <a:r>
              <a:rPr lang="en-US" sz="2000" b="1" smtClean="0"/>
              <a:t>In Portuguese:</a:t>
            </a:r>
            <a:endParaRPr lang="en-US" sz="2000" smtClean="0"/>
          </a:p>
          <a:p>
            <a:pPr lvl="1">
              <a:lnSpc>
                <a:spcPct val="80000"/>
              </a:lnSpc>
            </a:pPr>
            <a:r>
              <a:rPr lang="en-US" sz="1800" smtClean="0"/>
              <a:t>Pra quem esta se perguntando o que é o projeto BHL Global?  Olhem esta entrevista ao nosso colega, o Dr. Henning Scholz, Coordinador BHL Europa </a:t>
            </a:r>
            <a:r>
              <a:rPr lang="en-US" sz="1400" b="1" u="sng" smtClean="0">
                <a:solidFill>
                  <a:schemeClr val="accent2"/>
                </a:solidFill>
              </a:rPr>
              <a:t>http://www.bhl-europe.eu/webfm_send/113</a:t>
            </a:r>
          </a:p>
        </p:txBody>
      </p:sp>
    </p:spTree>
    <p:extLst>
      <p:ext uri="{BB962C8B-B14F-4D97-AF65-F5344CB8AC3E}">
        <p14:creationId xmlns:p14="http://schemas.microsoft.com/office/powerpoint/2010/main" val="1728657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3">
            <a:extLst>
              <a:ext uri="{28A0092B-C50C-407E-A947-70E740481C1C}">
                <a14:useLocalDpi xmlns:a14="http://schemas.microsoft.com/office/drawing/2010/main" val="0"/>
              </a:ext>
            </a:extLst>
          </a:blip>
          <a:srcRect r="2499"/>
          <a:stretch>
            <a:fillRect/>
          </a:stretch>
        </p:blipFill>
        <p:spPr bwMode="auto">
          <a:xfrm>
            <a:off x="0" y="914400"/>
            <a:ext cx="91440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idx="4294967295"/>
          </p:nvPr>
        </p:nvSpPr>
        <p:spPr>
          <a:xfrm>
            <a:off x="304800" y="0"/>
            <a:ext cx="8229600" cy="1143000"/>
          </a:xfrm>
        </p:spPr>
        <p:txBody>
          <a:bodyPr/>
          <a:lstStyle/>
          <a:p>
            <a:pPr algn="l" eaLnBrk="1" hangingPunct="1"/>
            <a:r>
              <a:rPr lang="en-US" sz="3600" smtClean="0">
                <a:solidFill>
                  <a:schemeClr val="accent2"/>
                </a:solidFill>
              </a:rPr>
              <a:t>Different models around the World</a:t>
            </a:r>
            <a:endParaRPr lang="en-US" smtClean="0">
              <a:solidFill>
                <a:schemeClr val="accent2"/>
              </a:solidFill>
            </a:endParaRPr>
          </a:p>
        </p:txBody>
      </p:sp>
      <p:grpSp>
        <p:nvGrpSpPr>
          <p:cNvPr id="38927" name="Group 15"/>
          <p:cNvGrpSpPr>
            <a:grpSpLocks/>
          </p:cNvGrpSpPr>
          <p:nvPr/>
        </p:nvGrpSpPr>
        <p:grpSpPr bwMode="auto">
          <a:xfrm>
            <a:off x="0" y="-152400"/>
            <a:ext cx="14628813" cy="7162800"/>
            <a:chOff x="0" y="-96"/>
            <a:chExt cx="9215" cy="4512"/>
          </a:xfrm>
        </p:grpSpPr>
        <p:sp>
          <p:nvSpPr>
            <p:cNvPr id="38921" name="Rectangle 9"/>
            <p:cNvSpPr>
              <a:spLocks noChangeArrowheads="1"/>
            </p:cNvSpPr>
            <p:nvPr/>
          </p:nvSpPr>
          <p:spPr bwMode="auto">
            <a:xfrm>
              <a:off x="0" y="0"/>
              <a:ext cx="3456" cy="4320"/>
            </a:xfrm>
            <a:prstGeom prst="rect">
              <a:avLst/>
            </a:prstGeom>
            <a:gradFill rotWithShape="1">
              <a:gsLst>
                <a:gs pos="0">
                  <a:schemeClr val="bg2">
                    <a:alpha val="50000"/>
                  </a:schemeClr>
                </a:gs>
                <a:gs pos="100000">
                  <a:schemeClr val="bg2">
                    <a:gamma/>
                    <a:tint val="60392"/>
                    <a:invGamma/>
                    <a:alpha val="5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8922" name="Rectangle 10"/>
            <p:cNvSpPr>
              <a:spLocks noChangeArrowheads="1"/>
            </p:cNvSpPr>
            <p:nvPr/>
          </p:nvSpPr>
          <p:spPr bwMode="auto">
            <a:xfrm>
              <a:off x="5760" y="0"/>
              <a:ext cx="3455" cy="4320"/>
            </a:xfrm>
            <a:prstGeom prst="rect">
              <a:avLst/>
            </a:prstGeom>
            <a:gradFill rotWithShape="1">
              <a:gsLst>
                <a:gs pos="0">
                  <a:schemeClr val="bg2">
                    <a:alpha val="50000"/>
                  </a:schemeClr>
                </a:gs>
                <a:gs pos="100000">
                  <a:schemeClr val="bg2">
                    <a:gamma/>
                    <a:tint val="60392"/>
                    <a:invGamma/>
                    <a:alpha val="5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6631" name="Rectangle 11"/>
            <p:cNvSpPr>
              <a:spLocks noChangeArrowheads="1"/>
            </p:cNvSpPr>
            <p:nvPr/>
          </p:nvSpPr>
          <p:spPr bwMode="auto">
            <a:xfrm>
              <a:off x="3456" y="-96"/>
              <a:ext cx="2304" cy="4512"/>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path" presetSubtype="0" repeatCount="indefinite" fill="hold" nodeType="clickEffect">
                                  <p:stCondLst>
                                    <p:cond delay="0"/>
                                  </p:stCondLst>
                                  <p:childTnLst>
                                    <p:animMotion origin="layout" path="M 3.61111E-6 0 L -0.9665 0 " pathEditMode="relative" rAng="0" ptsTypes="AA">
                                      <p:cBhvr>
                                        <p:cTn id="10" dur="5000" fill="hold"/>
                                        <p:tgtEl>
                                          <p:spTgt spid="38927"/>
                                        </p:tgtEl>
                                        <p:attrNameLst>
                                          <p:attrName>ppt_x</p:attrName>
                                          <p:attrName>ppt_y</p:attrName>
                                        </p:attrNameLst>
                                      </p:cBhvr>
                                      <p:rCtr x="-4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2101850"/>
            <a:ext cx="896302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p:cNvSpPr>
            <a:spLocks noChangeArrowheads="1"/>
          </p:cNvSpPr>
          <p:nvPr/>
        </p:nvSpPr>
        <p:spPr bwMode="auto">
          <a:xfrm>
            <a:off x="457200" y="3124200"/>
            <a:ext cx="452438" cy="909638"/>
          </a:xfrm>
          <a:prstGeom prst="flowChartMagneticDisk">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defTabSz="457200" fontAlgn="auto">
              <a:spcBef>
                <a:spcPts val="0"/>
              </a:spcBef>
              <a:spcAft>
                <a:spcPts val="0"/>
              </a:spcAft>
              <a:defRPr/>
            </a:pPr>
            <a:endParaRPr lang="en-US"/>
          </a:p>
        </p:txBody>
      </p:sp>
      <p:sp>
        <p:nvSpPr>
          <p:cNvPr id="9" name="AutoShape 6"/>
          <p:cNvSpPr>
            <a:spLocks noChangeArrowheads="1"/>
          </p:cNvSpPr>
          <p:nvPr/>
        </p:nvSpPr>
        <p:spPr bwMode="auto">
          <a:xfrm>
            <a:off x="2057400" y="3124200"/>
            <a:ext cx="452438" cy="609600"/>
          </a:xfrm>
          <a:prstGeom prst="flowChartMagneticDisk">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defTabSz="457200" fontAlgn="auto">
              <a:spcBef>
                <a:spcPts val="0"/>
              </a:spcBef>
              <a:spcAft>
                <a:spcPts val="0"/>
              </a:spcAft>
              <a:defRPr/>
            </a:pPr>
            <a:endParaRPr lang="en-US" u="sng" dirty="0"/>
          </a:p>
        </p:txBody>
      </p:sp>
      <p:sp>
        <p:nvSpPr>
          <p:cNvPr id="10" name="AutoShape 6"/>
          <p:cNvSpPr>
            <a:spLocks noChangeArrowheads="1"/>
          </p:cNvSpPr>
          <p:nvPr/>
        </p:nvSpPr>
        <p:spPr bwMode="auto">
          <a:xfrm>
            <a:off x="3733800" y="3048000"/>
            <a:ext cx="452438" cy="381000"/>
          </a:xfrm>
          <a:prstGeom prst="flowChartMagneticDisk">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defTabSz="457200" fontAlgn="auto">
              <a:spcBef>
                <a:spcPts val="0"/>
              </a:spcBef>
              <a:spcAft>
                <a:spcPts val="0"/>
              </a:spcAft>
              <a:defRPr/>
            </a:pPr>
            <a:endParaRPr lang="en-US"/>
          </a:p>
        </p:txBody>
      </p:sp>
      <p:sp>
        <p:nvSpPr>
          <p:cNvPr id="11" name="AutoShape 6"/>
          <p:cNvSpPr>
            <a:spLocks noChangeArrowheads="1"/>
          </p:cNvSpPr>
          <p:nvPr/>
        </p:nvSpPr>
        <p:spPr bwMode="auto">
          <a:xfrm>
            <a:off x="4724400" y="3429000"/>
            <a:ext cx="452438" cy="757238"/>
          </a:xfrm>
          <a:prstGeom prst="flowChartMagneticDisk">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defTabSz="457200" fontAlgn="auto">
              <a:spcBef>
                <a:spcPts val="0"/>
              </a:spcBef>
              <a:spcAft>
                <a:spcPts val="0"/>
              </a:spcAft>
              <a:defRPr/>
            </a:pPr>
            <a:endParaRPr lang="en-US"/>
          </a:p>
        </p:txBody>
      </p:sp>
      <p:sp>
        <p:nvSpPr>
          <p:cNvPr id="12" name="AutoShape 6"/>
          <p:cNvSpPr>
            <a:spLocks noChangeArrowheads="1"/>
          </p:cNvSpPr>
          <p:nvPr/>
        </p:nvSpPr>
        <p:spPr bwMode="auto">
          <a:xfrm>
            <a:off x="7010400" y="3505200"/>
            <a:ext cx="452438" cy="452438"/>
          </a:xfrm>
          <a:prstGeom prst="flowChartMagneticDisk">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defTabSz="457200" fontAlgn="auto">
              <a:spcBef>
                <a:spcPts val="0"/>
              </a:spcBef>
              <a:spcAft>
                <a:spcPts val="0"/>
              </a:spcAft>
              <a:defRPr/>
            </a:pPr>
            <a:endParaRPr lang="en-US"/>
          </a:p>
        </p:txBody>
      </p:sp>
      <p:sp>
        <p:nvSpPr>
          <p:cNvPr id="8200" name="TextBox 12"/>
          <p:cNvSpPr txBox="1">
            <a:spLocks noChangeArrowheads="1"/>
          </p:cNvSpPr>
          <p:nvPr/>
        </p:nvSpPr>
        <p:spPr bwMode="auto">
          <a:xfrm rot="-2152719">
            <a:off x="661988" y="2759075"/>
            <a:ext cx="1897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2F3438"/>
                </a:solidFill>
                <a:latin typeface="Calibri" pitchFamily="34" charset="0"/>
                <a:ea typeface="MS PGothic" pitchFamily="34" charset="-128"/>
              </a:rPr>
              <a:t>San Francisco</a:t>
            </a:r>
          </a:p>
        </p:txBody>
      </p:sp>
      <p:sp>
        <p:nvSpPr>
          <p:cNvPr id="8201" name="TextBox 13"/>
          <p:cNvSpPr txBox="1">
            <a:spLocks noChangeArrowheads="1"/>
          </p:cNvSpPr>
          <p:nvPr/>
        </p:nvSpPr>
        <p:spPr bwMode="auto">
          <a:xfrm rot="-2152719">
            <a:off x="2260600" y="2520950"/>
            <a:ext cx="173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2F3438"/>
                </a:solidFill>
                <a:latin typeface="Calibri" pitchFamily="34" charset="0"/>
                <a:ea typeface="MS PGothic" pitchFamily="34" charset="-128"/>
              </a:rPr>
              <a:t>Woods Hole</a:t>
            </a:r>
          </a:p>
        </p:txBody>
      </p:sp>
      <p:sp>
        <p:nvSpPr>
          <p:cNvPr id="8202" name="TextBox 14"/>
          <p:cNvSpPr txBox="1">
            <a:spLocks noChangeArrowheads="1"/>
          </p:cNvSpPr>
          <p:nvPr/>
        </p:nvSpPr>
        <p:spPr bwMode="auto">
          <a:xfrm rot="-2152719">
            <a:off x="4013200" y="2500313"/>
            <a:ext cx="1141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2F3438"/>
                </a:solidFill>
                <a:latin typeface="Calibri" pitchFamily="34" charset="0"/>
                <a:ea typeface="MS PGothic" pitchFamily="34" charset="-128"/>
              </a:rPr>
              <a:t>London</a:t>
            </a:r>
          </a:p>
        </p:txBody>
      </p:sp>
      <p:sp>
        <p:nvSpPr>
          <p:cNvPr id="8203" name="TextBox 15"/>
          <p:cNvSpPr txBox="1">
            <a:spLocks noChangeArrowheads="1"/>
          </p:cNvSpPr>
          <p:nvPr/>
        </p:nvSpPr>
        <p:spPr bwMode="auto">
          <a:xfrm rot="-2152719">
            <a:off x="4937125" y="3001963"/>
            <a:ext cx="1552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2F3438"/>
                </a:solidFill>
                <a:latin typeface="Calibri" pitchFamily="34" charset="0"/>
                <a:ea typeface="MS PGothic" pitchFamily="34" charset="-128"/>
              </a:rPr>
              <a:t>Alexandria</a:t>
            </a:r>
          </a:p>
        </p:txBody>
      </p:sp>
      <p:sp>
        <p:nvSpPr>
          <p:cNvPr id="8204" name="TextBox 16"/>
          <p:cNvSpPr txBox="1">
            <a:spLocks noChangeArrowheads="1"/>
          </p:cNvSpPr>
          <p:nvPr/>
        </p:nvSpPr>
        <p:spPr bwMode="auto">
          <a:xfrm rot="-2152719">
            <a:off x="7292975" y="2932113"/>
            <a:ext cx="1054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2F3438"/>
                </a:solidFill>
                <a:latin typeface="Calibri" pitchFamily="34" charset="0"/>
                <a:ea typeface="MS PGothic" pitchFamily="34" charset="-128"/>
              </a:rPr>
              <a:t>Beijing</a:t>
            </a:r>
          </a:p>
        </p:txBody>
      </p:sp>
      <p:sp>
        <p:nvSpPr>
          <p:cNvPr id="8205" name="Rectangle 13"/>
          <p:cNvSpPr>
            <a:spLocks noGrp="1" noChangeArrowheads="1"/>
          </p:cNvSpPr>
          <p:nvPr>
            <p:ph type="title"/>
          </p:nvPr>
        </p:nvSpPr>
        <p:spPr/>
        <p:txBody>
          <a:bodyPr/>
          <a:lstStyle/>
          <a:p>
            <a:pPr algn="l"/>
            <a:r>
              <a:rPr lang="en-US" smtClean="0"/>
              <a:t>Global Replication &amp; Serving</a:t>
            </a:r>
          </a:p>
        </p:txBody>
      </p:sp>
      <p:cxnSp>
        <p:nvCxnSpPr>
          <p:cNvPr id="8206" name="Straight Arrow Connector 20"/>
          <p:cNvCxnSpPr>
            <a:cxnSpLocks noChangeShapeType="1"/>
            <a:stCxn id="8" idx="4"/>
            <a:endCxn id="9" idx="2"/>
          </p:cNvCxnSpPr>
          <p:nvPr/>
        </p:nvCxnSpPr>
        <p:spPr bwMode="auto">
          <a:xfrm flipV="1">
            <a:off x="909638" y="3429000"/>
            <a:ext cx="1147762" cy="150813"/>
          </a:xfrm>
          <a:prstGeom prst="straightConnector1">
            <a:avLst/>
          </a:prstGeom>
          <a:noFill/>
          <a:ln w="25400" algn="ctr">
            <a:solidFill>
              <a:schemeClr val="bg2"/>
            </a:solidFill>
            <a:prstDash val="dash"/>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07" name="Straight Arrow Connector 21"/>
          <p:cNvCxnSpPr>
            <a:cxnSpLocks noChangeShapeType="1"/>
            <a:stCxn id="9" idx="4"/>
            <a:endCxn id="10" idx="2"/>
          </p:cNvCxnSpPr>
          <p:nvPr/>
        </p:nvCxnSpPr>
        <p:spPr bwMode="auto">
          <a:xfrm flipV="1">
            <a:off x="2509838" y="3238500"/>
            <a:ext cx="1223962" cy="190500"/>
          </a:xfrm>
          <a:prstGeom prst="straightConnector1">
            <a:avLst/>
          </a:prstGeom>
          <a:noFill/>
          <a:ln w="25400" algn="ctr">
            <a:solidFill>
              <a:schemeClr val="bg2"/>
            </a:solidFill>
            <a:prstDash val="dash"/>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08" name="Straight Arrow Connector 24"/>
          <p:cNvCxnSpPr>
            <a:cxnSpLocks noChangeShapeType="1"/>
            <a:stCxn id="8" idx="4"/>
            <a:endCxn id="11" idx="2"/>
          </p:cNvCxnSpPr>
          <p:nvPr/>
        </p:nvCxnSpPr>
        <p:spPr bwMode="auto">
          <a:xfrm>
            <a:off x="909638" y="3579813"/>
            <a:ext cx="3814762" cy="228600"/>
          </a:xfrm>
          <a:prstGeom prst="straightConnector1">
            <a:avLst/>
          </a:prstGeom>
          <a:noFill/>
          <a:ln w="25400" algn="ctr">
            <a:solidFill>
              <a:schemeClr val="accent2"/>
            </a:solidFill>
            <a:prstDash val="dash"/>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09" name="Straight Arrow Connector 27"/>
          <p:cNvCxnSpPr>
            <a:cxnSpLocks noChangeShapeType="1"/>
            <a:stCxn id="11" idx="4"/>
            <a:endCxn id="12" idx="2"/>
          </p:cNvCxnSpPr>
          <p:nvPr/>
        </p:nvCxnSpPr>
        <p:spPr bwMode="auto">
          <a:xfrm flipV="1">
            <a:off x="5176838" y="3732213"/>
            <a:ext cx="1833562" cy="76200"/>
          </a:xfrm>
          <a:prstGeom prst="straightConnector1">
            <a:avLst/>
          </a:prstGeom>
          <a:noFill/>
          <a:ln w="25400" algn="ctr">
            <a:solidFill>
              <a:schemeClr val="bg2"/>
            </a:solidFill>
            <a:prstDash val="dash"/>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10" name="Straight Arrow Connector 30"/>
          <p:cNvCxnSpPr>
            <a:cxnSpLocks noChangeShapeType="1"/>
            <a:stCxn id="12" idx="4"/>
          </p:cNvCxnSpPr>
          <p:nvPr/>
        </p:nvCxnSpPr>
        <p:spPr bwMode="auto">
          <a:xfrm>
            <a:off x="7462838" y="3732213"/>
            <a:ext cx="1681162" cy="1587"/>
          </a:xfrm>
          <a:prstGeom prst="straightConnector1">
            <a:avLst/>
          </a:prstGeom>
          <a:noFill/>
          <a:ln w="25400" algn="ctr">
            <a:solidFill>
              <a:schemeClr val="accent2"/>
            </a:solidFill>
            <a:prstDash val="dash"/>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Straight Arrow Connector 33"/>
          <p:cNvCxnSpPr>
            <a:endCxn id="8" idx="2"/>
          </p:cNvCxnSpPr>
          <p:nvPr/>
        </p:nvCxnSpPr>
        <p:spPr>
          <a:xfrm>
            <a:off x="88900" y="3578225"/>
            <a:ext cx="368300" cy="1588"/>
          </a:xfrm>
          <a:prstGeom prst="straightConnector1">
            <a:avLst/>
          </a:prstGeom>
          <a:ln w="25400" cap="flat" cmpd="sng" algn="ctr">
            <a:solidFill>
              <a:schemeClr val="accent2"/>
            </a:solidFill>
            <a:prstDash val="dash"/>
            <a:round/>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39" name="AutoShape 6"/>
          <p:cNvSpPr>
            <a:spLocks noChangeArrowheads="1"/>
          </p:cNvSpPr>
          <p:nvPr/>
        </p:nvSpPr>
        <p:spPr bwMode="auto">
          <a:xfrm>
            <a:off x="1219200" y="3429000"/>
            <a:ext cx="452438" cy="531813"/>
          </a:xfrm>
          <a:prstGeom prst="flowChartMagneticDisk">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defTabSz="457200" fontAlgn="auto">
              <a:spcBef>
                <a:spcPts val="0"/>
              </a:spcBef>
              <a:spcAft>
                <a:spcPts val="0"/>
              </a:spcAft>
              <a:defRPr/>
            </a:pPr>
            <a:endParaRPr lang="en-US" u="sng" dirty="0"/>
          </a:p>
        </p:txBody>
      </p:sp>
      <p:sp>
        <p:nvSpPr>
          <p:cNvPr id="40" name="AutoShape 6"/>
          <p:cNvSpPr>
            <a:spLocks noChangeArrowheads="1"/>
          </p:cNvSpPr>
          <p:nvPr/>
        </p:nvSpPr>
        <p:spPr bwMode="auto">
          <a:xfrm>
            <a:off x="3814763" y="3352800"/>
            <a:ext cx="452437" cy="228600"/>
          </a:xfrm>
          <a:prstGeom prst="flowChartMagneticDisk">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defTabSz="457200" fontAlgn="auto">
              <a:spcBef>
                <a:spcPts val="0"/>
              </a:spcBef>
              <a:spcAft>
                <a:spcPts val="0"/>
              </a:spcAft>
              <a:defRPr/>
            </a:pPr>
            <a:endParaRPr lang="en-US" u="sng" dirty="0"/>
          </a:p>
        </p:txBody>
      </p:sp>
      <p:sp>
        <p:nvSpPr>
          <p:cNvPr id="41" name="AutoShape 6"/>
          <p:cNvSpPr>
            <a:spLocks noChangeArrowheads="1"/>
          </p:cNvSpPr>
          <p:nvPr/>
        </p:nvSpPr>
        <p:spPr bwMode="auto">
          <a:xfrm>
            <a:off x="7091363" y="3810000"/>
            <a:ext cx="452437" cy="373063"/>
          </a:xfrm>
          <a:prstGeom prst="flowChartMagneticDisk">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defTabSz="457200" fontAlgn="auto">
              <a:spcBef>
                <a:spcPts val="0"/>
              </a:spcBef>
              <a:spcAft>
                <a:spcPts val="0"/>
              </a:spcAft>
              <a:defRPr/>
            </a:pPr>
            <a:endParaRPr lang="en-US" u="sng" dirty="0"/>
          </a:p>
        </p:txBody>
      </p:sp>
      <p:sp>
        <p:nvSpPr>
          <p:cNvPr id="42" name="AutoShape 6"/>
          <p:cNvSpPr>
            <a:spLocks noChangeArrowheads="1"/>
          </p:cNvSpPr>
          <p:nvPr/>
        </p:nvSpPr>
        <p:spPr bwMode="auto">
          <a:xfrm>
            <a:off x="7929563" y="5562600"/>
            <a:ext cx="452437" cy="528638"/>
          </a:xfrm>
          <a:prstGeom prst="flowChartMagneticDisk">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defTabSz="457200" fontAlgn="auto">
              <a:spcBef>
                <a:spcPts val="0"/>
              </a:spcBef>
              <a:spcAft>
                <a:spcPts val="0"/>
              </a:spcAft>
              <a:defRPr/>
            </a:pPr>
            <a:endParaRPr lang="en-US" u="sng" dirty="0"/>
          </a:p>
        </p:txBody>
      </p:sp>
      <p:sp>
        <p:nvSpPr>
          <p:cNvPr id="43" name="AutoShape 6"/>
          <p:cNvSpPr>
            <a:spLocks noChangeArrowheads="1"/>
          </p:cNvSpPr>
          <p:nvPr/>
        </p:nvSpPr>
        <p:spPr bwMode="auto">
          <a:xfrm>
            <a:off x="2057400" y="1681163"/>
            <a:ext cx="452438" cy="452437"/>
          </a:xfrm>
          <a:prstGeom prst="flowChartMagneticDisk">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defTabSz="457200" fontAlgn="auto">
              <a:spcBef>
                <a:spcPts val="0"/>
              </a:spcBef>
              <a:spcAft>
                <a:spcPts val="0"/>
              </a:spcAft>
              <a:defRPr/>
            </a:pPr>
            <a:endParaRPr lang="en-US"/>
          </a:p>
        </p:txBody>
      </p:sp>
      <p:sp>
        <p:nvSpPr>
          <p:cNvPr id="44" name="AutoShape 6"/>
          <p:cNvSpPr>
            <a:spLocks noChangeArrowheads="1"/>
          </p:cNvSpPr>
          <p:nvPr/>
        </p:nvSpPr>
        <p:spPr bwMode="auto">
          <a:xfrm>
            <a:off x="5083175" y="1676400"/>
            <a:ext cx="452438" cy="452438"/>
          </a:xfrm>
          <a:prstGeom prst="flowChartMagneticDisk">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defTabSz="457200" fontAlgn="auto">
              <a:spcBef>
                <a:spcPts val="0"/>
              </a:spcBef>
              <a:spcAft>
                <a:spcPts val="0"/>
              </a:spcAft>
              <a:defRPr/>
            </a:pPr>
            <a:endParaRPr lang="en-US" u="sng" dirty="0"/>
          </a:p>
        </p:txBody>
      </p:sp>
      <p:sp>
        <p:nvSpPr>
          <p:cNvPr id="45" name="TextBox 44"/>
          <p:cNvSpPr txBox="1"/>
          <p:nvPr/>
        </p:nvSpPr>
        <p:spPr>
          <a:xfrm>
            <a:off x="2514600" y="1709738"/>
            <a:ext cx="2333625" cy="366712"/>
          </a:xfrm>
          <a:prstGeom prst="rect">
            <a:avLst/>
          </a:prstGeom>
          <a:noFill/>
        </p:spPr>
        <p:txBody>
          <a:bodyPr wrap="none">
            <a:spAutoFit/>
          </a:bodyPr>
          <a:lstStyle/>
          <a:p>
            <a:pPr defTabSz="457200" fontAlgn="auto">
              <a:spcBef>
                <a:spcPts val="0"/>
              </a:spcBef>
              <a:spcAft>
                <a:spcPts val="0"/>
              </a:spcAft>
              <a:defRPr/>
            </a:pPr>
            <a:r>
              <a:rPr lang="en-US" dirty="0">
                <a:solidFill>
                  <a:schemeClr val="bg2">
                    <a:lumMod val="25000"/>
                  </a:schemeClr>
                </a:solidFill>
                <a:latin typeface="+mn-lt"/>
              </a:rPr>
              <a:t>Replicated Data Center</a:t>
            </a:r>
          </a:p>
        </p:txBody>
      </p:sp>
      <p:sp>
        <p:nvSpPr>
          <p:cNvPr id="46" name="TextBox 45"/>
          <p:cNvSpPr txBox="1"/>
          <p:nvPr/>
        </p:nvSpPr>
        <p:spPr>
          <a:xfrm>
            <a:off x="5540375" y="1703388"/>
            <a:ext cx="1846263" cy="366712"/>
          </a:xfrm>
          <a:prstGeom prst="rect">
            <a:avLst/>
          </a:prstGeom>
          <a:noFill/>
        </p:spPr>
        <p:txBody>
          <a:bodyPr wrap="none">
            <a:spAutoFit/>
          </a:bodyPr>
          <a:lstStyle/>
          <a:p>
            <a:pPr defTabSz="457200" fontAlgn="auto">
              <a:spcBef>
                <a:spcPts val="0"/>
              </a:spcBef>
              <a:spcAft>
                <a:spcPts val="0"/>
              </a:spcAft>
              <a:defRPr/>
            </a:pPr>
            <a:r>
              <a:rPr lang="en-US" dirty="0">
                <a:solidFill>
                  <a:schemeClr val="bg2">
                    <a:lumMod val="25000"/>
                  </a:schemeClr>
                </a:solidFill>
                <a:latin typeface="+mn-lt"/>
              </a:rPr>
              <a:t>Portal Application</a:t>
            </a:r>
          </a:p>
        </p:txBody>
      </p:sp>
      <p:pic>
        <p:nvPicPr>
          <p:cNvPr id="822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3" y="4144963"/>
            <a:ext cx="846137" cy="70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21"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802063"/>
            <a:ext cx="990600" cy="465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22"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267200"/>
            <a:ext cx="105727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 name="Picture 6"/>
          <p:cNvPicPr>
            <a:picLocks noChangeArrowheads="1"/>
          </p:cNvPicPr>
          <p:nvPr/>
        </p:nvPicPr>
        <p:blipFill>
          <a:blip r:embed="rId7"/>
          <a:srcRect/>
          <a:stretch>
            <a:fillRect/>
          </a:stretch>
        </p:blipFill>
        <p:spPr bwMode="auto">
          <a:xfrm>
            <a:off x="7167166" y="3986213"/>
            <a:ext cx="1446609" cy="805903"/>
          </a:xfrm>
          <a:prstGeom prst="ellipse">
            <a:avLst/>
          </a:prstGeom>
          <a:ln>
            <a:noFill/>
          </a:ln>
          <a:effectLst>
            <a:softEdge rad="112500"/>
          </a:effectLst>
        </p:spPr>
      </p:pic>
      <p:pic>
        <p:nvPicPr>
          <p:cNvPr id="8224" name="Picture 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6248400"/>
            <a:ext cx="125253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25" name="Picture 5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5943600"/>
            <a:ext cx="692150" cy="8016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pic>
      <p:cxnSp>
        <p:nvCxnSpPr>
          <p:cNvPr id="8226" name="Straight Arrow Connector 30"/>
          <p:cNvCxnSpPr>
            <a:cxnSpLocks noChangeShapeType="1"/>
          </p:cNvCxnSpPr>
          <p:nvPr/>
        </p:nvCxnSpPr>
        <p:spPr bwMode="auto">
          <a:xfrm flipV="1">
            <a:off x="8382000" y="4381500"/>
            <a:ext cx="762000" cy="1446213"/>
          </a:xfrm>
          <a:prstGeom prst="straightConnector1">
            <a:avLst/>
          </a:prstGeom>
          <a:noFill/>
          <a:ln w="25400" algn="ctr">
            <a:solidFill>
              <a:schemeClr val="accent2"/>
            </a:solidFill>
            <a:prstDash val="dash"/>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27" name="Straight Arrow Connector 33"/>
          <p:cNvCxnSpPr>
            <a:cxnSpLocks noChangeShapeType="1"/>
          </p:cNvCxnSpPr>
          <p:nvPr/>
        </p:nvCxnSpPr>
        <p:spPr bwMode="auto">
          <a:xfrm flipV="1">
            <a:off x="0" y="3970338"/>
            <a:ext cx="428625" cy="620712"/>
          </a:xfrm>
          <a:prstGeom prst="straightConnector1">
            <a:avLst/>
          </a:prstGeom>
          <a:noFill/>
          <a:ln w="25400" algn="ctr">
            <a:solidFill>
              <a:schemeClr val="accent2"/>
            </a:solidFill>
            <a:prstDash val="dash"/>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8228" name="Picture 7" descr="BHL-Logo-vertical_small.g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4033838"/>
            <a:ext cx="838200" cy="614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AutoShape 6"/>
          <p:cNvSpPr>
            <a:spLocks noChangeArrowheads="1"/>
          </p:cNvSpPr>
          <p:nvPr/>
        </p:nvSpPr>
        <p:spPr bwMode="auto">
          <a:xfrm>
            <a:off x="4805363" y="3962400"/>
            <a:ext cx="452437" cy="228600"/>
          </a:xfrm>
          <a:prstGeom prst="flowChartMagneticDisk">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defTabSz="457200" fontAlgn="auto">
              <a:spcBef>
                <a:spcPts val="0"/>
              </a:spcBef>
              <a:spcAft>
                <a:spcPts val="0"/>
              </a:spcAft>
              <a:defRPr/>
            </a:pPr>
            <a:endParaRPr lang="en-US" u="sng" dirty="0"/>
          </a:p>
        </p:txBody>
      </p:sp>
      <p:pic>
        <p:nvPicPr>
          <p:cNvPr id="38" name="Picture 5" descr="C:\Documents and Settings\wvlate\My Documents\BHL\Project\Global\Shipping\photo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13" y="5103813"/>
            <a:ext cx="2336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533400" y="457200"/>
            <a:ext cx="8229600" cy="1143000"/>
          </a:xfrm>
        </p:spPr>
        <p:txBody>
          <a:bodyPr/>
          <a:lstStyle/>
          <a:p>
            <a:r>
              <a:rPr lang="en-US" smtClean="0">
                <a:solidFill>
                  <a:schemeClr val="accent2"/>
                </a:solidFill>
                <a:ea typeface="MS PGothic" pitchFamily="34" charset="-128"/>
              </a:rPr>
              <a:t>Sharing</a:t>
            </a:r>
          </a:p>
        </p:txBody>
      </p:sp>
      <p:pic>
        <p:nvPicPr>
          <p:cNvPr id="9219" name="Picture 10" descr="IMG_04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2088" y="1417638"/>
            <a:ext cx="18573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2" descr="IMG_0617.jpg"/>
          <p:cNvPicPr>
            <a:picLocks noChangeAspect="1"/>
          </p:cNvPicPr>
          <p:nvPr/>
        </p:nvPicPr>
        <p:blipFill>
          <a:blip r:embed="rId4">
            <a:extLst>
              <a:ext uri="{28A0092B-C50C-407E-A947-70E740481C1C}">
                <a14:useLocalDpi xmlns:a14="http://schemas.microsoft.com/office/drawing/2010/main" val="0"/>
              </a:ext>
            </a:extLst>
          </a:blip>
          <a:srcRect t="9212"/>
          <a:stretch>
            <a:fillRect/>
          </a:stretch>
        </p:blipFill>
        <p:spPr bwMode="auto">
          <a:xfrm>
            <a:off x="1905000" y="3894138"/>
            <a:ext cx="207168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DSC0323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5488" y="14478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1" descr="IMG_1539.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5288" y="4191000"/>
            <a:ext cx="29718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404938"/>
            <a:ext cx="9140825"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457200" y="457200"/>
            <a:ext cx="8229600" cy="1143000"/>
          </a:xfrm>
        </p:spPr>
        <p:txBody>
          <a:bodyPr/>
          <a:lstStyle/>
          <a:p>
            <a:r>
              <a:rPr lang="en-US" smtClean="0">
                <a:solidFill>
                  <a:schemeClr val="tx1"/>
                </a:solidFill>
              </a:rPr>
              <a:t>Sharing</a:t>
            </a:r>
          </a:p>
        </p:txBody>
      </p:sp>
      <p:sp>
        <p:nvSpPr>
          <p:cNvPr id="8196" name="Rectangle 3"/>
          <p:cNvSpPr>
            <a:spLocks noGrp="1" noChangeArrowheads="1"/>
          </p:cNvSpPr>
          <p:nvPr>
            <p:ph type="body" idx="1"/>
          </p:nvPr>
        </p:nvSpPr>
        <p:spPr>
          <a:xfrm>
            <a:off x="2286000" y="2514600"/>
            <a:ext cx="4648200" cy="3048000"/>
          </a:xfrm>
          <a:solidFill>
            <a:schemeClr val="accent1">
              <a:alpha val="54000"/>
            </a:schemeClr>
          </a:solidFill>
        </p:spPr>
        <p:txBody>
          <a:bodyPr/>
          <a:lstStyle/>
          <a:p>
            <a:pPr marL="0" indent="0">
              <a:buFontTx/>
              <a:buNone/>
              <a:defRPr/>
            </a:pPr>
            <a:r>
              <a:rPr lang="es-CR" sz="2800" b="1" dirty="0" smtClean="0"/>
              <a:t>BHL shares data </a:t>
            </a:r>
            <a:r>
              <a:rPr lang="es-CR" sz="2800" b="1" dirty="0" err="1" smtClean="0"/>
              <a:t>through</a:t>
            </a:r>
            <a:r>
              <a:rPr lang="es-CR" sz="2800" b="1" dirty="0" smtClean="0"/>
              <a:t>:</a:t>
            </a:r>
            <a:endParaRPr lang="es-CR" sz="2800" dirty="0" smtClean="0"/>
          </a:p>
          <a:p>
            <a:pPr marL="906196" indent="0">
              <a:buFontTx/>
              <a:buNone/>
              <a:defRPr/>
            </a:pPr>
            <a:r>
              <a:rPr lang="es-CR" dirty="0" err="1"/>
              <a:t>APIs</a:t>
            </a:r>
            <a:endParaRPr lang="es-CR" dirty="0"/>
          </a:p>
          <a:p>
            <a:pPr marL="906196" indent="0">
              <a:buFontTx/>
              <a:buNone/>
              <a:defRPr/>
            </a:pPr>
            <a:r>
              <a:rPr lang="es-CR" dirty="0" smtClean="0"/>
              <a:t>Data </a:t>
            </a:r>
            <a:r>
              <a:rPr lang="es-CR" dirty="0" err="1" smtClean="0"/>
              <a:t>Export</a:t>
            </a:r>
            <a:endParaRPr lang="es-CR" dirty="0"/>
          </a:p>
          <a:p>
            <a:pPr marL="906196" indent="0">
              <a:buFontTx/>
              <a:buNone/>
              <a:defRPr/>
            </a:pPr>
            <a:r>
              <a:rPr lang="es-CR" dirty="0" err="1"/>
              <a:t>OpenURL</a:t>
            </a:r>
            <a:endParaRPr lang="es-CR" dirty="0"/>
          </a:p>
          <a:p>
            <a:pPr marL="906196" indent="0">
              <a:buFontTx/>
              <a:buNone/>
              <a:defRPr/>
            </a:pPr>
            <a:r>
              <a:rPr lang="es-CR" dirty="0" smtClean="0"/>
              <a:t>OAI-PMH</a:t>
            </a:r>
            <a:endParaRPr lang="es-CR" dirty="0"/>
          </a:p>
        </p:txBody>
      </p:sp>
      <p:pic>
        <p:nvPicPr>
          <p:cNvPr id="10245" name="Picture 4" descr="88x3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524000"/>
            <a:ext cx="1752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a:xfrm>
            <a:off x="457200" y="533400"/>
            <a:ext cx="8229600" cy="1143000"/>
          </a:xfrm>
        </p:spPr>
        <p:txBody>
          <a:bodyPr/>
          <a:lstStyle/>
          <a:p>
            <a:pPr eaLnBrk="1" hangingPunct="1"/>
            <a:r>
              <a:rPr lang="en-US" smtClean="0"/>
              <a:t>Sharing</a:t>
            </a:r>
          </a:p>
        </p:txBody>
      </p:sp>
      <p:sp>
        <p:nvSpPr>
          <p:cNvPr id="4" name="Content Placeholder 3"/>
          <p:cNvSpPr>
            <a:spLocks noGrp="1"/>
          </p:cNvSpPr>
          <p:nvPr>
            <p:ph idx="1"/>
          </p:nvPr>
        </p:nvSpPr>
        <p:spPr>
          <a:xfrm>
            <a:off x="457200" y="1600200"/>
            <a:ext cx="8610600" cy="4525963"/>
          </a:xfrm>
        </p:spPr>
        <p:txBody>
          <a:bodyPr/>
          <a:lstStyle/>
          <a:p>
            <a:pPr marL="0" indent="0" eaLnBrk="1" hangingPunct="1">
              <a:buFontTx/>
              <a:buNone/>
              <a:defRPr/>
            </a:pPr>
            <a:r>
              <a:rPr lang="en-US" sz="2800" b="1" dirty="0" smtClean="0"/>
              <a:t>Scan Requests</a:t>
            </a:r>
            <a:r>
              <a:rPr lang="en-US" sz="2800" dirty="0" smtClean="0"/>
              <a:t> – </a:t>
            </a:r>
          </a:p>
          <a:p>
            <a:pPr marL="0" lvl="1" indent="0" eaLnBrk="1" hangingPunct="1">
              <a:buFontTx/>
              <a:buNone/>
              <a:defRPr/>
            </a:pPr>
            <a:r>
              <a:rPr lang="en-US" sz="2400" dirty="0">
                <a:ea typeface="+mn-ea"/>
                <a:cs typeface="+mn-cs"/>
              </a:rPr>
              <a:t>Strategy for handling and managing scan requests </a:t>
            </a:r>
          </a:p>
          <a:p>
            <a:pPr marL="0" indent="0" eaLnBrk="1" hangingPunct="1">
              <a:buFontTx/>
              <a:buNone/>
              <a:defRPr/>
            </a:pPr>
            <a:endParaRPr lang="en-US" sz="2800" dirty="0" smtClean="0"/>
          </a:p>
          <a:p>
            <a:pPr marL="0" indent="0" eaLnBrk="1" hangingPunct="1">
              <a:buFontTx/>
              <a:buNone/>
              <a:defRPr/>
            </a:pPr>
            <a:r>
              <a:rPr lang="en-US" sz="2800" b="1" dirty="0" err="1" smtClean="0"/>
              <a:t>Deduplication</a:t>
            </a:r>
            <a:r>
              <a:rPr lang="en-US" sz="2800" dirty="0" smtClean="0"/>
              <a:t> – </a:t>
            </a:r>
          </a:p>
          <a:p>
            <a:pPr marL="0" lvl="1" indent="0" eaLnBrk="1" hangingPunct="1">
              <a:buFontTx/>
              <a:buNone/>
              <a:defRPr/>
            </a:pPr>
            <a:r>
              <a:rPr lang="en-US" sz="2400" dirty="0">
                <a:ea typeface="+mn-ea"/>
                <a:cs typeface="+mn-cs"/>
              </a:rPr>
              <a:t>Avoiding duplication of scanning. </a:t>
            </a:r>
          </a:p>
          <a:p>
            <a:pPr marL="400050" lvl="1" indent="0" eaLnBrk="1" hangingPunct="1">
              <a:buFontTx/>
              <a:buNone/>
              <a:defRPr/>
            </a:pPr>
            <a:endParaRPr lang="en-US" sz="2400" dirty="0" smtClean="0">
              <a:ea typeface="+mn-ea"/>
              <a:cs typeface="+mn-cs"/>
            </a:endParaRPr>
          </a:p>
          <a:p>
            <a:pPr marL="0" indent="0" eaLnBrk="1" hangingPunct="1">
              <a:buFontTx/>
              <a:buNone/>
              <a:defRPr/>
            </a:pPr>
            <a:r>
              <a:rPr lang="en-US" sz="2800" b="1" dirty="0"/>
              <a:t>Feedback</a:t>
            </a:r>
            <a:r>
              <a:rPr lang="en-US" sz="2800" dirty="0"/>
              <a:t> – </a:t>
            </a:r>
            <a:endParaRPr lang="en-US" sz="2800" dirty="0" smtClean="0"/>
          </a:p>
          <a:p>
            <a:pPr marL="0" indent="0" eaLnBrk="1" hangingPunct="1">
              <a:buFontTx/>
              <a:buNone/>
              <a:defRPr/>
            </a:pPr>
            <a:r>
              <a:rPr lang="en-US" sz="2400" dirty="0"/>
              <a:t>How to coordinate feedback (issues) between </a:t>
            </a:r>
            <a:r>
              <a:rPr lang="en-US" sz="2400" dirty="0" err="1" smtClean="0"/>
              <a:t>subregions</a:t>
            </a:r>
            <a:r>
              <a:rPr lang="en-US" sz="2400" dirty="0" smtClean="0"/>
              <a:t>? </a:t>
            </a:r>
            <a:r>
              <a:rPr lang="en-US" sz="2400" dirty="0"/>
              <a:t/>
            </a:r>
            <a:br>
              <a:rPr lang="en-US" sz="2400" dirty="0"/>
            </a:br>
            <a:endParaRPr lang="en-US" sz="2400" dirty="0"/>
          </a:p>
          <a:p>
            <a:pPr marL="400050" lvl="1" indent="0" eaLnBrk="1" hangingPunct="1">
              <a:buFontTx/>
              <a:buNone/>
              <a:defRPr/>
            </a:pPr>
            <a:endParaRPr lang="en-US" sz="2400" dirty="0">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1584</TotalTime>
  <Words>2075</Words>
  <Application>Microsoft Office PowerPoint</Application>
  <PresentationFormat>On-screen Show (4:3)</PresentationFormat>
  <Paragraphs>292</Paragraphs>
  <Slides>45</Slides>
  <Notes>32</Notes>
  <HiddenSlides>1</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53" baseType="lpstr">
      <vt:lpstr>Arial</vt:lpstr>
      <vt:lpstr>Calibri</vt:lpstr>
      <vt:lpstr>MS PGothic</vt:lpstr>
      <vt:lpstr>Wingdings</vt:lpstr>
      <vt:lpstr>Default Design</vt:lpstr>
      <vt:lpstr>1_Default Design</vt:lpstr>
      <vt:lpstr>1_Office Theme</vt:lpstr>
      <vt:lpstr>Microsoft Office Visio-Zeichnung</vt:lpstr>
      <vt:lpstr>The BHL Infrastructure</vt:lpstr>
      <vt:lpstr>A brief history…</vt:lpstr>
      <vt:lpstr>New Partners and Geographies</vt:lpstr>
      <vt:lpstr>GLOBAL BHL is…</vt:lpstr>
      <vt:lpstr>Different models around the World</vt:lpstr>
      <vt:lpstr>Global Replication &amp; Serving</vt:lpstr>
      <vt:lpstr>Sharing</vt:lpstr>
      <vt:lpstr>Sharing</vt:lpstr>
      <vt:lpstr>Sharing</vt:lpstr>
      <vt:lpstr> Repatriation of Information</vt:lpstr>
      <vt:lpstr>PowerPoint Presentation</vt:lpstr>
      <vt:lpstr>Tools</vt:lpstr>
      <vt:lpstr>`</vt:lpstr>
      <vt:lpstr>Macaw</vt:lpstr>
      <vt:lpstr>Viewing Activity</vt:lpstr>
      <vt:lpstr>Viewing Activity</vt:lpstr>
      <vt:lpstr>Loading Activity</vt:lpstr>
      <vt:lpstr>Uploading images via browser</vt:lpstr>
      <vt:lpstr>Uploading images via browser</vt:lpstr>
      <vt:lpstr>Uploading images via browser</vt:lpstr>
      <vt:lpstr>Reviewing Metadata</vt:lpstr>
      <vt:lpstr>Reviewing Metadata</vt:lpstr>
      <vt:lpstr>Uploading to the Archive</vt:lpstr>
      <vt:lpstr>Thank you</vt:lpstr>
      <vt:lpstr>PowerPoint Presentation</vt:lpstr>
      <vt:lpstr>BHL-Europe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BHL?</vt:lpstr>
      <vt:lpstr>BHL-China</vt:lpstr>
      <vt:lpstr>BHL-Australia</vt:lpstr>
      <vt:lpstr>BHL-Australia</vt:lpstr>
      <vt:lpstr>Bibliotheca Alexandrina</vt:lpstr>
      <vt:lpstr>BHL-SciELO Brazil</vt:lpstr>
      <vt:lpstr>BHL-SciELO Brazil</vt:lpstr>
      <vt:lpstr>BHL-SciELO Brazil</vt:lpstr>
      <vt:lpstr>BHL-SciELO Brazil</vt:lpstr>
      <vt:lpstr>Outreach</vt:lpstr>
      <vt:lpstr>Multilingual Outreach</vt:lpstr>
      <vt:lpstr>Multilingual Outreach</vt:lpstr>
    </vt:vector>
  </TitlesOfParts>
  <Company>Missouri Botanical Garden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Steps</dc:title>
  <dc:creator>wvlate</dc:creator>
  <cp:lastModifiedBy>William Ulate</cp:lastModifiedBy>
  <cp:revision>41</cp:revision>
  <dcterms:created xsi:type="dcterms:W3CDTF">2011-11-13T13:39:18Z</dcterms:created>
  <dcterms:modified xsi:type="dcterms:W3CDTF">2013-04-16T14:48:21Z</dcterms:modified>
</cp:coreProperties>
</file>