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1" r:id="rId1"/>
  </p:sldMasterIdLst>
  <p:notesMasterIdLst>
    <p:notesMasterId r:id="rId15"/>
  </p:notesMasterIdLst>
  <p:handoutMasterIdLst>
    <p:handoutMasterId r:id="rId16"/>
  </p:handoutMasterIdLst>
  <p:sldIdLst>
    <p:sldId id="575" r:id="rId2"/>
    <p:sldId id="581" r:id="rId3"/>
    <p:sldId id="582" r:id="rId4"/>
    <p:sldId id="577" r:id="rId5"/>
    <p:sldId id="578" r:id="rId6"/>
    <p:sldId id="579" r:id="rId7"/>
    <p:sldId id="583" r:id="rId8"/>
    <p:sldId id="584" r:id="rId9"/>
    <p:sldId id="585" r:id="rId10"/>
    <p:sldId id="586" r:id="rId11"/>
    <p:sldId id="587" r:id="rId12"/>
    <p:sldId id="588" r:id="rId13"/>
    <p:sldId id="589" r:id="rId14"/>
  </p:sldIdLst>
  <p:sldSz cx="9144000" cy="5715000" type="screen16x10"/>
  <p:notesSz cx="6888163" cy="9623425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>
        <p:scale>
          <a:sx n="75" d="100"/>
          <a:sy n="75" d="100"/>
        </p:scale>
        <p:origin x="-390" y="-16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87" tIns="0" rIns="19587" bIns="0" numCol="1" anchor="t" anchorCtr="0" compatLnSpc="1">
            <a:prstTxWarp prst="textNoShape">
              <a:avLst/>
            </a:prstTxWarp>
          </a:bodyPr>
          <a:lstStyle>
            <a:lvl1pPr defTabSz="939800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87" tIns="0" rIns="19587" bIns="0" numCol="1" anchor="t" anchorCtr="0" compatLnSpc="1">
            <a:prstTxWarp prst="textNoShape">
              <a:avLst/>
            </a:prstTxWarp>
          </a:bodyPr>
          <a:lstStyle>
            <a:lvl1pPr algn="r" defTabSz="939800">
              <a:defRPr sz="1000" i="1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68325" y="728663"/>
            <a:ext cx="5753100" cy="3595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572000"/>
            <a:ext cx="5049837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2" tIns="47336" rIns="94672" bIns="473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87" tIns="0" rIns="19587" bIns="0" numCol="1" anchor="b" anchorCtr="0" compatLnSpc="1">
            <a:prstTxWarp prst="textNoShape">
              <a:avLst/>
            </a:prstTxWarp>
          </a:bodyPr>
          <a:lstStyle>
            <a:lvl1pPr defTabSz="939800">
              <a:defRPr sz="1000" i="1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87" tIns="0" rIns="19587" bIns="0" numCol="1" anchor="b" anchorCtr="0" compatLnSpc="1">
            <a:prstTxWarp prst="textNoShape">
              <a:avLst/>
            </a:prstTxWarp>
          </a:bodyPr>
          <a:lstStyle>
            <a:lvl1pPr algn="r" defTabSz="939800">
              <a:defRPr sz="1000" i="1"/>
            </a:lvl1pPr>
          </a:lstStyle>
          <a:p>
            <a:fld id="{1F7FB0AD-F6AD-4374-99C8-38D7032E7D64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FB0AD-F6AD-4374-99C8-38D7032E7D64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7"/>
          <p:cNvSpPr/>
          <p:nvPr/>
        </p:nvSpPr>
        <p:spPr>
          <a:xfrm>
            <a:off x="164592" y="121920"/>
            <a:ext cx="8814816" cy="2087880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17501"/>
            <a:ext cx="8229600" cy="1841500"/>
          </a:xfrm>
        </p:spPr>
        <p:txBody>
          <a:bodyPr lIns="45720" rIns="228600"/>
          <a:lstStyle>
            <a:lvl1pPr marL="0"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349500"/>
            <a:ext cx="6560234" cy="14605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5424488"/>
            <a:ext cx="3001963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5424488"/>
            <a:ext cx="463550" cy="228600"/>
          </a:xfrm>
        </p:spPr>
        <p:txBody>
          <a:bodyPr/>
          <a:lstStyle>
            <a:lvl1pPr>
              <a:defRPr/>
            </a:lvl1pPr>
          </a:lstStyle>
          <a:p>
            <a:fld id="{EC8B2470-57DF-4454-B754-F07DA1726904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5424488"/>
            <a:ext cx="3906838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D9621-CFD7-4EF1-8C6B-E4B3E9CE103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FCAD6-E8D5-465E-BC57-8BB9FED15C5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88963" y="1187450"/>
            <a:ext cx="8001000" cy="7938"/>
          </a:xfrm>
          <a:prstGeom prst="rect">
            <a:avLst/>
          </a:prstGeom>
          <a:solidFill>
            <a:schemeClr val="accent1"/>
          </a:solidFill>
          <a:ln w="38100" cap="rnd">
            <a:noFill/>
            <a:miter lim="800000"/>
            <a:headEnd/>
            <a:tailEnd/>
          </a:ln>
          <a:effectLst>
            <a:outerShdw dist="12900" dir="5400000" algn="tl" rotWithShape="0">
              <a:srgbClr val="808080">
                <a:alpha val="75000"/>
              </a:srgbClr>
            </a:outerShdw>
          </a:effectLst>
        </p:spPr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Rockwel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EC836-9903-4A39-9DF7-5B671E0342B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000125" y="2722563"/>
            <a:ext cx="7407275" cy="7937"/>
          </a:xfrm>
          <a:prstGeom prst="rect">
            <a:avLst/>
          </a:prstGeom>
          <a:solidFill>
            <a:schemeClr val="accent1"/>
          </a:solidFill>
          <a:ln w="38100" cap="rnd">
            <a:noFill/>
            <a:miter lim="800000"/>
            <a:headEnd/>
            <a:tailEnd/>
          </a:ln>
          <a:effectLst>
            <a:outerShdw dist="12900" dir="5400000" algn="tl" rotWithShape="0">
              <a:srgbClr val="808080">
                <a:alpha val="75000"/>
              </a:srgbClr>
            </a:outerShdw>
          </a:effectLst>
        </p:spPr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Rockwel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15192"/>
            <a:ext cx="7772400" cy="2275840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39761"/>
            <a:ext cx="7772400" cy="1258093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5427663"/>
            <a:ext cx="3001963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5427663"/>
            <a:ext cx="463550" cy="228600"/>
          </a:xfrm>
        </p:spPr>
        <p:txBody>
          <a:bodyPr/>
          <a:lstStyle>
            <a:lvl1pPr>
              <a:defRPr/>
            </a:lvl1pPr>
          </a:lstStyle>
          <a:p>
            <a:fld id="{AD4E2366-A24B-4A30-9CCF-2B1C3A82E970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5427663"/>
            <a:ext cx="3906838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88963" y="1187450"/>
            <a:ext cx="8001000" cy="7938"/>
          </a:xfrm>
          <a:prstGeom prst="rect">
            <a:avLst/>
          </a:prstGeom>
          <a:solidFill>
            <a:schemeClr val="accent1"/>
          </a:solidFill>
          <a:ln w="38100" cap="rnd">
            <a:noFill/>
            <a:miter lim="800000"/>
            <a:headEnd/>
            <a:tailEnd/>
          </a:ln>
          <a:effectLst>
            <a:outerShdw dist="12900" dir="5400000" algn="tl" rotWithShape="0">
              <a:srgbClr val="808080">
                <a:alpha val="75000"/>
              </a:srgbClr>
            </a:outerShdw>
          </a:effectLst>
        </p:spPr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Rockwel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5429250"/>
            <a:ext cx="465137" cy="228600"/>
          </a:xfrm>
        </p:spPr>
        <p:txBody>
          <a:bodyPr/>
          <a:lstStyle>
            <a:lvl1pPr>
              <a:defRPr/>
            </a:lvl1pPr>
          </a:lstStyle>
          <a:p>
            <a:fld id="{63A1AD80-2041-4B8F-9CE1-5A693C763A6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17538" y="1804988"/>
            <a:ext cx="3748087" cy="6350"/>
          </a:xfrm>
          <a:prstGeom prst="rect">
            <a:avLst/>
          </a:prstGeom>
          <a:solidFill>
            <a:schemeClr val="accent1"/>
          </a:solidFill>
          <a:ln w="38100" cap="rnd">
            <a:noFill/>
            <a:miter lim="800000"/>
            <a:headEnd/>
            <a:tailEnd/>
          </a:ln>
          <a:effectLst>
            <a:outerShdw dist="12900" dir="5400000" algn="tl" rotWithShape="0">
              <a:srgbClr val="808080">
                <a:alpha val="75000"/>
              </a:srgbClr>
            </a:outerShdw>
          </a:effectLst>
        </p:spPr>
        <p:txBody>
          <a:bodyPr anchor="b"/>
          <a:lstStyle/>
          <a:p>
            <a:pPr algn="ctr" eaLnBrk="1" hangingPunct="1"/>
            <a:endParaRPr lang="en-US">
              <a:solidFill>
                <a:srgbClr val="FFFFFF"/>
              </a:solidFill>
              <a:latin typeface="Rockwell" pitchFamily="-110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800600" y="1804988"/>
            <a:ext cx="3749675" cy="6350"/>
          </a:xfrm>
          <a:prstGeom prst="rect">
            <a:avLst/>
          </a:prstGeom>
          <a:solidFill>
            <a:schemeClr val="accent1"/>
          </a:solidFill>
          <a:ln w="38100" cap="rnd">
            <a:noFill/>
            <a:miter lim="800000"/>
            <a:headEnd/>
            <a:tailEnd/>
          </a:ln>
          <a:effectLst>
            <a:outerShdw dist="12900" dir="5400000" algn="tl" rotWithShape="0">
              <a:srgbClr val="808080">
                <a:alpha val="75000"/>
              </a:srgbClr>
            </a:outerShdw>
          </a:effectLst>
        </p:spPr>
        <p:txBody>
          <a:bodyPr anchor="b"/>
          <a:lstStyle/>
          <a:p>
            <a:pPr algn="ctr" eaLnBrk="1" hangingPunct="1"/>
            <a:endParaRPr lang="en-US">
              <a:solidFill>
                <a:srgbClr val="FFFFFF"/>
              </a:solidFill>
              <a:latin typeface="Rockwel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957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279261"/>
            <a:ext cx="4041775" cy="533135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68500"/>
            <a:ext cx="4040188" cy="328480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968500"/>
            <a:ext cx="4041775" cy="328480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5429250"/>
            <a:ext cx="465137" cy="228600"/>
          </a:xfrm>
        </p:spPr>
        <p:txBody>
          <a:bodyPr/>
          <a:lstStyle>
            <a:lvl1pPr>
              <a:defRPr/>
            </a:lvl1pPr>
          </a:lstStyle>
          <a:p>
            <a:fld id="{7BC9F6E2-3A77-44FA-9767-82C58FE37FC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588963" y="1187450"/>
            <a:ext cx="8001000" cy="7938"/>
          </a:xfrm>
          <a:prstGeom prst="rect">
            <a:avLst/>
          </a:prstGeom>
          <a:solidFill>
            <a:schemeClr val="accent1"/>
          </a:solidFill>
          <a:ln w="38100" cap="rnd">
            <a:noFill/>
            <a:miter lim="800000"/>
            <a:headEnd/>
            <a:tailEnd/>
          </a:ln>
          <a:effectLst>
            <a:outerShdw dist="12900" dir="5400000" algn="tl" rotWithShape="0">
              <a:srgbClr val="808080">
                <a:alpha val="75000"/>
              </a:srgbClr>
            </a:outerShdw>
          </a:effectLst>
        </p:spPr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Rockwel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015"/>
            <a:ext cx="8229600" cy="952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D3ED9-C31A-4F87-9611-39E43C2CDCA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12B89-F1A4-4EAC-A2C3-A3C0DCA925D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057775" y="881063"/>
            <a:ext cx="3748088" cy="7937"/>
          </a:xfrm>
          <a:prstGeom prst="rect">
            <a:avLst/>
          </a:prstGeom>
          <a:solidFill>
            <a:schemeClr val="accent1"/>
          </a:solidFill>
          <a:ln w="38100" cap="rnd">
            <a:noFill/>
            <a:miter lim="800000"/>
            <a:headEnd/>
            <a:tailEnd/>
          </a:ln>
          <a:effectLst>
            <a:outerShdw dist="12900" dir="5400000" algn="tl" rotWithShape="0">
              <a:srgbClr val="808080">
                <a:alpha val="75000"/>
              </a:srgbClr>
            </a:outerShdw>
          </a:effectLst>
        </p:spPr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Rockwel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254000"/>
            <a:ext cx="3931920" cy="635000"/>
          </a:xfrm>
        </p:spPr>
        <p:txBody>
          <a:bodyPr/>
          <a:lstStyle>
            <a:lvl1pPr marL="0"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922967"/>
            <a:ext cx="3931920" cy="8890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841500"/>
            <a:ext cx="8666456" cy="331470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5427663"/>
            <a:ext cx="3001963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5427663"/>
            <a:ext cx="463550" cy="228600"/>
          </a:xfrm>
        </p:spPr>
        <p:txBody>
          <a:bodyPr/>
          <a:lstStyle>
            <a:lvl1pPr>
              <a:defRPr/>
            </a:lvl1pPr>
          </a:lstStyle>
          <a:p>
            <a:fld id="{1F28B516-8B0A-4E25-931E-1EE4D13A1C3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5427663"/>
            <a:ext cx="3906838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3937000"/>
            <a:ext cx="5486400" cy="553780"/>
          </a:xfrm>
        </p:spPr>
        <p:txBody>
          <a:bodyPr/>
          <a:lstStyle>
            <a:lvl1pPr marL="0"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4490780"/>
            <a:ext cx="5486400" cy="760213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08220"/>
            <a:ext cx="8534400" cy="36195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5424488"/>
            <a:ext cx="3001963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5424488"/>
            <a:ext cx="463550" cy="228600"/>
          </a:xfrm>
        </p:spPr>
        <p:txBody>
          <a:bodyPr/>
          <a:lstStyle>
            <a:lvl1pPr>
              <a:defRPr/>
            </a:lvl1pPr>
          </a:lstStyle>
          <a:p>
            <a:fld id="{4FD022F8-A9EC-47D2-8C17-7ED22E45700C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5424488"/>
            <a:ext cx="3906838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BHL-Europe Berlin May 2009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22571"/>
            <a:ext cx="8810846" cy="5471160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5334000"/>
            <a:ext cx="4211638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B9BBB2"/>
                </a:solidFill>
              </a:defRPr>
            </a:lvl1pPr>
          </a:lstStyle>
          <a:p>
            <a:r>
              <a:rPr lang="en-US"/>
              <a:t>BHL-Europe Berlin May 2009 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5334000"/>
            <a:ext cx="3001963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B9BBB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5429250"/>
            <a:ext cx="46355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DFE0D4"/>
                </a:solidFill>
              </a:defRPr>
            </a:lvl1pPr>
          </a:lstStyle>
          <a:p>
            <a:fld id="{4A1B1114-4E7E-4F9F-A025-0004EC963975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9525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01" r:id="rId7"/>
    <p:sldLayoutId id="2147484010" r:id="rId8"/>
    <p:sldLayoutId id="2147484011" r:id="rId9"/>
    <p:sldLayoutId id="2147484002" r:id="rId10"/>
    <p:sldLayoutId id="2147484003" r:id="rId11"/>
  </p:sldLayoutIdLst>
  <p:hf sldNum="0" hdr="0" dt="0"/>
  <p:txStyles>
    <p:titleStyle>
      <a:lvl1pPr marL="53975" indent="-53975" algn="r" rtl="0" fontAlgn="base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ＭＳ Ｐゴシック" pitchFamily="-110" charset="-128"/>
          <a:cs typeface="+mj-cs"/>
        </a:defRPr>
      </a:lvl1pPr>
      <a:lvl2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-110" charset="0"/>
          <a:ea typeface="ＭＳ Ｐゴシック" pitchFamily="-110" charset="-128"/>
        </a:defRPr>
      </a:lvl2pPr>
      <a:lvl3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-110" charset="0"/>
          <a:ea typeface="ＭＳ Ｐゴシック" pitchFamily="-110" charset="-128"/>
        </a:defRPr>
      </a:lvl3pPr>
      <a:lvl4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-110" charset="0"/>
          <a:ea typeface="ＭＳ Ｐゴシック" pitchFamily="-110" charset="-128"/>
        </a:defRPr>
      </a:lvl4pPr>
      <a:lvl5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-110" charset="0"/>
          <a:ea typeface="ＭＳ Ｐゴシック" pitchFamily="-110" charset="-128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-110" charset="0"/>
          <a:ea typeface="ＭＳ Ｐゴシック" pitchFamily="-110" charset="-128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-110" charset="0"/>
          <a:ea typeface="ＭＳ Ｐゴシック" pitchFamily="-110" charset="-128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-110" charset="0"/>
          <a:ea typeface="ＭＳ Ｐゴシック" pitchFamily="-110" charset="-128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-110" charset="0"/>
          <a:ea typeface="ＭＳ Ｐゴシック" pitchFamily="-110" charset="-128"/>
        </a:defRPr>
      </a:lvl9pPr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-110" charset="2"/>
        <a:buChar char="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-110" charset="2"/>
        <a:buChar char=""/>
        <a:defRPr sz="23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-110" charset="2"/>
        <a:buChar char="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-110" charset="2"/>
        <a:buChar char=""/>
        <a:defRPr sz="19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es-ES" spc="-150" dirty="0" err="1" smtClean="0">
                <a:solidFill>
                  <a:schemeClr val="tx1">
                    <a:lumMod val="85000"/>
                  </a:schemeClr>
                </a:solidFill>
                <a:ea typeface="+mj-ea"/>
              </a:rPr>
              <a:t>Collection</a:t>
            </a:r>
            <a:r>
              <a:rPr lang="es-ES" spc="-150" dirty="0" smtClean="0">
                <a:solidFill>
                  <a:schemeClr val="tx1">
                    <a:lumMod val="85000"/>
                  </a:schemeClr>
                </a:solidFill>
                <a:ea typeface="+mj-ea"/>
              </a:rPr>
              <a:t> </a:t>
            </a:r>
            <a:r>
              <a:rPr lang="es-ES" spc="-150" dirty="0" err="1" smtClean="0">
                <a:solidFill>
                  <a:schemeClr val="tx1">
                    <a:lumMod val="85000"/>
                  </a:schemeClr>
                </a:solidFill>
                <a:ea typeface="+mj-ea"/>
              </a:rPr>
              <a:t>Analysis</a:t>
            </a:r>
            <a:r>
              <a:rPr lang="es-ES" spc="-150" dirty="0" smtClean="0">
                <a:solidFill>
                  <a:schemeClr val="tx1">
                    <a:lumMod val="85000"/>
                  </a:schemeClr>
                </a:solidFill>
                <a:ea typeface="+mj-ea"/>
              </a:rPr>
              <a:t> </a:t>
            </a:r>
            <a:r>
              <a:rPr lang="es-ES" spc="-150" dirty="0" err="1" smtClean="0">
                <a:solidFill>
                  <a:schemeClr val="tx1">
                    <a:lumMod val="85000"/>
                  </a:schemeClr>
                </a:solidFill>
                <a:ea typeface="+mj-ea"/>
              </a:rPr>
              <a:t>from</a:t>
            </a:r>
            <a:r>
              <a:rPr lang="es-ES" spc="-150" dirty="0" smtClean="0">
                <a:solidFill>
                  <a:schemeClr val="tx1">
                    <a:lumMod val="85000"/>
                  </a:schemeClr>
                </a:solidFill>
                <a:ea typeface="+mj-ea"/>
              </a:rPr>
              <a:t> </a:t>
            </a:r>
            <a:r>
              <a:rPr lang="es-ES" spc="-150" dirty="0" err="1" smtClean="0">
                <a:solidFill>
                  <a:schemeClr val="tx1">
                    <a:lumMod val="85000"/>
                  </a:schemeClr>
                </a:solidFill>
                <a:ea typeface="+mj-ea"/>
              </a:rPr>
              <a:t>the</a:t>
            </a:r>
            <a:r>
              <a:rPr lang="es-ES" spc="-150" dirty="0" smtClean="0">
                <a:solidFill>
                  <a:schemeClr val="tx1">
                    <a:lumMod val="85000"/>
                  </a:schemeClr>
                </a:solidFill>
                <a:ea typeface="+mj-ea"/>
              </a:rPr>
              <a:t> Point of View of Content</a:t>
            </a:r>
            <a:endParaRPr lang="en-US" spc="-150" dirty="0">
              <a:solidFill>
                <a:schemeClr val="tx1">
                  <a:lumMod val="85000"/>
                </a:schemeClr>
              </a:solidFill>
              <a:ea typeface="+mj-ea"/>
            </a:endParaRPr>
          </a:p>
        </p:txBody>
      </p:sp>
      <p:sp>
        <p:nvSpPr>
          <p:cNvPr id="15363" name="Subtitle 5"/>
          <p:cNvSpPr>
            <a:spLocks noGrp="1"/>
          </p:cNvSpPr>
          <p:nvPr>
            <p:ph type="subTitle" idx="1"/>
          </p:nvPr>
        </p:nvSpPr>
        <p:spPr>
          <a:xfrm>
            <a:off x="2133600" y="2349500"/>
            <a:ext cx="6559550" cy="14605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1600" dirty="0" smtClean="0"/>
              <a:t>Antonio </a:t>
            </a:r>
            <a:r>
              <a:rPr lang="en-US" sz="1600" dirty="0" err="1" smtClean="0"/>
              <a:t>G.Valdecasas</a:t>
            </a:r>
            <a:r>
              <a:rPr lang="en-US" sz="1600" dirty="0" smtClean="0"/>
              <a:t> , Marian Ramos, Manuel Sanchez Ruiz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237162" y="5305772"/>
            <a:ext cx="3906838" cy="228600"/>
          </a:xfrm>
        </p:spPr>
        <p:txBody>
          <a:bodyPr/>
          <a:lstStyle/>
          <a:p>
            <a:r>
              <a:rPr lang="en-US" dirty="0"/>
              <a:t>BHL-Europe </a:t>
            </a:r>
            <a:r>
              <a:rPr lang="en-US" dirty="0" smtClean="0"/>
              <a:t>London December 2010</a:t>
            </a:r>
            <a:endParaRPr lang="en-US" dirty="0"/>
          </a:p>
        </p:txBody>
      </p:sp>
      <p:grpSp>
        <p:nvGrpSpPr>
          <p:cNvPr id="15365" name="Group 7"/>
          <p:cNvGrpSpPr>
            <a:grpSpLocks/>
          </p:cNvGrpSpPr>
          <p:nvPr/>
        </p:nvGrpSpPr>
        <p:grpSpPr bwMode="auto">
          <a:xfrm>
            <a:off x="36501" y="4441674"/>
            <a:ext cx="5791200" cy="731575"/>
            <a:chOff x="4041" y="3464"/>
            <a:chExt cx="1545" cy="368"/>
          </a:xfrm>
        </p:grpSpPr>
        <p:sp>
          <p:nvSpPr>
            <p:cNvPr id="15367" name="Rectangle 9"/>
            <p:cNvSpPr>
              <a:spLocks noChangeArrowheads="1"/>
            </p:cNvSpPr>
            <p:nvPr/>
          </p:nvSpPr>
          <p:spPr bwMode="auto">
            <a:xfrm>
              <a:off x="4709" y="3638"/>
              <a:ext cx="0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endParaRPr lang="es-ES_tradnl" dirty="0"/>
            </a:p>
          </p:txBody>
        </p:sp>
        <p:sp>
          <p:nvSpPr>
            <p:cNvPr id="15368" name="Freeform 10"/>
            <p:cNvSpPr>
              <a:spLocks/>
            </p:cNvSpPr>
            <p:nvPr/>
          </p:nvSpPr>
          <p:spPr bwMode="auto">
            <a:xfrm>
              <a:off x="4289" y="3464"/>
              <a:ext cx="1039" cy="267"/>
            </a:xfrm>
            <a:custGeom>
              <a:avLst/>
              <a:gdLst>
                <a:gd name="T0" fmla="*/ 0 w 1039"/>
                <a:gd name="T1" fmla="*/ 267 h 267"/>
                <a:gd name="T2" fmla="*/ 1039 w 1039"/>
                <a:gd name="T3" fmla="*/ 146 h 267"/>
                <a:gd name="T4" fmla="*/ 1031 w 1039"/>
                <a:gd name="T5" fmla="*/ 114 h 267"/>
                <a:gd name="T6" fmla="*/ 1023 w 1039"/>
                <a:gd name="T7" fmla="*/ 130 h 267"/>
                <a:gd name="T8" fmla="*/ 991 w 1039"/>
                <a:gd name="T9" fmla="*/ 130 h 267"/>
                <a:gd name="T10" fmla="*/ 959 w 1039"/>
                <a:gd name="T11" fmla="*/ 130 h 267"/>
                <a:gd name="T12" fmla="*/ 959 w 1039"/>
                <a:gd name="T13" fmla="*/ 114 h 267"/>
                <a:gd name="T14" fmla="*/ 943 w 1039"/>
                <a:gd name="T15" fmla="*/ 114 h 267"/>
                <a:gd name="T16" fmla="*/ 943 w 1039"/>
                <a:gd name="T17" fmla="*/ 130 h 267"/>
                <a:gd name="T18" fmla="*/ 935 w 1039"/>
                <a:gd name="T19" fmla="*/ 170 h 267"/>
                <a:gd name="T20" fmla="*/ 685 w 1039"/>
                <a:gd name="T21" fmla="*/ 138 h 267"/>
                <a:gd name="T22" fmla="*/ 677 w 1039"/>
                <a:gd name="T23" fmla="*/ 138 h 267"/>
                <a:gd name="T24" fmla="*/ 677 w 1039"/>
                <a:gd name="T25" fmla="*/ 130 h 267"/>
                <a:gd name="T26" fmla="*/ 677 w 1039"/>
                <a:gd name="T27" fmla="*/ 122 h 267"/>
                <a:gd name="T28" fmla="*/ 669 w 1039"/>
                <a:gd name="T29" fmla="*/ 114 h 267"/>
                <a:gd name="T30" fmla="*/ 669 w 1039"/>
                <a:gd name="T31" fmla="*/ 114 h 267"/>
                <a:gd name="T32" fmla="*/ 661 w 1039"/>
                <a:gd name="T33" fmla="*/ 122 h 267"/>
                <a:gd name="T34" fmla="*/ 644 w 1039"/>
                <a:gd name="T35" fmla="*/ 138 h 267"/>
                <a:gd name="T36" fmla="*/ 636 w 1039"/>
                <a:gd name="T37" fmla="*/ 154 h 267"/>
                <a:gd name="T38" fmla="*/ 580 w 1039"/>
                <a:gd name="T39" fmla="*/ 146 h 267"/>
                <a:gd name="T40" fmla="*/ 588 w 1039"/>
                <a:gd name="T41" fmla="*/ 106 h 267"/>
                <a:gd name="T42" fmla="*/ 580 w 1039"/>
                <a:gd name="T43" fmla="*/ 97 h 267"/>
                <a:gd name="T44" fmla="*/ 572 w 1039"/>
                <a:gd name="T45" fmla="*/ 73 h 267"/>
                <a:gd name="T46" fmla="*/ 564 w 1039"/>
                <a:gd name="T47" fmla="*/ 57 h 267"/>
                <a:gd name="T48" fmla="*/ 548 w 1039"/>
                <a:gd name="T49" fmla="*/ 41 h 267"/>
                <a:gd name="T50" fmla="*/ 540 w 1039"/>
                <a:gd name="T51" fmla="*/ 41 h 267"/>
                <a:gd name="T52" fmla="*/ 548 w 1039"/>
                <a:gd name="T53" fmla="*/ 33 h 267"/>
                <a:gd name="T54" fmla="*/ 540 w 1039"/>
                <a:gd name="T55" fmla="*/ 25 h 267"/>
                <a:gd name="T56" fmla="*/ 532 w 1039"/>
                <a:gd name="T57" fmla="*/ 8 h 267"/>
                <a:gd name="T58" fmla="*/ 532 w 1039"/>
                <a:gd name="T59" fmla="*/ 0 h 267"/>
                <a:gd name="T60" fmla="*/ 524 w 1039"/>
                <a:gd name="T61" fmla="*/ 0 h 267"/>
                <a:gd name="T62" fmla="*/ 524 w 1039"/>
                <a:gd name="T63" fmla="*/ 0 h 267"/>
                <a:gd name="T64" fmla="*/ 515 w 1039"/>
                <a:gd name="T65" fmla="*/ 17 h 267"/>
                <a:gd name="T66" fmla="*/ 507 w 1039"/>
                <a:gd name="T67" fmla="*/ 25 h 267"/>
                <a:gd name="T68" fmla="*/ 515 w 1039"/>
                <a:gd name="T69" fmla="*/ 41 h 267"/>
                <a:gd name="T70" fmla="*/ 507 w 1039"/>
                <a:gd name="T71" fmla="*/ 41 h 267"/>
                <a:gd name="T72" fmla="*/ 499 w 1039"/>
                <a:gd name="T73" fmla="*/ 49 h 267"/>
                <a:gd name="T74" fmla="*/ 483 w 1039"/>
                <a:gd name="T75" fmla="*/ 65 h 267"/>
                <a:gd name="T76" fmla="*/ 475 w 1039"/>
                <a:gd name="T77" fmla="*/ 89 h 267"/>
                <a:gd name="T78" fmla="*/ 475 w 1039"/>
                <a:gd name="T79" fmla="*/ 97 h 267"/>
                <a:gd name="T80" fmla="*/ 475 w 1039"/>
                <a:gd name="T81" fmla="*/ 130 h 267"/>
                <a:gd name="T82" fmla="*/ 459 w 1039"/>
                <a:gd name="T83" fmla="*/ 154 h 267"/>
                <a:gd name="T84" fmla="*/ 411 w 1039"/>
                <a:gd name="T85" fmla="*/ 146 h 267"/>
                <a:gd name="T86" fmla="*/ 395 w 1039"/>
                <a:gd name="T87" fmla="*/ 130 h 267"/>
                <a:gd name="T88" fmla="*/ 387 w 1039"/>
                <a:gd name="T89" fmla="*/ 114 h 267"/>
                <a:gd name="T90" fmla="*/ 378 w 1039"/>
                <a:gd name="T91" fmla="*/ 114 h 267"/>
                <a:gd name="T92" fmla="*/ 378 w 1039"/>
                <a:gd name="T93" fmla="*/ 114 h 267"/>
                <a:gd name="T94" fmla="*/ 378 w 1039"/>
                <a:gd name="T95" fmla="*/ 130 h 267"/>
                <a:gd name="T96" fmla="*/ 378 w 1039"/>
                <a:gd name="T97" fmla="*/ 130 h 267"/>
                <a:gd name="T98" fmla="*/ 370 w 1039"/>
                <a:gd name="T99" fmla="*/ 138 h 267"/>
                <a:gd name="T100" fmla="*/ 362 w 1039"/>
                <a:gd name="T101" fmla="*/ 178 h 267"/>
                <a:gd name="T102" fmla="*/ 104 w 1039"/>
                <a:gd name="T103" fmla="*/ 146 h 267"/>
                <a:gd name="T104" fmla="*/ 96 w 1039"/>
                <a:gd name="T105" fmla="*/ 130 h 267"/>
                <a:gd name="T106" fmla="*/ 88 w 1039"/>
                <a:gd name="T107" fmla="*/ 114 h 267"/>
                <a:gd name="T108" fmla="*/ 80 w 1039"/>
                <a:gd name="T109" fmla="*/ 130 h 267"/>
                <a:gd name="T110" fmla="*/ 72 w 1039"/>
                <a:gd name="T111" fmla="*/ 146 h 267"/>
                <a:gd name="T112" fmla="*/ 24 w 1039"/>
                <a:gd name="T113" fmla="*/ 146 h 267"/>
                <a:gd name="T114" fmla="*/ 16 w 1039"/>
                <a:gd name="T115" fmla="*/ 114 h 267"/>
                <a:gd name="T116" fmla="*/ 8 w 1039"/>
                <a:gd name="T117" fmla="*/ 130 h 26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39"/>
                <a:gd name="T178" fmla="*/ 0 h 267"/>
                <a:gd name="T179" fmla="*/ 1039 w 1039"/>
                <a:gd name="T180" fmla="*/ 267 h 26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39" h="267">
                  <a:moveTo>
                    <a:pt x="0" y="146"/>
                  </a:moveTo>
                  <a:lnTo>
                    <a:pt x="0" y="267"/>
                  </a:lnTo>
                  <a:lnTo>
                    <a:pt x="1039" y="267"/>
                  </a:lnTo>
                  <a:lnTo>
                    <a:pt x="1039" y="146"/>
                  </a:lnTo>
                  <a:lnTo>
                    <a:pt x="1031" y="130"/>
                  </a:lnTo>
                  <a:lnTo>
                    <a:pt x="1031" y="114"/>
                  </a:lnTo>
                  <a:lnTo>
                    <a:pt x="1023" y="114"/>
                  </a:lnTo>
                  <a:lnTo>
                    <a:pt x="1023" y="130"/>
                  </a:lnTo>
                  <a:lnTo>
                    <a:pt x="1015" y="146"/>
                  </a:lnTo>
                  <a:lnTo>
                    <a:pt x="991" y="130"/>
                  </a:lnTo>
                  <a:lnTo>
                    <a:pt x="959" y="146"/>
                  </a:lnTo>
                  <a:lnTo>
                    <a:pt x="959" y="130"/>
                  </a:lnTo>
                  <a:lnTo>
                    <a:pt x="959" y="122"/>
                  </a:lnTo>
                  <a:lnTo>
                    <a:pt x="959" y="114"/>
                  </a:lnTo>
                  <a:lnTo>
                    <a:pt x="951" y="114"/>
                  </a:lnTo>
                  <a:lnTo>
                    <a:pt x="943" y="114"/>
                  </a:lnTo>
                  <a:lnTo>
                    <a:pt x="943" y="122"/>
                  </a:lnTo>
                  <a:lnTo>
                    <a:pt x="943" y="130"/>
                  </a:lnTo>
                  <a:lnTo>
                    <a:pt x="935" y="146"/>
                  </a:lnTo>
                  <a:lnTo>
                    <a:pt x="935" y="170"/>
                  </a:lnTo>
                  <a:lnTo>
                    <a:pt x="685" y="170"/>
                  </a:lnTo>
                  <a:lnTo>
                    <a:pt x="685" y="138"/>
                  </a:lnTo>
                  <a:lnTo>
                    <a:pt x="677" y="138"/>
                  </a:lnTo>
                  <a:lnTo>
                    <a:pt x="677" y="130"/>
                  </a:lnTo>
                  <a:lnTo>
                    <a:pt x="677" y="122"/>
                  </a:lnTo>
                  <a:lnTo>
                    <a:pt x="677" y="114"/>
                  </a:lnTo>
                  <a:lnTo>
                    <a:pt x="669" y="114"/>
                  </a:lnTo>
                  <a:lnTo>
                    <a:pt x="661" y="114"/>
                  </a:lnTo>
                  <a:lnTo>
                    <a:pt x="661" y="122"/>
                  </a:lnTo>
                  <a:lnTo>
                    <a:pt x="653" y="130"/>
                  </a:lnTo>
                  <a:lnTo>
                    <a:pt x="644" y="138"/>
                  </a:lnTo>
                  <a:lnTo>
                    <a:pt x="636" y="146"/>
                  </a:lnTo>
                  <a:lnTo>
                    <a:pt x="636" y="154"/>
                  </a:lnTo>
                  <a:lnTo>
                    <a:pt x="596" y="154"/>
                  </a:lnTo>
                  <a:lnTo>
                    <a:pt x="580" y="146"/>
                  </a:lnTo>
                  <a:lnTo>
                    <a:pt x="580" y="130"/>
                  </a:lnTo>
                  <a:lnTo>
                    <a:pt x="588" y="106"/>
                  </a:lnTo>
                  <a:lnTo>
                    <a:pt x="580" y="97"/>
                  </a:lnTo>
                  <a:lnTo>
                    <a:pt x="580" y="89"/>
                  </a:lnTo>
                  <a:lnTo>
                    <a:pt x="572" y="73"/>
                  </a:lnTo>
                  <a:lnTo>
                    <a:pt x="572" y="65"/>
                  </a:lnTo>
                  <a:lnTo>
                    <a:pt x="564" y="57"/>
                  </a:lnTo>
                  <a:lnTo>
                    <a:pt x="556" y="49"/>
                  </a:lnTo>
                  <a:lnTo>
                    <a:pt x="548" y="41"/>
                  </a:lnTo>
                  <a:lnTo>
                    <a:pt x="540" y="41"/>
                  </a:lnTo>
                  <a:lnTo>
                    <a:pt x="548" y="33"/>
                  </a:lnTo>
                  <a:lnTo>
                    <a:pt x="548" y="25"/>
                  </a:lnTo>
                  <a:lnTo>
                    <a:pt x="540" y="25"/>
                  </a:lnTo>
                  <a:lnTo>
                    <a:pt x="532" y="17"/>
                  </a:lnTo>
                  <a:lnTo>
                    <a:pt x="532" y="8"/>
                  </a:lnTo>
                  <a:lnTo>
                    <a:pt x="532" y="0"/>
                  </a:lnTo>
                  <a:lnTo>
                    <a:pt x="524" y="0"/>
                  </a:lnTo>
                  <a:lnTo>
                    <a:pt x="524" y="8"/>
                  </a:lnTo>
                  <a:lnTo>
                    <a:pt x="515" y="17"/>
                  </a:lnTo>
                  <a:lnTo>
                    <a:pt x="515" y="25"/>
                  </a:lnTo>
                  <a:lnTo>
                    <a:pt x="507" y="25"/>
                  </a:lnTo>
                  <a:lnTo>
                    <a:pt x="507" y="33"/>
                  </a:lnTo>
                  <a:lnTo>
                    <a:pt x="515" y="41"/>
                  </a:lnTo>
                  <a:lnTo>
                    <a:pt x="507" y="41"/>
                  </a:lnTo>
                  <a:lnTo>
                    <a:pt x="499" y="49"/>
                  </a:lnTo>
                  <a:lnTo>
                    <a:pt x="491" y="57"/>
                  </a:lnTo>
                  <a:lnTo>
                    <a:pt x="483" y="65"/>
                  </a:lnTo>
                  <a:lnTo>
                    <a:pt x="483" y="73"/>
                  </a:lnTo>
                  <a:lnTo>
                    <a:pt x="475" y="89"/>
                  </a:lnTo>
                  <a:lnTo>
                    <a:pt x="475" y="97"/>
                  </a:lnTo>
                  <a:lnTo>
                    <a:pt x="467" y="106"/>
                  </a:lnTo>
                  <a:lnTo>
                    <a:pt x="475" y="130"/>
                  </a:lnTo>
                  <a:lnTo>
                    <a:pt x="475" y="146"/>
                  </a:lnTo>
                  <a:lnTo>
                    <a:pt x="459" y="154"/>
                  </a:lnTo>
                  <a:lnTo>
                    <a:pt x="411" y="154"/>
                  </a:lnTo>
                  <a:lnTo>
                    <a:pt x="411" y="146"/>
                  </a:lnTo>
                  <a:lnTo>
                    <a:pt x="403" y="138"/>
                  </a:lnTo>
                  <a:lnTo>
                    <a:pt x="395" y="130"/>
                  </a:lnTo>
                  <a:lnTo>
                    <a:pt x="387" y="122"/>
                  </a:lnTo>
                  <a:lnTo>
                    <a:pt x="387" y="114"/>
                  </a:lnTo>
                  <a:lnTo>
                    <a:pt x="378" y="114"/>
                  </a:lnTo>
                  <a:lnTo>
                    <a:pt x="378" y="122"/>
                  </a:lnTo>
                  <a:lnTo>
                    <a:pt x="378" y="130"/>
                  </a:lnTo>
                  <a:lnTo>
                    <a:pt x="378" y="138"/>
                  </a:lnTo>
                  <a:lnTo>
                    <a:pt x="370" y="138"/>
                  </a:lnTo>
                  <a:lnTo>
                    <a:pt x="362" y="138"/>
                  </a:lnTo>
                  <a:lnTo>
                    <a:pt x="362" y="178"/>
                  </a:lnTo>
                  <a:lnTo>
                    <a:pt x="104" y="178"/>
                  </a:lnTo>
                  <a:lnTo>
                    <a:pt x="104" y="146"/>
                  </a:lnTo>
                  <a:lnTo>
                    <a:pt x="96" y="146"/>
                  </a:lnTo>
                  <a:lnTo>
                    <a:pt x="96" y="130"/>
                  </a:lnTo>
                  <a:lnTo>
                    <a:pt x="96" y="114"/>
                  </a:lnTo>
                  <a:lnTo>
                    <a:pt x="88" y="114"/>
                  </a:lnTo>
                  <a:lnTo>
                    <a:pt x="80" y="114"/>
                  </a:lnTo>
                  <a:lnTo>
                    <a:pt x="80" y="130"/>
                  </a:lnTo>
                  <a:lnTo>
                    <a:pt x="80" y="146"/>
                  </a:lnTo>
                  <a:lnTo>
                    <a:pt x="72" y="146"/>
                  </a:lnTo>
                  <a:lnTo>
                    <a:pt x="48" y="130"/>
                  </a:lnTo>
                  <a:lnTo>
                    <a:pt x="24" y="146"/>
                  </a:lnTo>
                  <a:lnTo>
                    <a:pt x="16" y="130"/>
                  </a:lnTo>
                  <a:lnTo>
                    <a:pt x="16" y="114"/>
                  </a:lnTo>
                  <a:lnTo>
                    <a:pt x="8" y="114"/>
                  </a:lnTo>
                  <a:lnTo>
                    <a:pt x="8" y="130"/>
                  </a:lnTo>
                  <a:lnTo>
                    <a:pt x="0" y="146"/>
                  </a:lnTo>
                  <a:close/>
                </a:path>
              </a:pathLst>
            </a:cu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4041" y="3609"/>
              <a:ext cx="1545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200" b="1" dirty="0">
                  <a:solidFill>
                    <a:srgbClr val="FFFFFF"/>
                  </a:solidFill>
                  <a:latin typeface="Rockwell" pitchFamily="-110" charset="0"/>
                </a:rPr>
                <a:t>M</a:t>
              </a:r>
              <a:r>
                <a:rPr lang="es-ES_tradnl" sz="1000" dirty="0">
                  <a:solidFill>
                    <a:srgbClr val="FFFFFF"/>
                  </a:solidFill>
                  <a:latin typeface="Rockwell" pitchFamily="-110" charset="0"/>
                </a:rPr>
                <a:t>useo </a:t>
              </a:r>
              <a:r>
                <a:rPr lang="es-ES_tradnl" sz="1200" b="1" dirty="0">
                  <a:solidFill>
                    <a:srgbClr val="FFFFFF"/>
                  </a:solidFill>
                  <a:latin typeface="Rockwell" pitchFamily="-110" charset="0"/>
                </a:rPr>
                <a:t>N</a:t>
              </a:r>
              <a:r>
                <a:rPr lang="es-ES_tradnl" sz="1000" dirty="0">
                  <a:solidFill>
                    <a:srgbClr val="FFFFFF"/>
                  </a:solidFill>
                  <a:latin typeface="Rockwell" pitchFamily="-110" charset="0"/>
                </a:rPr>
                <a:t>acional de </a:t>
              </a:r>
              <a:r>
                <a:rPr lang="es-ES_tradnl" sz="1200" b="1" dirty="0">
                  <a:solidFill>
                    <a:srgbClr val="FFFFFF"/>
                  </a:solidFill>
                  <a:latin typeface="Rockwell" pitchFamily="-110" charset="0"/>
                </a:rPr>
                <a:t>C</a:t>
              </a:r>
              <a:r>
                <a:rPr lang="es-ES_tradnl" sz="1000" dirty="0">
                  <a:solidFill>
                    <a:srgbClr val="FFFFFF"/>
                  </a:solidFill>
                  <a:latin typeface="Rockwell" pitchFamily="-110" charset="0"/>
                </a:rPr>
                <a:t>iencias </a:t>
              </a:r>
              <a:r>
                <a:rPr lang="es-ES_tradnl" sz="1200" b="1" dirty="0">
                  <a:solidFill>
                    <a:srgbClr val="FFFFFF"/>
                  </a:solidFill>
                  <a:latin typeface="Rockwell" pitchFamily="-110" charset="0"/>
                </a:rPr>
                <a:t>N</a:t>
              </a:r>
              <a:r>
                <a:rPr lang="es-ES_tradnl" sz="1000" dirty="0">
                  <a:solidFill>
                    <a:srgbClr val="FFFFFF"/>
                  </a:solidFill>
                  <a:latin typeface="Rockwell" pitchFamily="-110" charset="0"/>
                </a:rPr>
                <a:t>aturales, CSIC</a:t>
              </a:r>
            </a:p>
            <a:p>
              <a:pPr algn="ctr">
                <a:spcBef>
                  <a:spcPct val="20000"/>
                </a:spcBef>
              </a:pPr>
              <a:r>
                <a:rPr lang="es-ES_tradnl" sz="900" b="1" dirty="0">
                  <a:solidFill>
                    <a:srgbClr val="FFFFFF"/>
                  </a:solidFill>
                  <a:latin typeface="Rockwell" pitchFamily="-110" charset="0"/>
                </a:rPr>
                <a:t>Madrid. </a:t>
              </a:r>
              <a:r>
                <a:rPr lang="es-ES_tradnl" sz="900" b="1" dirty="0" err="1">
                  <a:solidFill>
                    <a:srgbClr val="FFFFFF"/>
                  </a:solidFill>
                  <a:latin typeface="Rockwell" pitchFamily="-110" charset="0"/>
                </a:rPr>
                <a:t>Spain</a:t>
              </a:r>
              <a:endParaRPr lang="es-ES_tradnl" sz="1200" dirty="0">
                <a:solidFill>
                  <a:srgbClr val="FFFFFF"/>
                </a:solidFill>
                <a:latin typeface="Rockwell" pitchFamily="-110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2497460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Tentative</a:t>
            </a:r>
            <a:r>
              <a:rPr lang="es-ES" dirty="0" smtClean="0"/>
              <a:t> </a:t>
            </a:r>
            <a:r>
              <a:rPr lang="es-ES" dirty="0" err="1" smtClean="0"/>
              <a:t>Taxonomy</a:t>
            </a:r>
            <a:r>
              <a:rPr lang="es-ES" dirty="0" smtClean="0"/>
              <a:t> of </a:t>
            </a:r>
            <a:r>
              <a:rPr lang="es-ES" dirty="0" err="1" smtClean="0"/>
              <a:t>works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specificity</a:t>
            </a:r>
            <a:r>
              <a:rPr lang="es-ES" dirty="0" smtClean="0"/>
              <a:t> of </a:t>
            </a:r>
            <a:r>
              <a:rPr lang="es-ES" dirty="0" err="1" smtClean="0"/>
              <a:t>Biodiversity</a:t>
            </a:r>
            <a:r>
              <a:rPr lang="es-ES" dirty="0" smtClean="0"/>
              <a:t> </a:t>
            </a:r>
            <a:r>
              <a:rPr lang="es-ES" dirty="0" err="1" smtClean="0"/>
              <a:t>content</a:t>
            </a:r>
            <a:endParaRPr lang="es-ES" dirty="0"/>
          </a:p>
        </p:txBody>
      </p:sp>
      <p:sp>
        <p:nvSpPr>
          <p:cNvPr id="5" name="4 Abrir llave"/>
          <p:cNvSpPr/>
          <p:nvPr/>
        </p:nvSpPr>
        <p:spPr>
          <a:xfrm>
            <a:off x="3059832" y="1273324"/>
            <a:ext cx="216024" cy="403244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419872" y="1201316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1.- Full </a:t>
            </a:r>
            <a:r>
              <a:rPr lang="es-ES" dirty="0" err="1" smtClean="0"/>
              <a:t>Biodiversity</a:t>
            </a:r>
            <a:r>
              <a:rPr lang="es-ES" dirty="0" smtClean="0"/>
              <a:t> </a:t>
            </a:r>
            <a:r>
              <a:rPr lang="es-ES" dirty="0" err="1" smtClean="0"/>
              <a:t>content</a:t>
            </a:r>
            <a:r>
              <a:rPr lang="es-ES" dirty="0" smtClean="0"/>
              <a:t>:</a:t>
            </a:r>
          </a:p>
          <a:p>
            <a:r>
              <a:rPr lang="es-ES" dirty="0" smtClean="0"/>
              <a:t>	- Single </a:t>
            </a:r>
            <a:r>
              <a:rPr lang="es-ES" dirty="0" err="1" smtClean="0"/>
              <a:t>monographic</a:t>
            </a:r>
            <a:r>
              <a:rPr lang="es-ES" dirty="0" smtClean="0"/>
              <a:t> </a:t>
            </a:r>
            <a:r>
              <a:rPr lang="es-ES" dirty="0" err="1" smtClean="0"/>
              <a:t>books</a:t>
            </a:r>
            <a:endParaRPr lang="es-ES" dirty="0" smtClean="0"/>
          </a:p>
          <a:p>
            <a:r>
              <a:rPr lang="es-ES" dirty="0" smtClean="0"/>
              <a:t>	- Series </a:t>
            </a:r>
            <a:r>
              <a:rPr lang="es-ES" dirty="0" err="1" smtClean="0"/>
              <a:t>like</a:t>
            </a:r>
            <a:r>
              <a:rPr lang="es-ES" dirty="0" smtClean="0"/>
              <a:t> Fauna </a:t>
            </a:r>
            <a:r>
              <a:rPr lang="es-ES" dirty="0" err="1" smtClean="0"/>
              <a:t>Iberica</a:t>
            </a:r>
            <a:r>
              <a:rPr lang="es-ES" dirty="0" smtClean="0"/>
              <a:t>, </a:t>
            </a:r>
            <a:r>
              <a:rPr lang="es-ES" dirty="0" err="1" smtClean="0"/>
              <a:t>Faune</a:t>
            </a:r>
            <a:r>
              <a:rPr lang="es-ES" dirty="0" smtClean="0"/>
              <a:t> de France, </a:t>
            </a:r>
            <a:r>
              <a:rPr lang="es-ES" dirty="0" err="1" smtClean="0"/>
              <a:t>etc</a:t>
            </a:r>
            <a:endParaRPr lang="es-ES" dirty="0" smtClean="0"/>
          </a:p>
          <a:p>
            <a:r>
              <a:rPr lang="es-ES" dirty="0" smtClean="0"/>
              <a:t>	- </a:t>
            </a:r>
            <a:r>
              <a:rPr lang="es-ES" dirty="0" err="1" smtClean="0"/>
              <a:t>Serials</a:t>
            </a:r>
            <a:r>
              <a:rPr lang="es-ES" dirty="0" smtClean="0"/>
              <a:t>: </a:t>
            </a:r>
            <a:r>
              <a:rPr lang="es-ES" dirty="0" err="1" smtClean="0"/>
              <a:t>Graellsia</a:t>
            </a:r>
            <a:r>
              <a:rPr lang="es-ES" dirty="0" smtClean="0"/>
              <a:t>, </a:t>
            </a:r>
            <a:r>
              <a:rPr lang="es-ES" dirty="0" err="1" smtClean="0"/>
              <a:t>Eos</a:t>
            </a:r>
            <a:r>
              <a:rPr lang="es-ES" dirty="0" smtClean="0"/>
              <a:t>, </a:t>
            </a:r>
            <a:r>
              <a:rPr lang="es-ES" dirty="0" err="1" smtClean="0"/>
              <a:t>etc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3491880" y="2860402"/>
            <a:ext cx="5652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2.- </a:t>
            </a:r>
            <a:r>
              <a:rPr lang="es-ES" dirty="0" err="1" smtClean="0"/>
              <a:t>Partial</a:t>
            </a:r>
            <a:r>
              <a:rPr lang="es-ES" dirty="0" smtClean="0"/>
              <a:t> </a:t>
            </a:r>
            <a:r>
              <a:rPr lang="es-ES" dirty="0" err="1" smtClean="0"/>
              <a:t>Biodiversity</a:t>
            </a:r>
            <a:r>
              <a:rPr lang="es-ES" dirty="0" smtClean="0"/>
              <a:t> </a:t>
            </a:r>
            <a:r>
              <a:rPr lang="es-ES" dirty="0" err="1" smtClean="0"/>
              <a:t>content</a:t>
            </a:r>
            <a:r>
              <a:rPr lang="es-ES" dirty="0" smtClean="0"/>
              <a:t>:</a:t>
            </a:r>
          </a:p>
          <a:p>
            <a:r>
              <a:rPr lang="es-ES" dirty="0" smtClean="0"/>
              <a:t>	- </a:t>
            </a:r>
            <a:r>
              <a:rPr lang="es-ES" dirty="0" err="1" smtClean="0"/>
              <a:t>Books</a:t>
            </a:r>
            <a:endParaRPr lang="es-ES" dirty="0" smtClean="0"/>
          </a:p>
          <a:p>
            <a:r>
              <a:rPr lang="es-ES" dirty="0" smtClean="0"/>
              <a:t>	- Series </a:t>
            </a:r>
            <a:r>
              <a:rPr lang="es-ES" dirty="0" err="1" smtClean="0"/>
              <a:t>like</a:t>
            </a:r>
            <a:r>
              <a:rPr lang="es-ES" dirty="0" smtClean="0"/>
              <a:t> </a:t>
            </a:r>
            <a:r>
              <a:rPr lang="es-ES" dirty="0" err="1" smtClean="0"/>
              <a:t>Encyclopedia</a:t>
            </a:r>
            <a:endParaRPr lang="es-ES" dirty="0" smtClean="0"/>
          </a:p>
          <a:p>
            <a:r>
              <a:rPr lang="es-ES" dirty="0" smtClean="0"/>
              <a:t>	- </a:t>
            </a:r>
            <a:r>
              <a:rPr lang="es-ES" dirty="0" err="1" smtClean="0"/>
              <a:t>Serials</a:t>
            </a:r>
            <a:r>
              <a:rPr lang="es-ES" dirty="0" smtClean="0"/>
              <a:t>: Estudios </a:t>
            </a:r>
            <a:r>
              <a:rPr lang="es-ES" dirty="0" err="1" smtClean="0"/>
              <a:t>Geologicos</a:t>
            </a:r>
            <a:r>
              <a:rPr lang="es-ES" dirty="0" smtClean="0"/>
              <a:t> (</a:t>
            </a:r>
            <a:r>
              <a:rPr lang="es-ES" dirty="0" err="1" smtClean="0"/>
              <a:t>Geology</a:t>
            </a:r>
            <a:r>
              <a:rPr lang="es-ES" dirty="0" smtClean="0"/>
              <a:t>/</a:t>
            </a:r>
            <a:r>
              <a:rPr lang="es-ES" dirty="0" err="1" smtClean="0"/>
              <a:t>Paleontology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491880" y="4432965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3.- </a:t>
            </a:r>
            <a:r>
              <a:rPr lang="es-ES" dirty="0" err="1" smtClean="0"/>
              <a:t>Anecdotal</a:t>
            </a:r>
            <a:r>
              <a:rPr lang="es-ES" dirty="0" smtClean="0"/>
              <a:t> and </a:t>
            </a:r>
            <a:r>
              <a:rPr lang="es-ES" dirty="0" err="1" smtClean="0"/>
              <a:t>atypical</a:t>
            </a:r>
            <a:r>
              <a:rPr lang="es-ES" dirty="0" smtClean="0"/>
              <a:t>  </a:t>
            </a:r>
            <a:r>
              <a:rPr lang="es-ES" dirty="0" err="1" smtClean="0"/>
              <a:t>Biodiversity</a:t>
            </a:r>
            <a:r>
              <a:rPr lang="es-ES" dirty="0" smtClean="0"/>
              <a:t> </a:t>
            </a:r>
            <a:r>
              <a:rPr lang="es-ES" dirty="0" err="1" smtClean="0"/>
              <a:t>content</a:t>
            </a:r>
            <a:r>
              <a:rPr lang="es-ES" dirty="0" smtClean="0"/>
              <a:t>:</a:t>
            </a:r>
          </a:p>
          <a:p>
            <a:r>
              <a:rPr lang="es-ES" dirty="0" smtClean="0"/>
              <a:t>	- </a:t>
            </a:r>
            <a:r>
              <a:rPr lang="es-ES" dirty="0" err="1" smtClean="0"/>
              <a:t>Almanacs</a:t>
            </a:r>
            <a:r>
              <a:rPr lang="es-ES" dirty="0" smtClean="0"/>
              <a:t>, </a:t>
            </a:r>
            <a:r>
              <a:rPr lang="es-ES" dirty="0" err="1" smtClean="0"/>
              <a:t>statistical</a:t>
            </a:r>
            <a:r>
              <a:rPr lang="es-ES" dirty="0" smtClean="0"/>
              <a:t> </a:t>
            </a:r>
            <a:r>
              <a:rPr lang="es-ES" dirty="0" err="1" smtClean="0"/>
              <a:t>annuaries</a:t>
            </a:r>
            <a:r>
              <a:rPr lang="es-ES" dirty="0" smtClean="0"/>
              <a:t>, </a:t>
            </a:r>
            <a:r>
              <a:rPr lang="es-ES" dirty="0" err="1" smtClean="0"/>
              <a:t>etc</a:t>
            </a:r>
            <a:r>
              <a:rPr lang="es-ES" dirty="0" smtClean="0"/>
              <a:t>	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83568" y="1201316"/>
            <a:ext cx="728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Examples</a:t>
            </a:r>
            <a:endParaRPr lang="es-ES" dirty="0"/>
          </a:p>
        </p:txBody>
      </p:sp>
      <p:pic>
        <p:nvPicPr>
          <p:cNvPr id="5" name="4 Imagen" descr="Congreso Iberoamerica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9220" y="1633364"/>
            <a:ext cx="2330732" cy="3538994"/>
          </a:xfrm>
          <a:prstGeom prst="rect">
            <a:avLst/>
          </a:prstGeom>
        </p:spPr>
      </p:pic>
      <p:pic>
        <p:nvPicPr>
          <p:cNvPr id="6" name="5 Imagen" descr="Muse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98201" y="1633364"/>
            <a:ext cx="2398135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83568" y="1201316"/>
            <a:ext cx="728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Useful</a:t>
            </a:r>
            <a:r>
              <a:rPr lang="es-ES" dirty="0" smtClean="0"/>
              <a:t> </a:t>
            </a:r>
            <a:r>
              <a:rPr lang="es-ES" dirty="0" err="1" smtClean="0"/>
              <a:t>references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683568" y="2209428"/>
            <a:ext cx="7344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Carolina </a:t>
            </a:r>
            <a:r>
              <a:rPr lang="es-ES" dirty="0" err="1" smtClean="0"/>
              <a:t>Albadalejo</a:t>
            </a:r>
            <a:r>
              <a:rPr lang="es-ES" dirty="0" smtClean="0"/>
              <a:t>: </a:t>
            </a:r>
            <a:r>
              <a:rPr lang="es-ES" dirty="0" err="1" smtClean="0"/>
              <a:t>Entomological</a:t>
            </a:r>
            <a:r>
              <a:rPr lang="es-ES" dirty="0" smtClean="0"/>
              <a:t> </a:t>
            </a:r>
            <a:r>
              <a:rPr lang="es-ES" dirty="0" err="1" smtClean="0"/>
              <a:t>Bibliography</a:t>
            </a:r>
            <a:r>
              <a:rPr lang="es-ES" dirty="0" smtClean="0"/>
              <a:t> of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authors</a:t>
            </a:r>
            <a:r>
              <a:rPr lang="es-ES" dirty="0" smtClean="0"/>
              <a:t>, 1758 - 2000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827584" y="2641476"/>
            <a:ext cx="728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Comments</a:t>
            </a:r>
            <a:r>
              <a:rPr lang="es-ES" dirty="0" smtClean="0"/>
              <a:t>…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Collection</a:t>
            </a:r>
            <a:r>
              <a:rPr lang="es-ES" dirty="0" smtClean="0"/>
              <a:t>/Content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11560" y="4144933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We</a:t>
            </a:r>
            <a:r>
              <a:rPr lang="es-ES" dirty="0" smtClean="0"/>
              <a:t> are active </a:t>
            </a:r>
            <a:r>
              <a:rPr lang="es-ES" dirty="0" err="1" smtClean="0"/>
              <a:t>professional</a:t>
            </a:r>
            <a:r>
              <a:rPr lang="es-ES" dirty="0" smtClean="0"/>
              <a:t> </a:t>
            </a:r>
            <a:r>
              <a:rPr lang="es-ES" dirty="0" err="1" smtClean="0"/>
              <a:t>researchers</a:t>
            </a:r>
            <a:r>
              <a:rPr lang="es-ES" dirty="0" smtClean="0"/>
              <a:t> and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see</a:t>
            </a:r>
            <a:r>
              <a:rPr lang="es-ES" dirty="0" smtClean="0"/>
              <a:t> </a:t>
            </a:r>
            <a:r>
              <a:rPr lang="es-ES" dirty="0" err="1" smtClean="0"/>
              <a:t>Collection</a:t>
            </a:r>
            <a:r>
              <a:rPr lang="es-ES" dirty="0" smtClean="0"/>
              <a:t> </a:t>
            </a:r>
            <a:r>
              <a:rPr lang="es-ES" dirty="0" err="1" smtClean="0"/>
              <a:t>Analysis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point</a:t>
            </a:r>
            <a:r>
              <a:rPr lang="es-ES" dirty="0" smtClean="0"/>
              <a:t> of </a:t>
            </a:r>
            <a:r>
              <a:rPr lang="es-ES" dirty="0" err="1" smtClean="0"/>
              <a:t>view</a:t>
            </a:r>
            <a:r>
              <a:rPr lang="es-ES" dirty="0" smtClean="0"/>
              <a:t> of Content: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identify</a:t>
            </a:r>
            <a:r>
              <a:rPr lang="es-ES" dirty="0" smtClean="0"/>
              <a:t>  </a:t>
            </a:r>
            <a:r>
              <a:rPr lang="es-ES" dirty="0" err="1" smtClean="0"/>
              <a:t>Biodiversity</a:t>
            </a:r>
            <a:r>
              <a:rPr lang="es-ES" dirty="0" smtClean="0"/>
              <a:t> </a:t>
            </a:r>
            <a:r>
              <a:rPr lang="es-ES" dirty="0" err="1" smtClean="0"/>
              <a:t>works</a:t>
            </a:r>
            <a:r>
              <a:rPr lang="es-ES" dirty="0" smtClean="0"/>
              <a:t> </a:t>
            </a:r>
            <a:r>
              <a:rPr lang="es-ES" dirty="0" err="1" smtClean="0"/>
              <a:t>relevant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BHL-</a:t>
            </a:r>
            <a:r>
              <a:rPr lang="es-ES" dirty="0" err="1" smtClean="0"/>
              <a:t>Europe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539552" y="1455083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write</a:t>
            </a:r>
            <a:r>
              <a:rPr lang="es-ES" dirty="0" smtClean="0"/>
              <a:t> </a:t>
            </a:r>
            <a:r>
              <a:rPr lang="es-ES" dirty="0" err="1" smtClean="0"/>
              <a:t>our</a:t>
            </a:r>
            <a:r>
              <a:rPr lang="es-ES" dirty="0" smtClean="0"/>
              <a:t> </a:t>
            </a:r>
            <a:r>
              <a:rPr lang="es-ES" dirty="0" err="1" smtClean="0"/>
              <a:t>contribution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would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constrast</a:t>
            </a:r>
            <a:r>
              <a:rPr lang="es-ES" dirty="0" smtClean="0"/>
              <a:t> </a:t>
            </a:r>
            <a:r>
              <a:rPr lang="es-ES" dirty="0" err="1" smtClean="0"/>
              <a:t>our</a:t>
            </a:r>
            <a:r>
              <a:rPr lang="es-ES" dirty="0" smtClean="0"/>
              <a:t> </a:t>
            </a:r>
            <a:r>
              <a:rPr lang="es-ES" dirty="0" err="1" smtClean="0"/>
              <a:t>view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.</a:t>
            </a:r>
          </a:p>
          <a:p>
            <a:pPr>
              <a:buFontTx/>
              <a:buChar char="-"/>
            </a:pP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39552" y="2209428"/>
            <a:ext cx="73448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There</a:t>
            </a:r>
            <a:r>
              <a:rPr lang="es-ES" dirty="0" smtClean="0"/>
              <a:t> are, at </a:t>
            </a:r>
            <a:r>
              <a:rPr lang="es-ES" dirty="0" err="1" smtClean="0"/>
              <a:t>least</a:t>
            </a:r>
            <a:r>
              <a:rPr lang="es-ES" dirty="0" smtClean="0"/>
              <a:t> </a:t>
            </a:r>
            <a:r>
              <a:rPr lang="es-ES" dirty="0" err="1" smtClean="0"/>
              <a:t>three</a:t>
            </a:r>
            <a:r>
              <a:rPr lang="es-ES" dirty="0" smtClean="0"/>
              <a:t> </a:t>
            </a:r>
            <a:r>
              <a:rPr lang="es-ES" dirty="0" err="1" smtClean="0"/>
              <a:t>possible</a:t>
            </a:r>
            <a:r>
              <a:rPr lang="es-ES" dirty="0" smtClean="0"/>
              <a:t> </a:t>
            </a:r>
            <a:r>
              <a:rPr lang="es-ES" dirty="0" err="1" smtClean="0"/>
              <a:t>view</a:t>
            </a:r>
            <a:r>
              <a:rPr lang="es-ES" dirty="0" smtClean="0"/>
              <a:t> of </a:t>
            </a:r>
            <a:r>
              <a:rPr lang="es-ES" dirty="0" err="1" smtClean="0"/>
              <a:t>Collection</a:t>
            </a:r>
            <a:r>
              <a:rPr lang="es-ES" dirty="0" smtClean="0"/>
              <a:t> </a:t>
            </a:r>
            <a:r>
              <a:rPr lang="es-ES" dirty="0" err="1" smtClean="0"/>
              <a:t>Analysis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pPr>
              <a:buFontTx/>
              <a:buChar char="-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technical</a:t>
            </a:r>
            <a:r>
              <a:rPr lang="es-ES" dirty="0" smtClean="0"/>
              <a:t> (</a:t>
            </a:r>
            <a:r>
              <a:rPr lang="es-ES" dirty="0" err="1" smtClean="0"/>
              <a:t>librarian</a:t>
            </a:r>
            <a:r>
              <a:rPr lang="es-ES" dirty="0" smtClean="0"/>
              <a:t>) </a:t>
            </a:r>
            <a:r>
              <a:rPr lang="es-ES" dirty="0" err="1" smtClean="0"/>
              <a:t>view</a:t>
            </a:r>
            <a:r>
              <a:rPr lang="es-ES" dirty="0" smtClean="0"/>
              <a:t> –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already</a:t>
            </a:r>
            <a:r>
              <a:rPr lang="es-ES" dirty="0" smtClean="0"/>
              <a:t> </a:t>
            </a:r>
            <a:r>
              <a:rPr lang="es-ES" dirty="0" err="1" smtClean="0"/>
              <a:t>written</a:t>
            </a:r>
            <a:r>
              <a:rPr lang="es-ES" dirty="0" smtClean="0"/>
              <a:t> in </a:t>
            </a:r>
            <a:r>
              <a:rPr lang="es-ES" dirty="0" err="1" smtClean="0"/>
              <a:t>green</a:t>
            </a:r>
            <a:r>
              <a:rPr lang="es-ES" dirty="0" smtClean="0"/>
              <a:t> in </a:t>
            </a:r>
            <a:r>
              <a:rPr lang="es-ES" dirty="0" err="1" smtClean="0"/>
              <a:t>deliverable</a:t>
            </a:r>
            <a:r>
              <a:rPr lang="es-ES" dirty="0" smtClean="0"/>
              <a:t> D.2.6</a:t>
            </a:r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r>
              <a:rPr lang="es-ES" dirty="0" err="1" smtClean="0"/>
              <a:t>Thematic</a:t>
            </a:r>
            <a:r>
              <a:rPr lang="es-ES" dirty="0" smtClean="0"/>
              <a:t> </a:t>
            </a:r>
            <a:r>
              <a:rPr lang="es-ES" dirty="0" err="1" smtClean="0"/>
              <a:t>via</a:t>
            </a:r>
            <a:r>
              <a:rPr lang="es-ES" dirty="0" smtClean="0"/>
              <a:t> Content </a:t>
            </a:r>
            <a:r>
              <a:rPr lang="es-ES" dirty="0" err="1" smtClean="0"/>
              <a:t>Analysis</a:t>
            </a:r>
            <a:r>
              <a:rPr lang="es-ES" dirty="0" smtClean="0"/>
              <a:t> (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researchers</a:t>
            </a:r>
            <a:r>
              <a:rPr lang="es-ES" dirty="0" smtClean="0"/>
              <a:t> </a:t>
            </a:r>
            <a:r>
              <a:rPr lang="es-ES" dirty="0" err="1" smtClean="0"/>
              <a:t>approach</a:t>
            </a:r>
            <a:r>
              <a:rPr lang="es-ES" dirty="0" smtClean="0"/>
              <a:t>)</a:t>
            </a:r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r>
              <a:rPr lang="es-ES" dirty="0" smtClean="0"/>
              <a:t> </a:t>
            </a:r>
            <a:r>
              <a:rPr lang="es-ES" dirty="0" err="1" smtClean="0"/>
              <a:t>Mixed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71472" y="1571616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1.-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meanings</a:t>
            </a:r>
            <a:r>
              <a:rPr lang="es-ES" dirty="0" smtClean="0"/>
              <a:t> of Content </a:t>
            </a:r>
            <a:r>
              <a:rPr lang="es-ES" dirty="0" err="1" smtClean="0"/>
              <a:t>Analysis</a:t>
            </a:r>
            <a:r>
              <a:rPr lang="es-ES" dirty="0" smtClean="0"/>
              <a:t> </a:t>
            </a:r>
            <a:r>
              <a:rPr lang="es-ES" dirty="0" err="1" smtClean="0"/>
              <a:t>within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 </a:t>
            </a:r>
            <a:r>
              <a:rPr lang="es-ES" dirty="0" err="1" smtClean="0"/>
              <a:t>field</a:t>
            </a:r>
            <a:r>
              <a:rPr lang="es-ES" dirty="0" smtClean="0"/>
              <a:t>, </a:t>
            </a:r>
            <a:r>
              <a:rPr lang="es-ES" dirty="0" err="1" smtClean="0"/>
              <a:t>depending</a:t>
            </a:r>
            <a:r>
              <a:rPr lang="es-ES" dirty="0" smtClean="0"/>
              <a:t> on </a:t>
            </a:r>
            <a:r>
              <a:rPr lang="es-ES" dirty="0" err="1" smtClean="0"/>
              <a:t>applications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71472" y="2500310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INDUSTRY: </a:t>
            </a:r>
            <a:r>
              <a:rPr lang="es-ES" dirty="0" err="1" smtClean="0"/>
              <a:t>strategies</a:t>
            </a:r>
            <a:r>
              <a:rPr lang="es-ES" dirty="0" smtClean="0"/>
              <a:t>, </a:t>
            </a:r>
            <a:r>
              <a:rPr lang="es-ES" dirty="0" err="1" smtClean="0"/>
              <a:t>processes</a:t>
            </a:r>
            <a:r>
              <a:rPr lang="es-ES" dirty="0" smtClean="0"/>
              <a:t>, </a:t>
            </a:r>
            <a:r>
              <a:rPr lang="es-ES" dirty="0" err="1" smtClean="0"/>
              <a:t>skills</a:t>
            </a:r>
            <a:r>
              <a:rPr lang="es-ES" dirty="0" smtClean="0"/>
              <a:t> and </a:t>
            </a:r>
            <a:r>
              <a:rPr lang="es-ES" dirty="0" err="1" smtClean="0"/>
              <a:t>technologies</a:t>
            </a:r>
            <a:r>
              <a:rPr lang="es-ES" dirty="0" smtClean="0"/>
              <a:t> </a:t>
            </a:r>
            <a:r>
              <a:rPr lang="es-ES" dirty="0" err="1" smtClean="0"/>
              <a:t>provideng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means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efficient</a:t>
            </a:r>
            <a:r>
              <a:rPr lang="es-ES" dirty="0" smtClean="0"/>
              <a:t> </a:t>
            </a:r>
            <a:r>
              <a:rPr lang="es-ES" dirty="0" err="1" smtClean="0"/>
              <a:t>management</a:t>
            </a:r>
            <a:r>
              <a:rPr lang="es-ES" dirty="0" smtClean="0"/>
              <a:t> of digital </a:t>
            </a:r>
            <a:r>
              <a:rPr lang="es-ES" dirty="0" err="1" smtClean="0"/>
              <a:t>content</a:t>
            </a:r>
            <a:r>
              <a:rPr lang="es-ES" dirty="0" smtClean="0"/>
              <a:t> (</a:t>
            </a:r>
            <a:r>
              <a:rPr lang="es-ES" dirty="0" err="1" smtClean="0"/>
              <a:t>Brocke</a:t>
            </a:r>
            <a:r>
              <a:rPr lang="es-ES" dirty="0" smtClean="0"/>
              <a:t> &amp; </a:t>
            </a:r>
            <a:r>
              <a:rPr lang="es-ES" dirty="0" err="1" smtClean="0"/>
              <a:t>Simons</a:t>
            </a:r>
            <a:r>
              <a:rPr lang="es-ES" dirty="0" smtClean="0"/>
              <a:t>, 2008).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71472" y="3429004"/>
            <a:ext cx="7358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WIKIPEDIA: </a:t>
            </a:r>
            <a:r>
              <a:rPr lang="es-ES" dirty="0" err="1" smtClean="0"/>
              <a:t>content</a:t>
            </a:r>
            <a:r>
              <a:rPr lang="es-ES" dirty="0" smtClean="0"/>
              <a:t> </a:t>
            </a:r>
            <a:r>
              <a:rPr lang="es-ES" dirty="0" err="1" smtClean="0"/>
              <a:t>analysis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a </a:t>
            </a:r>
            <a:r>
              <a:rPr lang="es-ES" dirty="0" err="1" smtClean="0"/>
              <a:t>methodology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social </a:t>
            </a:r>
            <a:r>
              <a:rPr lang="es-ES" dirty="0" err="1" smtClean="0"/>
              <a:t>sciences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studying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content</a:t>
            </a:r>
            <a:r>
              <a:rPr lang="es-ES" dirty="0" smtClean="0"/>
              <a:t> of </a:t>
            </a:r>
            <a:r>
              <a:rPr lang="es-ES" dirty="0" err="1" smtClean="0"/>
              <a:t>communication</a:t>
            </a:r>
            <a:r>
              <a:rPr lang="es-ES" dirty="0" smtClean="0"/>
              <a:t>. </a:t>
            </a:r>
            <a:r>
              <a:rPr lang="es-ES" dirty="0" err="1" smtClean="0"/>
              <a:t>Earl</a:t>
            </a:r>
            <a:r>
              <a:rPr lang="es-ES" dirty="0" smtClean="0"/>
              <a:t> </a:t>
            </a:r>
            <a:r>
              <a:rPr lang="es-ES" dirty="0" err="1" smtClean="0"/>
              <a:t>Babbie</a:t>
            </a:r>
            <a:r>
              <a:rPr lang="es-ES" dirty="0" smtClean="0"/>
              <a:t> defines </a:t>
            </a:r>
            <a:r>
              <a:rPr lang="es-ES" dirty="0" err="1" smtClean="0"/>
              <a:t>it</a:t>
            </a:r>
            <a:r>
              <a:rPr lang="es-ES" dirty="0" smtClean="0"/>
              <a:t> as “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study</a:t>
            </a:r>
            <a:r>
              <a:rPr lang="es-ES" dirty="0" smtClean="0"/>
              <a:t> of </a:t>
            </a:r>
            <a:r>
              <a:rPr lang="es-ES" dirty="0" err="1" smtClean="0"/>
              <a:t>recorded</a:t>
            </a:r>
            <a:r>
              <a:rPr lang="es-ES" dirty="0" smtClean="0"/>
              <a:t> </a:t>
            </a:r>
            <a:r>
              <a:rPr lang="es-ES" dirty="0" err="1" smtClean="0"/>
              <a:t>human</a:t>
            </a:r>
            <a:r>
              <a:rPr lang="es-ES" dirty="0" smtClean="0"/>
              <a:t> </a:t>
            </a:r>
            <a:r>
              <a:rPr lang="es-ES" dirty="0" err="1" smtClean="0"/>
              <a:t>communication</a:t>
            </a:r>
            <a:r>
              <a:rPr lang="es-ES" dirty="0" smtClean="0"/>
              <a:t>, </a:t>
            </a:r>
            <a:r>
              <a:rPr lang="es-ES" dirty="0" err="1" smtClean="0"/>
              <a:t>such</a:t>
            </a:r>
            <a:r>
              <a:rPr lang="es-ES" dirty="0" smtClean="0"/>
              <a:t> as </a:t>
            </a:r>
            <a:r>
              <a:rPr lang="es-ES" dirty="0" err="1" smtClean="0"/>
              <a:t>books</a:t>
            </a:r>
            <a:r>
              <a:rPr lang="es-ES" dirty="0" smtClean="0"/>
              <a:t>, </a:t>
            </a:r>
            <a:r>
              <a:rPr lang="es-ES" dirty="0" err="1" smtClean="0"/>
              <a:t>websites</a:t>
            </a:r>
            <a:r>
              <a:rPr lang="es-ES" dirty="0" smtClean="0"/>
              <a:t>, </a:t>
            </a:r>
            <a:r>
              <a:rPr lang="es-ES" dirty="0" err="1" smtClean="0"/>
              <a:t>painting</a:t>
            </a:r>
            <a:r>
              <a:rPr lang="es-ES" dirty="0" smtClean="0"/>
              <a:t> and </a:t>
            </a:r>
            <a:r>
              <a:rPr lang="es-ES" dirty="0" err="1" smtClean="0"/>
              <a:t>laws</a:t>
            </a:r>
            <a:r>
              <a:rPr lang="es-ES" dirty="0" smtClean="0"/>
              <a:t>. Content </a:t>
            </a:r>
            <a:r>
              <a:rPr lang="es-ES" dirty="0" err="1" smtClean="0"/>
              <a:t>analysis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considered</a:t>
            </a:r>
            <a:r>
              <a:rPr lang="es-ES" dirty="0" smtClean="0"/>
              <a:t> a </a:t>
            </a:r>
            <a:r>
              <a:rPr lang="es-ES" dirty="0" err="1" smtClean="0"/>
              <a:t>scholarly</a:t>
            </a:r>
            <a:r>
              <a:rPr lang="es-ES" dirty="0" smtClean="0"/>
              <a:t> </a:t>
            </a:r>
            <a:r>
              <a:rPr lang="es-ES" dirty="0" err="1" smtClean="0"/>
              <a:t>methodology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humanities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which</a:t>
            </a:r>
            <a:r>
              <a:rPr lang="es-ES" dirty="0" smtClean="0"/>
              <a:t> </a:t>
            </a:r>
            <a:r>
              <a:rPr lang="es-ES" dirty="0" err="1" smtClean="0"/>
              <a:t>texts</a:t>
            </a:r>
            <a:r>
              <a:rPr lang="es-ES" dirty="0" smtClean="0"/>
              <a:t> are </a:t>
            </a:r>
            <a:r>
              <a:rPr lang="es-ES" dirty="0" err="1" smtClean="0"/>
              <a:t>studied</a:t>
            </a:r>
            <a:r>
              <a:rPr lang="es-ES" dirty="0" smtClean="0"/>
              <a:t> as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authorship</a:t>
            </a:r>
            <a:r>
              <a:rPr lang="es-ES" dirty="0" smtClean="0"/>
              <a:t>, </a:t>
            </a:r>
            <a:r>
              <a:rPr lang="es-ES" dirty="0" err="1" smtClean="0"/>
              <a:t>authenticity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meaning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71472" y="4929202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ACADEMIC: </a:t>
            </a:r>
            <a:r>
              <a:rPr lang="es-ES" dirty="0" err="1" smtClean="0"/>
              <a:t>content</a:t>
            </a:r>
            <a:r>
              <a:rPr lang="es-ES" dirty="0" smtClean="0"/>
              <a:t> </a:t>
            </a:r>
            <a:r>
              <a:rPr lang="es-ES" dirty="0" err="1" smtClean="0"/>
              <a:t>analysis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a </a:t>
            </a:r>
            <a:r>
              <a:rPr lang="es-ES" dirty="0" err="1" smtClean="0"/>
              <a:t>research</a:t>
            </a:r>
            <a:r>
              <a:rPr lang="es-ES" dirty="0" smtClean="0"/>
              <a:t> </a:t>
            </a:r>
            <a:r>
              <a:rPr lang="es-ES" dirty="0" err="1" smtClean="0"/>
              <a:t>tool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determine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presence</a:t>
            </a:r>
            <a:r>
              <a:rPr lang="es-ES" dirty="0" smtClean="0"/>
              <a:t> of </a:t>
            </a:r>
            <a:r>
              <a:rPr lang="es-ES" dirty="0" err="1" smtClean="0"/>
              <a:t>certain</a:t>
            </a:r>
            <a:r>
              <a:rPr lang="es-ES" dirty="0" smtClean="0"/>
              <a:t> </a:t>
            </a:r>
            <a:r>
              <a:rPr lang="es-ES" dirty="0" err="1" smtClean="0"/>
              <a:t>words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concepts</a:t>
            </a:r>
            <a:r>
              <a:rPr lang="es-ES" dirty="0" smtClean="0"/>
              <a:t> </a:t>
            </a:r>
            <a:r>
              <a:rPr lang="es-ES" dirty="0" err="1" smtClean="0"/>
              <a:t>within</a:t>
            </a:r>
            <a:r>
              <a:rPr lang="es-ES" dirty="0" smtClean="0"/>
              <a:t> </a:t>
            </a:r>
            <a:r>
              <a:rPr lang="es-ES" dirty="0" err="1" smtClean="0"/>
              <a:t>text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sets of </a:t>
            </a:r>
            <a:r>
              <a:rPr lang="es-ES" dirty="0" err="1" smtClean="0"/>
              <a:t>texts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71472" y="1273324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OUR OPERATIONAL DEFINITION: </a:t>
            </a:r>
            <a:r>
              <a:rPr lang="es-ES" dirty="0" err="1" smtClean="0"/>
              <a:t>Analyze</a:t>
            </a:r>
            <a:r>
              <a:rPr lang="es-ES" dirty="0" smtClean="0"/>
              <a:t> </a:t>
            </a:r>
            <a:r>
              <a:rPr lang="es-ES" dirty="0" err="1" smtClean="0"/>
              <a:t>which</a:t>
            </a:r>
            <a:r>
              <a:rPr lang="es-ES" dirty="0" smtClean="0"/>
              <a:t> </a:t>
            </a:r>
            <a:r>
              <a:rPr lang="es-ES" dirty="0" err="1" smtClean="0"/>
              <a:t>content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relevant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BHL-E </a:t>
            </a:r>
            <a:r>
              <a:rPr lang="es-ES" dirty="0" err="1" smtClean="0"/>
              <a:t>objectives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571472" y="1921396"/>
            <a:ext cx="7358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may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delimit</a:t>
            </a:r>
            <a:r>
              <a:rPr lang="es-ES" dirty="0" smtClean="0"/>
              <a:t>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included</a:t>
            </a:r>
            <a:r>
              <a:rPr lang="es-ES" dirty="0" smtClean="0"/>
              <a:t> </a:t>
            </a:r>
            <a:r>
              <a:rPr lang="es-ES" dirty="0" err="1" smtClean="0"/>
              <a:t>within</a:t>
            </a:r>
            <a:r>
              <a:rPr lang="es-ES" dirty="0" smtClean="0"/>
              <a:t> a BHL-E digital </a:t>
            </a:r>
            <a:r>
              <a:rPr lang="es-ES" dirty="0" err="1" smtClean="0"/>
              <a:t>library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71472" y="2353444"/>
            <a:ext cx="74295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Not</a:t>
            </a:r>
            <a:r>
              <a:rPr lang="es-ES" dirty="0" smtClean="0"/>
              <a:t> a </a:t>
            </a:r>
            <a:r>
              <a:rPr lang="es-ES" dirty="0" err="1" smtClean="0"/>
              <a:t>very</a:t>
            </a:r>
            <a:r>
              <a:rPr lang="es-ES" dirty="0" smtClean="0"/>
              <a:t> </a:t>
            </a:r>
            <a:r>
              <a:rPr lang="es-ES" dirty="0" err="1" smtClean="0"/>
              <a:t>easy</a:t>
            </a:r>
            <a:r>
              <a:rPr lang="es-ES" dirty="0" smtClean="0"/>
              <a:t> </a:t>
            </a:r>
            <a:r>
              <a:rPr lang="es-ES" dirty="0" err="1" smtClean="0"/>
              <a:t>question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answer</a:t>
            </a:r>
            <a:r>
              <a:rPr lang="es-ES" dirty="0" smtClean="0"/>
              <a:t>: </a:t>
            </a:r>
            <a:r>
              <a:rPr lang="es-ES" dirty="0" err="1" smtClean="0"/>
              <a:t>simply</a:t>
            </a:r>
            <a:r>
              <a:rPr lang="es-ES" dirty="0" smtClean="0"/>
              <a:t> </a:t>
            </a:r>
            <a:r>
              <a:rPr lang="es-ES" dirty="0" err="1" smtClean="0"/>
              <a:t>subject</a:t>
            </a:r>
            <a:r>
              <a:rPr lang="es-ES" dirty="0" smtClean="0"/>
              <a:t> </a:t>
            </a:r>
            <a:r>
              <a:rPr lang="es-ES" dirty="0" err="1" smtClean="0"/>
              <a:t>matter</a:t>
            </a:r>
            <a:r>
              <a:rPr lang="es-ES" dirty="0" smtClean="0"/>
              <a:t> </a:t>
            </a:r>
            <a:r>
              <a:rPr lang="es-ES" dirty="0" err="1" smtClean="0"/>
              <a:t>terms</a:t>
            </a:r>
            <a:r>
              <a:rPr lang="es-ES" dirty="0" smtClean="0"/>
              <a:t> are </a:t>
            </a:r>
            <a:r>
              <a:rPr lang="es-ES" dirty="0" err="1" smtClean="0"/>
              <a:t>frequently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best</a:t>
            </a:r>
            <a:r>
              <a:rPr lang="es-ES" dirty="0" smtClean="0"/>
              <a:t> </a:t>
            </a:r>
            <a:r>
              <a:rPr lang="es-ES" dirty="0" err="1" smtClean="0"/>
              <a:t>way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find</a:t>
            </a:r>
            <a:r>
              <a:rPr lang="es-ES" dirty="0" smtClean="0"/>
              <a:t> </a:t>
            </a:r>
            <a:r>
              <a:rPr lang="es-ES" dirty="0" err="1" smtClean="0"/>
              <a:t>works</a:t>
            </a:r>
            <a:r>
              <a:rPr lang="es-ES" dirty="0" smtClean="0"/>
              <a:t> of </a:t>
            </a:r>
            <a:r>
              <a:rPr lang="es-ES" dirty="0" err="1" smtClean="0"/>
              <a:t>relevance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example</a:t>
            </a:r>
            <a:r>
              <a:rPr lang="es-ES" dirty="0" smtClean="0"/>
              <a:t>: </a:t>
            </a:r>
            <a:r>
              <a:rPr lang="es-ES" dirty="0" err="1" smtClean="0"/>
              <a:t>words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‘</a:t>
            </a:r>
            <a:r>
              <a:rPr lang="es-ES" dirty="0" err="1" smtClean="0"/>
              <a:t>evolution</a:t>
            </a:r>
            <a:r>
              <a:rPr lang="es-ES" dirty="0" smtClean="0"/>
              <a:t>’ </a:t>
            </a:r>
            <a:r>
              <a:rPr lang="es-ES" dirty="0" err="1" smtClean="0"/>
              <a:t>sent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a </a:t>
            </a:r>
            <a:r>
              <a:rPr lang="es-ES" dirty="0" err="1" smtClean="0"/>
              <a:t>generalist</a:t>
            </a:r>
            <a:r>
              <a:rPr lang="es-ES" dirty="0" smtClean="0"/>
              <a:t> </a:t>
            </a:r>
            <a:r>
              <a:rPr lang="es-ES" dirty="0" err="1" smtClean="0"/>
              <a:t>database</a:t>
            </a:r>
            <a:r>
              <a:rPr lang="es-ES" dirty="0" smtClean="0"/>
              <a:t> </a:t>
            </a:r>
            <a:r>
              <a:rPr lang="es-ES" dirty="0" err="1" smtClean="0"/>
              <a:t>may</a:t>
            </a:r>
            <a:r>
              <a:rPr lang="es-ES" dirty="0" smtClean="0"/>
              <a:t> </a:t>
            </a:r>
            <a:r>
              <a:rPr lang="es-ES" dirty="0" err="1" smtClean="0"/>
              <a:t>recuperate</a:t>
            </a:r>
            <a:r>
              <a:rPr lang="es-ES" dirty="0" smtClean="0"/>
              <a:t> </a:t>
            </a:r>
            <a:r>
              <a:rPr lang="es-ES" dirty="0" err="1" smtClean="0"/>
              <a:t>diverse</a:t>
            </a:r>
            <a:r>
              <a:rPr lang="es-ES" dirty="0" smtClean="0"/>
              <a:t> material as ‘</a:t>
            </a:r>
            <a:r>
              <a:rPr lang="es-ES" dirty="0" err="1" smtClean="0"/>
              <a:t>evolution</a:t>
            </a:r>
            <a:r>
              <a:rPr lang="es-ES" dirty="0" smtClean="0"/>
              <a:t> of </a:t>
            </a:r>
            <a:r>
              <a:rPr lang="es-ES" dirty="0" err="1" smtClean="0"/>
              <a:t>custom</a:t>
            </a:r>
            <a:r>
              <a:rPr lang="es-ES" dirty="0" smtClean="0"/>
              <a:t>’, ‘</a:t>
            </a:r>
            <a:r>
              <a:rPr lang="es-ES" dirty="0" err="1" smtClean="0"/>
              <a:t>evolution</a:t>
            </a:r>
            <a:r>
              <a:rPr lang="es-ES" dirty="0" smtClean="0"/>
              <a:t> of </a:t>
            </a:r>
            <a:r>
              <a:rPr lang="es-ES" dirty="0" err="1" smtClean="0"/>
              <a:t>dress</a:t>
            </a:r>
            <a:r>
              <a:rPr lang="es-ES" dirty="0" smtClean="0"/>
              <a:t>’, etc. </a:t>
            </a:r>
          </a:p>
          <a:p>
            <a:r>
              <a:rPr lang="es-ES" dirty="0" smtClean="0"/>
              <a:t>‘</a:t>
            </a:r>
            <a:r>
              <a:rPr lang="es-ES" dirty="0" err="1" smtClean="0"/>
              <a:t>Galapagos</a:t>
            </a:r>
            <a:r>
              <a:rPr lang="es-ES" dirty="0" smtClean="0"/>
              <a:t>’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another</a:t>
            </a:r>
            <a:r>
              <a:rPr lang="es-ES" dirty="0" smtClean="0"/>
              <a:t> </a:t>
            </a:r>
            <a:r>
              <a:rPr lang="es-ES" dirty="0" err="1" smtClean="0"/>
              <a:t>good</a:t>
            </a:r>
            <a:r>
              <a:rPr lang="es-ES" dirty="0" smtClean="0"/>
              <a:t> </a:t>
            </a:r>
            <a:r>
              <a:rPr lang="es-ES" dirty="0" err="1" smtClean="0"/>
              <a:t>example</a:t>
            </a:r>
            <a:r>
              <a:rPr lang="es-ES" dirty="0" smtClean="0"/>
              <a:t>. 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may</a:t>
            </a:r>
            <a:r>
              <a:rPr lang="es-ES" dirty="0" smtClean="0"/>
              <a:t> </a:t>
            </a:r>
            <a:r>
              <a:rPr lang="es-ES" dirty="0" err="1" smtClean="0"/>
              <a:t>refer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islands</a:t>
            </a:r>
            <a:r>
              <a:rPr lang="es-ES" dirty="0" smtClean="0"/>
              <a:t> and a </a:t>
            </a:r>
            <a:r>
              <a:rPr lang="es-ES" dirty="0" err="1" smtClean="0"/>
              <a:t>special</a:t>
            </a:r>
            <a:r>
              <a:rPr lang="es-ES" dirty="0" smtClean="0"/>
              <a:t> </a:t>
            </a:r>
            <a:r>
              <a:rPr lang="es-ES" dirty="0" err="1" smtClean="0"/>
              <a:t>kind</a:t>
            </a:r>
            <a:r>
              <a:rPr lang="es-ES" dirty="0" smtClean="0"/>
              <a:t> of </a:t>
            </a:r>
            <a:r>
              <a:rPr lang="es-ES" dirty="0" err="1" smtClean="0"/>
              <a:t>turtle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main</a:t>
            </a:r>
            <a:r>
              <a:rPr lang="es-ES" dirty="0" smtClean="0"/>
              <a:t> </a:t>
            </a:r>
            <a:r>
              <a:rPr lang="es-ES" dirty="0" err="1" smtClean="0"/>
              <a:t>reasons</a:t>
            </a:r>
            <a:r>
              <a:rPr lang="es-ES" dirty="0" smtClean="0"/>
              <a:t> </a:t>
            </a:r>
            <a:r>
              <a:rPr lang="es-ES" dirty="0" err="1" smtClean="0"/>
              <a:t>why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build</a:t>
            </a:r>
            <a:r>
              <a:rPr lang="es-ES" dirty="0" smtClean="0"/>
              <a:t> </a:t>
            </a:r>
            <a:r>
              <a:rPr lang="es-ES" dirty="0" err="1" smtClean="0"/>
              <a:t>dedicated</a:t>
            </a:r>
            <a:r>
              <a:rPr lang="es-ES" dirty="0" smtClean="0"/>
              <a:t> </a:t>
            </a:r>
            <a:r>
              <a:rPr lang="es-ES" dirty="0" err="1" smtClean="0"/>
              <a:t>databases</a:t>
            </a:r>
            <a:r>
              <a:rPr lang="es-ES" dirty="0" smtClean="0"/>
              <a:t>,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restrict</a:t>
            </a:r>
            <a:r>
              <a:rPr lang="es-ES" dirty="0" smtClean="0"/>
              <a:t> </a:t>
            </a:r>
            <a:r>
              <a:rPr lang="es-ES" dirty="0" err="1" smtClean="0"/>
              <a:t>results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a </a:t>
            </a:r>
            <a:r>
              <a:rPr lang="es-ES" dirty="0" err="1" smtClean="0"/>
              <a:t>certain</a:t>
            </a:r>
            <a:r>
              <a:rPr lang="es-ES" dirty="0" smtClean="0"/>
              <a:t> </a:t>
            </a:r>
            <a:r>
              <a:rPr lang="es-ES" dirty="0" err="1" smtClean="0"/>
              <a:t>area</a:t>
            </a:r>
            <a:r>
              <a:rPr lang="es-ES" dirty="0" smtClean="0"/>
              <a:t> of </a:t>
            </a:r>
            <a:r>
              <a:rPr lang="es-ES" dirty="0" err="1" smtClean="0"/>
              <a:t>human</a:t>
            </a:r>
            <a:r>
              <a:rPr lang="es-ES" dirty="0" smtClean="0"/>
              <a:t> </a:t>
            </a:r>
            <a:r>
              <a:rPr lang="es-ES" dirty="0" err="1" smtClean="0"/>
              <a:t>activity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knowledge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00034" y="1643054"/>
            <a:ext cx="72866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GENERAL  ANSWER: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understand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‘</a:t>
            </a:r>
            <a:r>
              <a:rPr lang="es-ES" dirty="0" err="1" smtClean="0"/>
              <a:t>relevant</a:t>
            </a:r>
            <a:r>
              <a:rPr lang="es-ES" dirty="0" smtClean="0"/>
              <a:t> </a:t>
            </a:r>
            <a:r>
              <a:rPr lang="es-ES" dirty="0" err="1" smtClean="0"/>
              <a:t>content</a:t>
            </a:r>
            <a:r>
              <a:rPr lang="es-ES" dirty="0" smtClean="0"/>
              <a:t>’ </a:t>
            </a:r>
            <a:r>
              <a:rPr lang="es-ES" dirty="0" err="1" smtClean="0"/>
              <a:t>for</a:t>
            </a:r>
            <a:r>
              <a:rPr lang="es-ES" dirty="0" smtClean="0"/>
              <a:t>  BHL-E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exemplified</a:t>
            </a:r>
            <a:r>
              <a:rPr lang="es-ES" dirty="0" smtClean="0"/>
              <a:t> 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resources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historians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recover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activity</a:t>
            </a:r>
            <a:r>
              <a:rPr lang="es-ES" dirty="0" smtClean="0"/>
              <a:t> of a discipline in a </a:t>
            </a:r>
            <a:r>
              <a:rPr lang="es-ES" dirty="0" err="1" smtClean="0"/>
              <a:t>certain</a:t>
            </a:r>
            <a:r>
              <a:rPr lang="es-ES" dirty="0" smtClean="0"/>
              <a:t> period: </a:t>
            </a:r>
          </a:p>
          <a:p>
            <a:pPr>
              <a:buFontTx/>
              <a:buChar char="-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materials</a:t>
            </a:r>
            <a:r>
              <a:rPr lang="es-ES" dirty="0" smtClean="0"/>
              <a:t> </a:t>
            </a:r>
            <a:r>
              <a:rPr lang="es-ES" dirty="0" err="1" smtClean="0"/>
              <a:t>inherited</a:t>
            </a:r>
            <a:r>
              <a:rPr lang="es-ES" dirty="0" smtClean="0"/>
              <a:t>, </a:t>
            </a:r>
          </a:p>
          <a:p>
            <a:pPr>
              <a:buFontTx/>
              <a:buChar char="-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items</a:t>
            </a:r>
            <a:r>
              <a:rPr lang="es-ES" dirty="0" smtClean="0"/>
              <a:t> </a:t>
            </a:r>
            <a:r>
              <a:rPr lang="es-ES" dirty="0" err="1" smtClean="0"/>
              <a:t>produced</a:t>
            </a:r>
            <a:r>
              <a:rPr lang="es-ES" dirty="0" smtClean="0"/>
              <a:t>, </a:t>
            </a:r>
          </a:p>
          <a:p>
            <a:pPr>
              <a:buFontTx/>
              <a:buChar char="-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meanings</a:t>
            </a:r>
            <a:r>
              <a:rPr lang="es-ES" dirty="0" smtClean="0"/>
              <a:t> </a:t>
            </a:r>
            <a:r>
              <a:rPr lang="es-ES" dirty="0" err="1" smtClean="0"/>
              <a:t>associated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terms</a:t>
            </a:r>
            <a:r>
              <a:rPr lang="es-ES" dirty="0" smtClean="0"/>
              <a:t> and </a:t>
            </a:r>
          </a:p>
          <a:p>
            <a:pPr>
              <a:buFontTx/>
              <a:buChar char="-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tools</a:t>
            </a:r>
            <a:r>
              <a:rPr lang="es-ES" dirty="0" smtClean="0"/>
              <a:t> </a:t>
            </a:r>
            <a:r>
              <a:rPr lang="es-ES" dirty="0" err="1" smtClean="0"/>
              <a:t>employed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produce </a:t>
            </a:r>
            <a:r>
              <a:rPr lang="es-ES" dirty="0" err="1" smtClean="0"/>
              <a:t>those</a:t>
            </a:r>
            <a:r>
              <a:rPr lang="es-ES" dirty="0" smtClean="0"/>
              <a:t> </a:t>
            </a:r>
            <a:r>
              <a:rPr lang="es-ES" dirty="0" err="1" smtClean="0"/>
              <a:t>results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500034" y="3786194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In </a:t>
            </a: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regard</a:t>
            </a:r>
            <a:r>
              <a:rPr lang="es-ES" dirty="0" smtClean="0"/>
              <a:t>,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find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“Brian W. </a:t>
            </a:r>
            <a:r>
              <a:rPr lang="es-ES" dirty="0" err="1" smtClean="0"/>
              <a:t>Ogilvie</a:t>
            </a:r>
            <a:r>
              <a:rPr lang="es-ES" dirty="0" smtClean="0"/>
              <a:t>: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Science</a:t>
            </a:r>
            <a:r>
              <a:rPr lang="es-ES" dirty="0" smtClean="0"/>
              <a:t> of </a:t>
            </a:r>
            <a:r>
              <a:rPr lang="es-ES" dirty="0" err="1" smtClean="0"/>
              <a:t>Describing</a:t>
            </a:r>
            <a:r>
              <a:rPr lang="es-ES" dirty="0" smtClean="0"/>
              <a:t>”  </a:t>
            </a:r>
            <a:r>
              <a:rPr lang="es-ES" dirty="0" err="1" smtClean="0"/>
              <a:t>may</a:t>
            </a:r>
            <a:r>
              <a:rPr lang="es-ES" dirty="0" smtClean="0"/>
              <a:t> </a:t>
            </a:r>
            <a:r>
              <a:rPr lang="es-ES" dirty="0" err="1" smtClean="0"/>
              <a:t>perfectly</a:t>
            </a:r>
            <a:r>
              <a:rPr lang="es-ES" dirty="0" smtClean="0"/>
              <a:t> </a:t>
            </a:r>
            <a:r>
              <a:rPr lang="es-ES" dirty="0" err="1" smtClean="0"/>
              <a:t>illustrate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kind</a:t>
            </a:r>
            <a:r>
              <a:rPr lang="es-ES" dirty="0" smtClean="0"/>
              <a:t> of </a:t>
            </a:r>
            <a:r>
              <a:rPr lang="es-ES" dirty="0" err="1" smtClean="0"/>
              <a:t>content</a:t>
            </a:r>
            <a:r>
              <a:rPr lang="es-ES" dirty="0" smtClean="0"/>
              <a:t> </a:t>
            </a:r>
            <a:r>
              <a:rPr lang="es-ES" dirty="0" err="1" smtClean="0"/>
              <a:t>required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9" name="8 Imagen" descr="The science of describ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2285996"/>
            <a:ext cx="1961202" cy="2762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00034" y="1273324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As </a:t>
            </a:r>
            <a:r>
              <a:rPr lang="es-ES" dirty="0" err="1" smtClean="0"/>
              <a:t>zoologist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may</a:t>
            </a:r>
            <a:r>
              <a:rPr lang="es-ES" dirty="0" smtClean="0"/>
              <a:t> </a:t>
            </a:r>
            <a:r>
              <a:rPr lang="es-ES" dirty="0" err="1" smtClean="0"/>
              <a:t>exemplify</a:t>
            </a:r>
            <a:r>
              <a:rPr lang="es-ES" dirty="0" smtClean="0"/>
              <a:t> </a:t>
            </a: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best</a:t>
            </a:r>
            <a:r>
              <a:rPr lang="es-ES" dirty="0" smtClean="0"/>
              <a:t> general data base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zoological</a:t>
            </a:r>
            <a:r>
              <a:rPr lang="es-ES" dirty="0" smtClean="0"/>
              <a:t> </a:t>
            </a:r>
            <a:r>
              <a:rPr lang="es-ES" dirty="0" err="1" smtClean="0"/>
              <a:t>matter</a:t>
            </a:r>
            <a:r>
              <a:rPr lang="es-ES" dirty="0" smtClean="0"/>
              <a:t>: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Zoological</a:t>
            </a:r>
            <a:r>
              <a:rPr lang="es-ES" dirty="0" smtClean="0"/>
              <a:t> Record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500034" y="2200717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include</a:t>
            </a:r>
            <a:r>
              <a:rPr lang="es-ES" dirty="0" smtClean="0"/>
              <a:t>: </a:t>
            </a:r>
          </a:p>
          <a:p>
            <a:r>
              <a:rPr lang="es-ES" dirty="0" smtClean="0"/>
              <a:t>	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zoological</a:t>
            </a:r>
            <a:r>
              <a:rPr lang="es-ES" dirty="0" smtClean="0"/>
              <a:t> </a:t>
            </a:r>
            <a:r>
              <a:rPr lang="es-ES" dirty="0" err="1" smtClean="0"/>
              <a:t>publications</a:t>
            </a:r>
            <a:r>
              <a:rPr lang="es-ES" dirty="0" smtClean="0"/>
              <a:t> </a:t>
            </a:r>
            <a:r>
              <a:rPr lang="es-ES" dirty="0" err="1" smtClean="0"/>
              <a:t>including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pure</a:t>
            </a:r>
            <a:r>
              <a:rPr lang="es-ES" dirty="0" smtClean="0"/>
              <a:t> </a:t>
            </a:r>
            <a:r>
              <a:rPr lang="es-ES" dirty="0" err="1" smtClean="0"/>
              <a:t>taxonomic</a:t>
            </a:r>
            <a:r>
              <a:rPr lang="es-ES" dirty="0" smtClean="0"/>
              <a:t> </a:t>
            </a:r>
            <a:r>
              <a:rPr lang="es-ES" dirty="0" err="1" smtClean="0"/>
              <a:t>work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more </a:t>
            </a:r>
            <a:r>
              <a:rPr lang="es-ES" dirty="0" err="1" smtClean="0"/>
              <a:t>applied</a:t>
            </a:r>
            <a:r>
              <a:rPr lang="es-ES" dirty="0" smtClean="0"/>
              <a:t> and experimental </a:t>
            </a:r>
            <a:r>
              <a:rPr lang="es-ES" dirty="0" err="1" smtClean="0"/>
              <a:t>studies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292450"/>
            <a:ext cx="7429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Examples</a:t>
            </a:r>
            <a:r>
              <a:rPr lang="es-ES" dirty="0" smtClean="0"/>
              <a:t> of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exclude</a:t>
            </a:r>
            <a:r>
              <a:rPr lang="es-ES" dirty="0" smtClean="0"/>
              <a:t>:</a:t>
            </a:r>
          </a:p>
          <a:p>
            <a:r>
              <a:rPr lang="es-ES" dirty="0" smtClean="0"/>
              <a:t>	</a:t>
            </a:r>
            <a:r>
              <a:rPr lang="es-ES" dirty="0" err="1" smtClean="0"/>
              <a:t>Fringe</a:t>
            </a:r>
            <a:r>
              <a:rPr lang="es-ES" dirty="0" smtClean="0"/>
              <a:t> </a:t>
            </a:r>
            <a:r>
              <a:rPr lang="es-ES" dirty="0" err="1" smtClean="0"/>
              <a:t>areas</a:t>
            </a:r>
            <a:r>
              <a:rPr lang="es-ES" dirty="0" smtClean="0"/>
              <a:t> </a:t>
            </a:r>
            <a:r>
              <a:rPr lang="es-ES" dirty="0" err="1" smtClean="0"/>
              <a:t>dealing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solely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agricultural</a:t>
            </a:r>
            <a:r>
              <a:rPr lang="es-ES" dirty="0" smtClean="0"/>
              <a:t>, </a:t>
            </a:r>
            <a:r>
              <a:rPr lang="es-ES" dirty="0" err="1" smtClean="0"/>
              <a:t>pharmacological</a:t>
            </a:r>
            <a:r>
              <a:rPr lang="es-ES" dirty="0" smtClean="0"/>
              <a:t>, </a:t>
            </a:r>
            <a:r>
              <a:rPr lang="es-ES" dirty="0" err="1" smtClean="0"/>
              <a:t>pathological</a:t>
            </a:r>
            <a:r>
              <a:rPr lang="es-ES" dirty="0" smtClean="0"/>
              <a:t>, </a:t>
            </a:r>
            <a:r>
              <a:rPr lang="es-ES" dirty="0" err="1" smtClean="0"/>
              <a:t>toxicological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inmunological</a:t>
            </a:r>
            <a:r>
              <a:rPr lang="es-ES" dirty="0" smtClean="0"/>
              <a:t> </a:t>
            </a:r>
            <a:r>
              <a:rPr lang="es-ES" dirty="0" err="1" smtClean="0"/>
              <a:t>point</a:t>
            </a:r>
            <a:r>
              <a:rPr lang="es-ES" dirty="0" smtClean="0"/>
              <a:t> of </a:t>
            </a:r>
            <a:r>
              <a:rPr lang="es-ES" dirty="0" err="1" smtClean="0"/>
              <a:t>view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animal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mentioned</a:t>
            </a:r>
            <a:r>
              <a:rPr lang="es-ES" dirty="0" smtClean="0"/>
              <a:t> </a:t>
            </a:r>
            <a:r>
              <a:rPr lang="es-ES" dirty="0" err="1" smtClean="0"/>
              <a:t>because</a:t>
            </a:r>
            <a:r>
              <a:rPr lang="es-ES" dirty="0" smtClean="0"/>
              <a:t> of </a:t>
            </a:r>
            <a:r>
              <a:rPr lang="es-ES" dirty="0" err="1" smtClean="0"/>
              <a:t>medical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veterinary</a:t>
            </a:r>
            <a:r>
              <a:rPr lang="es-ES" dirty="0" smtClean="0"/>
              <a:t> </a:t>
            </a:r>
            <a:r>
              <a:rPr lang="es-ES" dirty="0" err="1" smtClean="0"/>
              <a:t>research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another</a:t>
            </a:r>
            <a:r>
              <a:rPr lang="es-ES" dirty="0" smtClean="0"/>
              <a:t> </a:t>
            </a:r>
            <a:r>
              <a:rPr lang="es-ES" dirty="0" err="1" smtClean="0"/>
              <a:t>species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00034" y="2065412"/>
            <a:ext cx="728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So, </a:t>
            </a:r>
            <a:r>
              <a:rPr lang="es-ES" dirty="0" err="1" smtClean="0"/>
              <a:t>how</a:t>
            </a:r>
            <a:r>
              <a:rPr lang="es-ES" dirty="0" smtClean="0"/>
              <a:t> spread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selection</a:t>
            </a:r>
            <a:r>
              <a:rPr lang="es-ES" dirty="0" smtClean="0"/>
              <a:t> of </a:t>
            </a:r>
            <a:r>
              <a:rPr lang="es-ES" dirty="0" err="1" smtClean="0"/>
              <a:t>works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BHL-</a:t>
            </a:r>
            <a:r>
              <a:rPr lang="es-ES" dirty="0" err="1" smtClean="0"/>
              <a:t>Europe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39552" y="2929508"/>
            <a:ext cx="7344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answer</a:t>
            </a:r>
            <a:r>
              <a:rPr lang="es-ES" dirty="0" smtClean="0"/>
              <a:t> </a:t>
            </a:r>
            <a:r>
              <a:rPr lang="es-ES" dirty="0" err="1" smtClean="0"/>
              <a:t>may</a:t>
            </a:r>
            <a:r>
              <a:rPr lang="es-ES" dirty="0" smtClean="0"/>
              <a:t> </a:t>
            </a:r>
            <a:r>
              <a:rPr lang="es-ES" dirty="0" err="1" smtClean="0"/>
              <a:t>depend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search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00034" y="2518946"/>
            <a:ext cx="1911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search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Abrir llave"/>
          <p:cNvSpPr/>
          <p:nvPr/>
        </p:nvSpPr>
        <p:spPr>
          <a:xfrm>
            <a:off x="2627784" y="1633364"/>
            <a:ext cx="144016" cy="201622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2915816" y="163336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Specific</a:t>
            </a:r>
            <a:endParaRPr lang="es-ES" dirty="0" smtClean="0"/>
          </a:p>
          <a:p>
            <a:r>
              <a:rPr lang="es-ES" dirty="0" smtClean="0"/>
              <a:t>(</a:t>
            </a:r>
            <a:r>
              <a:rPr lang="es-ES" dirty="0" err="1" smtClean="0"/>
              <a:t>semantic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915816" y="321754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Generalist</a:t>
            </a:r>
            <a:endParaRPr lang="es-ES" dirty="0" smtClean="0"/>
          </a:p>
          <a:p>
            <a:r>
              <a:rPr lang="es-ES" dirty="0" smtClean="0"/>
              <a:t>(</a:t>
            </a:r>
            <a:r>
              <a:rPr lang="es-ES" dirty="0" err="1" smtClean="0"/>
              <a:t>key</a:t>
            </a:r>
            <a:r>
              <a:rPr lang="es-ES" dirty="0" smtClean="0"/>
              <a:t> </a:t>
            </a:r>
            <a:r>
              <a:rPr lang="es-ES" dirty="0" err="1" smtClean="0"/>
              <a:t>words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7" name="6 Cerrar llave"/>
          <p:cNvSpPr/>
          <p:nvPr/>
        </p:nvSpPr>
        <p:spPr>
          <a:xfrm>
            <a:off x="4572000" y="1561356"/>
            <a:ext cx="288032" cy="208823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4932040" y="2065412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Then</a:t>
            </a:r>
            <a:r>
              <a:rPr lang="es-ES" dirty="0" smtClean="0"/>
              <a:t>, </a:t>
            </a:r>
            <a:r>
              <a:rPr lang="es-ES" dirty="0" err="1" smtClean="0"/>
              <a:t>size</a:t>
            </a:r>
            <a:r>
              <a:rPr lang="es-ES" dirty="0" smtClean="0"/>
              <a:t> and </a:t>
            </a:r>
            <a:r>
              <a:rPr lang="es-ES" dirty="0" err="1" smtClean="0"/>
              <a:t>variety</a:t>
            </a:r>
            <a:r>
              <a:rPr lang="es-ES" dirty="0" smtClean="0"/>
              <a:t> of </a:t>
            </a:r>
            <a:r>
              <a:rPr lang="es-ES" dirty="0" err="1" smtClean="0"/>
              <a:t>content</a:t>
            </a:r>
            <a:endParaRPr lang="es-ES" dirty="0"/>
          </a:p>
        </p:txBody>
      </p:sp>
      <p:sp>
        <p:nvSpPr>
          <p:cNvPr id="9" name="8 Abrir llave"/>
          <p:cNvSpPr/>
          <p:nvPr/>
        </p:nvSpPr>
        <p:spPr>
          <a:xfrm>
            <a:off x="6516216" y="1417340"/>
            <a:ext cx="360040" cy="244827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804248" y="1633364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Impose</a:t>
            </a:r>
            <a:r>
              <a:rPr lang="es-ES" dirty="0" smtClean="0"/>
              <a:t> no </a:t>
            </a:r>
            <a:r>
              <a:rPr lang="es-ES" dirty="0" err="1" smtClean="0"/>
              <a:t>limit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876256" y="3289548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controlled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animBg="1"/>
      <p:bldP spid="5" grpId="0"/>
      <p:bldP spid="6" grpId="0"/>
      <p:bldP spid="7" grpId="0" animBg="1"/>
      <p:bldP spid="8" grpId="0"/>
      <p:bldP spid="9" grpId="0" animBg="1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</a:t>
            </a:r>
            <a:r>
              <a:rPr lang="es-ES" dirty="0" err="1" smtClean="0"/>
              <a:t>Analysis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00034" y="2065412"/>
            <a:ext cx="728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Besides</a:t>
            </a:r>
            <a:r>
              <a:rPr lang="es-ES" dirty="0" smtClean="0"/>
              <a:t> </a:t>
            </a:r>
            <a:r>
              <a:rPr lang="es-ES" dirty="0" err="1" smtClean="0"/>
              <a:t>search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…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39552" y="2929508"/>
            <a:ext cx="7344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What</a:t>
            </a:r>
            <a:r>
              <a:rPr lang="es-ES" dirty="0" smtClean="0"/>
              <a:t> are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admission</a:t>
            </a:r>
            <a:r>
              <a:rPr lang="es-ES" dirty="0" smtClean="0"/>
              <a:t> </a:t>
            </a:r>
            <a:r>
              <a:rPr lang="es-ES" dirty="0" err="1" smtClean="0"/>
              <a:t>criteria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included</a:t>
            </a:r>
            <a:r>
              <a:rPr lang="es-ES" dirty="0" smtClean="0"/>
              <a:t> in BHL-</a:t>
            </a:r>
            <a:r>
              <a:rPr lang="es-ES" dirty="0" err="1" smtClean="0"/>
              <a:t>Europe</a:t>
            </a:r>
            <a:r>
              <a:rPr lang="es-ES" dirty="0" smtClean="0"/>
              <a:t>?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7804</TotalTime>
  <Words>619</Words>
  <Application>Microsoft Office PowerPoint</Application>
  <PresentationFormat>Presentación en pantalla (16:10)</PresentationFormat>
  <Paragraphs>77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Foundry</vt:lpstr>
      <vt:lpstr>Collection Analysis from the Point of View of Content</vt:lpstr>
      <vt:lpstr>Collection/Content Analysis</vt:lpstr>
      <vt:lpstr>Content Analysis</vt:lpstr>
      <vt:lpstr>Content Analysis</vt:lpstr>
      <vt:lpstr>Content Analysis</vt:lpstr>
      <vt:lpstr>Content Analysis</vt:lpstr>
      <vt:lpstr>Content Analysis</vt:lpstr>
      <vt:lpstr>Content Analysis</vt:lpstr>
      <vt:lpstr>Content Analysis</vt:lpstr>
      <vt:lpstr>Content Analysis</vt:lpstr>
      <vt:lpstr>Content Analysis</vt:lpstr>
      <vt:lpstr>Content Analysis</vt:lpstr>
      <vt:lpstr>Content Analysis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METODOS FENETICOS</dc:title>
  <dc:creator>TTBC</dc:creator>
  <cp:lastModifiedBy>Nombre de usuario</cp:lastModifiedBy>
  <cp:revision>608</cp:revision>
  <dcterms:created xsi:type="dcterms:W3CDTF">2009-05-09T07:59:31Z</dcterms:created>
  <dcterms:modified xsi:type="dcterms:W3CDTF">2010-12-09T16:54:51Z</dcterms:modified>
</cp:coreProperties>
</file>