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4D9F-5AED-4028-8204-04DF2B37F319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CEA2-9C71-43CC-87D6-31779171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4D9F-5AED-4028-8204-04DF2B37F319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CEA2-9C71-43CC-87D6-31779171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4D9F-5AED-4028-8204-04DF2B37F319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CEA2-9C71-43CC-87D6-31779171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4D9F-5AED-4028-8204-04DF2B37F319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CEA2-9C71-43CC-87D6-31779171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4D9F-5AED-4028-8204-04DF2B37F319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CEA2-9C71-43CC-87D6-31779171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4D9F-5AED-4028-8204-04DF2B37F319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CEA2-9C71-43CC-87D6-31779171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4D9F-5AED-4028-8204-04DF2B37F319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CEA2-9C71-43CC-87D6-31779171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4D9F-5AED-4028-8204-04DF2B37F319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CEA2-9C71-43CC-87D6-31779171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4D9F-5AED-4028-8204-04DF2B37F319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CEA2-9C71-43CC-87D6-31779171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4D9F-5AED-4028-8204-04DF2B37F319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CEA2-9C71-43CC-87D6-31779171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4D9F-5AED-4028-8204-04DF2B37F319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CEA2-9C71-43CC-87D6-31779171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F4D9F-5AED-4028-8204-04DF2B37F319}" type="datetimeFigureOut">
              <a:rPr lang="en-US" smtClean="0"/>
              <a:pPr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ECEA2-9C71-43CC-87D6-317791715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334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Survey Feedback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	What are the characteristics of the images (Size, DPI, </a:t>
            </a:r>
            <a:r>
              <a:rPr lang="en-US" sz="2000" dirty="0" err="1" smtClean="0"/>
              <a:t>Colour</a:t>
            </a:r>
            <a:r>
              <a:rPr lang="en-US" sz="2000" dirty="0" smtClean="0"/>
              <a:t>, B/W)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</a:t>
            </a:r>
            <a:r>
              <a:rPr lang="en-US" sz="2000" dirty="0" smtClean="0"/>
              <a:t>Responses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371600"/>
          <a:ext cx="8305800" cy="300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459"/>
                <a:gridCol w="5374341"/>
              </a:tblGrid>
              <a:tr h="152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100% of Original</a:t>
                      </a:r>
                    </a:p>
                    <a:p>
                      <a:r>
                        <a:rPr lang="en-US" sz="2000" dirty="0" smtClean="0"/>
                        <a:t>Full </a:t>
                      </a:r>
                      <a:r>
                        <a:rPr lang="en-US" sz="2000" dirty="0" err="1" smtClean="0"/>
                        <a:t>Clour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SAIAB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300 Text</a:t>
                      </a:r>
                    </a:p>
                    <a:p>
                      <a:r>
                        <a:rPr lang="en-US" sz="2000" dirty="0" smtClean="0"/>
                        <a:t>600</a:t>
                      </a:r>
                      <a:r>
                        <a:rPr lang="en-US" sz="2000" baseline="0" dirty="0" smtClean="0"/>
                        <a:t> images</a:t>
                      </a:r>
                    </a:p>
                    <a:p>
                      <a:r>
                        <a:rPr lang="en-US" sz="2000" baseline="0" dirty="0" err="1" smtClean="0"/>
                        <a:t>Colour</a:t>
                      </a:r>
                      <a:r>
                        <a:rPr lang="en-US" sz="2000" baseline="0" dirty="0" smtClean="0"/>
                        <a:t> &amp; Grayscale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NMK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600 images</a:t>
                      </a:r>
                    </a:p>
                    <a:p>
                      <a:r>
                        <a:rPr lang="en-US" sz="2000" baseline="0" dirty="0" err="1" smtClean="0"/>
                        <a:t>Colour</a:t>
                      </a:r>
                      <a:r>
                        <a:rPr lang="en-US" sz="2000" baseline="0" dirty="0" smtClean="0"/>
                        <a:t> and B/W</a:t>
                      </a:r>
                    </a:p>
                    <a:p>
                      <a:endParaRPr lang="en-US" sz="20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KWS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err="1" smtClean="0"/>
                        <a:t>Colour</a:t>
                      </a:r>
                      <a:r>
                        <a:rPr lang="en-US" sz="2000" baseline="0" dirty="0" smtClean="0"/>
                        <a:t> &amp; B/W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4196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	Do you have a repository of digitized documents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8006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11 responses</a:t>
            </a:r>
          </a:p>
          <a:p>
            <a:r>
              <a:rPr lang="en-US" dirty="0" smtClean="0"/>
              <a:t>	</a:t>
            </a:r>
            <a:r>
              <a:rPr lang="en-US" sz="2000" dirty="0" smtClean="0"/>
              <a:t>Yes	6</a:t>
            </a:r>
          </a:p>
          <a:p>
            <a:endParaRPr lang="en-US" sz="2000" dirty="0" smtClean="0"/>
          </a:p>
          <a:p>
            <a:r>
              <a:rPr lang="en-US" sz="2000" dirty="0" smtClean="0"/>
              <a:t>	No	5</a:t>
            </a:r>
          </a:p>
          <a:p>
            <a:endParaRPr lang="en-US" sz="2000" dirty="0" smtClean="0"/>
          </a:p>
          <a:p>
            <a:r>
              <a:rPr lang="en-US" sz="2000" dirty="0" smtClean="0"/>
              <a:t>	Not Sure	1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5"/>
            </a:pPr>
            <a:r>
              <a:rPr lang="en-US" sz="2000" dirty="0" smtClean="0"/>
              <a:t>Are you or your institutions currently digitizing any content</a:t>
            </a:r>
          </a:p>
          <a:p>
            <a:pPr marL="342900" indent="-342900"/>
            <a:r>
              <a:rPr lang="en-US" sz="2000" dirty="0" smtClean="0"/>
              <a:t>If so how many items, Formats of archival and characteristics of the images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295400"/>
          <a:ext cx="838200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812800"/>
                <a:gridCol w="1981200"/>
                <a:gridCol w="1397000"/>
                <a:gridCol w="1397000"/>
                <a:gridCol w="1397000"/>
              </a:tblGrid>
              <a:tr h="177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Biodiversity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 Staff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 Original,</a:t>
                      </a:r>
                      <a:r>
                        <a:rPr lang="en-US" baseline="0" dirty="0" smtClean="0"/>
                        <a:t> Full </a:t>
                      </a:r>
                      <a:r>
                        <a:rPr lang="en-US" baseline="0" dirty="0" err="1" smtClean="0"/>
                        <a:t>colour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SAIAB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Special digital collections</a:t>
                      </a:r>
                    </a:p>
                    <a:p>
                      <a:r>
                        <a:rPr lang="en-US" dirty="0" smtClean="0"/>
                        <a:t>Article</a:t>
                      </a:r>
                      <a:r>
                        <a:rPr lang="en-US" baseline="0" dirty="0" smtClean="0"/>
                        <a:t> 1160</a:t>
                      </a:r>
                    </a:p>
                    <a:p>
                      <a:r>
                        <a:rPr lang="en-US" baseline="0" dirty="0" smtClean="0"/>
                        <a:t>Book Section 43</a:t>
                      </a:r>
                    </a:p>
                    <a:p>
                      <a:r>
                        <a:rPr lang="en-US" baseline="0" dirty="0" smtClean="0"/>
                        <a:t>Monograph 11</a:t>
                      </a:r>
                    </a:p>
                    <a:p>
                      <a:r>
                        <a:rPr lang="en-US" baseline="0" dirty="0" smtClean="0"/>
                        <a:t>Conf &amp; </a:t>
                      </a:r>
                      <a:r>
                        <a:rPr lang="en-US" baseline="0" dirty="0" err="1" smtClean="0"/>
                        <a:t>Wksop</a:t>
                      </a:r>
                      <a:r>
                        <a:rPr lang="en-US" baseline="0" dirty="0" smtClean="0"/>
                        <a:t> items 116</a:t>
                      </a:r>
                    </a:p>
                    <a:p>
                      <a:r>
                        <a:rPr lang="en-US" baseline="0" dirty="0" smtClean="0"/>
                        <a:t>Book 14</a:t>
                      </a:r>
                    </a:p>
                    <a:p>
                      <a:r>
                        <a:rPr lang="en-US" baseline="0" dirty="0" smtClean="0"/>
                        <a:t>Thesis 2562</a:t>
                      </a:r>
                    </a:p>
                    <a:p>
                      <a:r>
                        <a:rPr lang="en-US" baseline="0" dirty="0" smtClean="0"/>
                        <a:t>Show Exhibition 7</a:t>
                      </a:r>
                    </a:p>
                    <a:p>
                      <a:r>
                        <a:rPr lang="en-US" baseline="0" dirty="0" smtClean="0"/>
                        <a:t>Performance 3</a:t>
                      </a:r>
                    </a:p>
                    <a:p>
                      <a:r>
                        <a:rPr lang="en-US" baseline="0" dirty="0" smtClean="0"/>
                        <a:t>Image 153</a:t>
                      </a:r>
                    </a:p>
                    <a:p>
                      <a:r>
                        <a:rPr lang="en-US" baseline="0" dirty="0" smtClean="0"/>
                        <a:t>Video 2</a:t>
                      </a:r>
                    </a:p>
                    <a:p>
                      <a:r>
                        <a:rPr lang="en-US" baseline="0" dirty="0" smtClean="0"/>
                        <a:t>Other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ReRR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381000"/>
          <a:ext cx="8153400" cy="2362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900"/>
                <a:gridCol w="1358900"/>
                <a:gridCol w="1358900"/>
                <a:gridCol w="1358900"/>
                <a:gridCol w="1358900"/>
                <a:gridCol w="1358900"/>
              </a:tblGrid>
              <a:tr h="152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NMK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PDF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</a:p>
                    <a:p>
                      <a:r>
                        <a:rPr lang="en-US" dirty="0" err="1" smtClean="0"/>
                        <a:t>Colour</a:t>
                      </a:r>
                      <a:r>
                        <a:rPr lang="en-US" baseline="0" dirty="0" smtClean="0"/>
                        <a:t> &amp; B/W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Mauretania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Staff</a:t>
                      </a:r>
                      <a:r>
                        <a:rPr lang="en-US" baseline="0" dirty="0" smtClean="0"/>
                        <a:t> of the Herbarium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PDF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JPEG</a:t>
                      </a:r>
                    </a:p>
                    <a:p>
                      <a:r>
                        <a:rPr lang="en-US" dirty="0" smtClean="0"/>
                        <a:t>PDF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29718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	Do you have dedicated equipment to scan your own material, If so describe equipment. Could you scan other BHL Africa members material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4038600"/>
          <a:ext cx="7848600" cy="2438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/>
                <a:gridCol w="1962150"/>
                <a:gridCol w="1962150"/>
                <a:gridCol w="1962150"/>
              </a:tblGrid>
              <a:tr h="228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Digibook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Dedicated Flatbed</a:t>
                      </a:r>
                    </a:p>
                    <a:p>
                      <a:r>
                        <a:rPr lang="en-US" dirty="0" smtClean="0"/>
                        <a:t>Microfilm/Slide</a:t>
                      </a:r>
                      <a:r>
                        <a:rPr lang="en-US" baseline="0" dirty="0" smtClean="0"/>
                        <a:t> Scanner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SAIAB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-228600" y="0"/>
          <a:ext cx="9525000" cy="7467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250"/>
                <a:gridCol w="2381250"/>
                <a:gridCol w="2381250"/>
                <a:gridCol w="2381250"/>
              </a:tblGrid>
              <a:tr h="228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87241">
                <a:tc>
                  <a:txBody>
                    <a:bodyPr/>
                    <a:lstStyle/>
                    <a:p>
                      <a:r>
                        <a:rPr lang="en-US" dirty="0" smtClean="0"/>
                        <a:t>NMK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Atiz</a:t>
                      </a:r>
                      <a:r>
                        <a:rPr lang="en-US" dirty="0" smtClean="0"/>
                        <a:t> Tower Book Scanner</a:t>
                      </a:r>
                      <a:r>
                        <a:rPr lang="en-US" baseline="0" dirty="0" smtClean="0"/>
                        <a:t> 2007</a:t>
                      </a:r>
                    </a:p>
                    <a:p>
                      <a:r>
                        <a:rPr lang="en-US" baseline="0" dirty="0" err="1" smtClean="0"/>
                        <a:t>Muztek</a:t>
                      </a:r>
                      <a:r>
                        <a:rPr lang="en-US" baseline="0" dirty="0" smtClean="0"/>
                        <a:t> A3 Flatbed Scanner 2009</a:t>
                      </a:r>
                    </a:p>
                    <a:p>
                      <a:r>
                        <a:rPr lang="en-US" baseline="0" dirty="0" smtClean="0"/>
                        <a:t>HP Auto A4 and Slide scanner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1114">
                <a:tc>
                  <a:txBody>
                    <a:bodyPr/>
                    <a:lstStyle/>
                    <a:p>
                      <a:r>
                        <a:rPr lang="en-US" dirty="0" smtClean="0"/>
                        <a:t>Mauretania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Epson GT 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1114">
                <a:tc>
                  <a:txBody>
                    <a:bodyPr/>
                    <a:lstStyle/>
                    <a:p>
                      <a:r>
                        <a:rPr lang="en-US" dirty="0" smtClean="0"/>
                        <a:t>NEMA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1114">
                <a:tc>
                  <a:txBody>
                    <a:bodyPr/>
                    <a:lstStyle/>
                    <a:p>
                      <a:r>
                        <a:rPr lang="en-US" dirty="0" smtClean="0"/>
                        <a:t>UNCST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635717">
                <a:tc>
                  <a:txBody>
                    <a:bodyPr/>
                    <a:lstStyle/>
                    <a:p>
                      <a:r>
                        <a:rPr lang="en-US" dirty="0" smtClean="0"/>
                        <a:t>LVBC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HP </a:t>
                      </a:r>
                      <a:r>
                        <a:rPr lang="en-US" baseline="0" dirty="0" err="1" smtClean="0"/>
                        <a:t>Scanjet</a:t>
                      </a:r>
                      <a:r>
                        <a:rPr lang="en-US" baseline="0" dirty="0" smtClean="0"/>
                        <a:t> 8270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with conditions</a:t>
                      </a:r>
                      <a:endParaRPr lang="en-US" dirty="0"/>
                    </a:p>
                  </a:txBody>
                  <a:tcPr/>
                </a:tc>
              </a:tr>
              <a:tr h="371114">
                <a:tc>
                  <a:txBody>
                    <a:bodyPr/>
                    <a:lstStyle/>
                    <a:p>
                      <a:r>
                        <a:rPr lang="en-US" dirty="0" smtClean="0"/>
                        <a:t>ARCOS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HP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1194680">
                <a:tc>
                  <a:txBody>
                    <a:bodyPr/>
                    <a:lstStyle/>
                    <a:p>
                      <a:r>
                        <a:rPr lang="en-US" dirty="0" smtClean="0"/>
                        <a:t>Centre National de Research for Environment Madagascar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645636">
                <a:tc>
                  <a:txBody>
                    <a:bodyPr/>
                    <a:lstStyle/>
                    <a:p>
                      <a:r>
                        <a:rPr lang="en-US" dirty="0" smtClean="0"/>
                        <a:t>Faculty of Agriculture,</a:t>
                      </a:r>
                      <a:r>
                        <a:rPr lang="en-US" baseline="0" dirty="0" smtClean="0"/>
                        <a:t> Benin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64563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Kyambogo</a:t>
                      </a:r>
                      <a:r>
                        <a:rPr lang="en-US" dirty="0" smtClean="0"/>
                        <a:t> University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645636">
                <a:tc>
                  <a:txBody>
                    <a:bodyPr/>
                    <a:lstStyle/>
                    <a:p>
                      <a:r>
                        <a:rPr lang="en-US" dirty="0" smtClean="0"/>
                        <a:t>KWS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Multi Digital Scanner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7	Technical skills, Availability of IT Support, Bandwidth in your institution, will there be a problem connecting to BHL, Time period for uploading</a:t>
            </a:r>
            <a:endParaRPr 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1056641"/>
          <a:ext cx="8686800" cy="5877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152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 10MB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</a:p>
                    <a:p>
                      <a:r>
                        <a:rPr lang="en-US" dirty="0" smtClean="0"/>
                        <a:t>Evening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SAIAB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Own IT Manager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</a:p>
                    <a:p>
                      <a:r>
                        <a:rPr lang="en-US" dirty="0" smtClean="0"/>
                        <a:t>Possible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NMK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20MB,8MB,3MB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</a:t>
                      </a:r>
                    </a:p>
                    <a:p>
                      <a:r>
                        <a:rPr lang="en-US" dirty="0" smtClean="0"/>
                        <a:t>Evening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Mauretania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UNCST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staff/Outsource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LVBC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</a:p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ARCOS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Sure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Centre National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Faculty of Agriculture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but Energy shortage can be an obstacle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	</a:t>
            </a:r>
            <a:r>
              <a:rPr lang="en-US" sz="2000" dirty="0" smtClean="0"/>
              <a:t>List of 10 most Important titles to add to 1000 books from Africa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838200"/>
          <a:ext cx="8382000" cy="592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5715000"/>
              </a:tblGrid>
              <a:tr h="152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Ondersteport</a:t>
                      </a:r>
                      <a:r>
                        <a:rPr lang="en-US" dirty="0" smtClean="0"/>
                        <a:t> journal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baseline="0" dirty="0" err="1" smtClean="0"/>
                        <a:t>Vetinary</a:t>
                      </a:r>
                      <a:r>
                        <a:rPr lang="en-US" baseline="0" dirty="0" smtClean="0"/>
                        <a:t> Science</a:t>
                      </a:r>
                    </a:p>
                    <a:p>
                      <a:r>
                        <a:rPr lang="en-US" baseline="0" dirty="0" err="1" smtClean="0"/>
                        <a:t>Burchals</a:t>
                      </a:r>
                      <a:r>
                        <a:rPr lang="en-US" baseline="0" dirty="0" smtClean="0"/>
                        <a:t> Travels</a:t>
                      </a:r>
                    </a:p>
                    <a:p>
                      <a:r>
                        <a:rPr lang="en-US" baseline="0" dirty="0" smtClean="0"/>
                        <a:t>Science Reports</a:t>
                      </a:r>
                    </a:p>
                    <a:p>
                      <a:r>
                        <a:rPr lang="en-US" baseline="0" dirty="0" smtClean="0"/>
                        <a:t>Thesis</a:t>
                      </a:r>
                    </a:p>
                    <a:p>
                      <a:r>
                        <a:rPr lang="en-US" baseline="0" dirty="0" smtClean="0"/>
                        <a:t>Dissertations</a:t>
                      </a:r>
                    </a:p>
                    <a:p>
                      <a:r>
                        <a:rPr lang="en-US" baseline="0" dirty="0" smtClean="0"/>
                        <a:t>Southern African Botanical</a:t>
                      </a:r>
                    </a:p>
                    <a:p>
                      <a:r>
                        <a:rPr lang="en-US" baseline="0" dirty="0" smtClean="0"/>
                        <a:t>Bibliography of South West African Botany</a:t>
                      </a:r>
                    </a:p>
                    <a:p>
                      <a:r>
                        <a:rPr lang="en-US" baseline="0" dirty="0" smtClean="0"/>
                        <a:t>Bibliography of South African Botany</a:t>
                      </a:r>
                    </a:p>
                    <a:p>
                      <a:r>
                        <a:rPr lang="en-US" baseline="0" dirty="0" smtClean="0"/>
                        <a:t>Journal of South African Botany</a:t>
                      </a:r>
                    </a:p>
                    <a:p>
                      <a:r>
                        <a:rPr lang="en-US" baseline="0" dirty="0" smtClean="0"/>
                        <a:t>Memoirs of the botanical survey of south Africa</a:t>
                      </a:r>
                    </a:p>
                    <a:p>
                      <a:r>
                        <a:rPr lang="en-US" baseline="0" dirty="0" smtClean="0"/>
                        <a:t>Flowering plants of Africa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SAIAB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Annals of SA</a:t>
                      </a:r>
                      <a:r>
                        <a:rPr lang="en-US" baseline="0" dirty="0" smtClean="0"/>
                        <a:t> Museums</a:t>
                      </a:r>
                    </a:p>
                    <a:p>
                      <a:r>
                        <a:rPr lang="en-US" baseline="0" dirty="0" smtClean="0"/>
                        <a:t>South African Quarterly Journal</a:t>
                      </a:r>
                    </a:p>
                    <a:p>
                      <a:r>
                        <a:rPr lang="en-US" baseline="0" dirty="0" smtClean="0"/>
                        <a:t>Books by Barrow, Le Valliant, </a:t>
                      </a:r>
                      <a:r>
                        <a:rPr lang="en-US" baseline="0" dirty="0" err="1" smtClean="0"/>
                        <a:t>Spaarman</a:t>
                      </a:r>
                      <a:r>
                        <a:rPr lang="en-US" baseline="0" dirty="0" smtClean="0"/>
                        <a:t>, Thunberg, Thompson, </a:t>
                      </a:r>
                      <a:r>
                        <a:rPr lang="en-US" baseline="0" dirty="0" err="1" smtClean="0"/>
                        <a:t>Burchell</a:t>
                      </a:r>
                      <a:r>
                        <a:rPr lang="en-US" baseline="0" dirty="0" smtClean="0"/>
                        <a:t>, Sir Andrew Smith</a:t>
                      </a:r>
                    </a:p>
                    <a:p>
                      <a:r>
                        <a:rPr lang="en-US" baseline="0" dirty="0" smtClean="0"/>
                        <a:t>Artworks</a:t>
                      </a:r>
                    </a:p>
                    <a:p>
                      <a:r>
                        <a:rPr lang="en-US" baseline="0" dirty="0" smtClean="0"/>
                        <a:t>Reports of cape of Good Hope, Forests, Marine </a:t>
                      </a:r>
                      <a:r>
                        <a:rPr lang="en-US" baseline="0" dirty="0" err="1" smtClean="0"/>
                        <a:t>Bilogist</a:t>
                      </a:r>
                      <a:r>
                        <a:rPr lang="en-US" baseline="0" dirty="0" smtClean="0"/>
                        <a:t> inland water surveys.</a:t>
                      </a:r>
                    </a:p>
                    <a:p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696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1028"/>
                <a:gridCol w="61529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NMK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Mauretania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Trees</a:t>
                      </a:r>
                      <a:r>
                        <a:rPr lang="en-US" baseline="0" dirty="0" smtClean="0"/>
                        <a:t> of Uganda</a:t>
                      </a:r>
                    </a:p>
                    <a:p>
                      <a:r>
                        <a:rPr lang="en-US" baseline="0" dirty="0" smtClean="0"/>
                        <a:t>Useful Trees and shrubs for Uganda</a:t>
                      </a:r>
                    </a:p>
                    <a:p>
                      <a:r>
                        <a:rPr lang="en-US" baseline="0" dirty="0" smtClean="0"/>
                        <a:t>Fishes of Uganda</a:t>
                      </a:r>
                    </a:p>
                    <a:p>
                      <a:r>
                        <a:rPr lang="en-US" baseline="0" dirty="0" smtClean="0"/>
                        <a:t>Butterflies of Uganda</a:t>
                      </a:r>
                    </a:p>
                    <a:p>
                      <a:r>
                        <a:rPr lang="en-US" baseline="0" dirty="0" smtClean="0"/>
                        <a:t>Ugandan Birds</a:t>
                      </a:r>
                    </a:p>
                    <a:p>
                      <a:r>
                        <a:rPr lang="en-US" dirty="0" smtClean="0"/>
                        <a:t>The Ugandan Wildlife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UNCST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LV Research</a:t>
                      </a:r>
                      <a:r>
                        <a:rPr lang="en-US" baseline="0" dirty="0" smtClean="0"/>
                        <a:t> Initiative proceedings</a:t>
                      </a:r>
                    </a:p>
                    <a:p>
                      <a:r>
                        <a:rPr lang="en-US" baseline="0" dirty="0" smtClean="0"/>
                        <a:t>Conference and workshop proceedings</a:t>
                      </a:r>
                    </a:p>
                    <a:p>
                      <a:r>
                        <a:rPr lang="en-US" baseline="0" dirty="0" smtClean="0"/>
                        <a:t>Technical reports on Uganda Biomass Study</a:t>
                      </a:r>
                    </a:p>
                    <a:p>
                      <a:r>
                        <a:rPr lang="en-US" baseline="0" dirty="0" smtClean="0"/>
                        <a:t>Convention on International Trade in endangered species of Wild Fauna and Flora</a:t>
                      </a:r>
                    </a:p>
                    <a:p>
                      <a:r>
                        <a:rPr lang="en-US" baseline="0" dirty="0" smtClean="0"/>
                        <a:t>Chimpanzee and Large animal survey of </a:t>
                      </a:r>
                      <a:r>
                        <a:rPr lang="en-US" baseline="0" dirty="0" err="1" smtClean="0"/>
                        <a:t>Bugom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baseline="0" dirty="0" err="1" smtClean="0"/>
                        <a:t>Kagombe</a:t>
                      </a:r>
                      <a:r>
                        <a:rPr lang="en-US" baseline="0" dirty="0" smtClean="0"/>
                        <a:t>- </a:t>
                      </a:r>
                      <a:r>
                        <a:rPr lang="en-US" baseline="0" dirty="0" err="1" smtClean="0"/>
                        <a:t>Matiri</a:t>
                      </a:r>
                      <a:r>
                        <a:rPr lang="en-US" baseline="0" dirty="0" smtClean="0"/>
                        <a:t> reserve</a:t>
                      </a:r>
                    </a:p>
                    <a:p>
                      <a:r>
                        <a:rPr lang="en-US" baseline="0" dirty="0" smtClean="0"/>
                        <a:t>Books on Biological diversity and Genetics</a:t>
                      </a:r>
                    </a:p>
                    <a:p>
                      <a:r>
                        <a:rPr lang="en-US" baseline="0" dirty="0" smtClean="0"/>
                        <a:t>Conservation </a:t>
                      </a:r>
                      <a:r>
                        <a:rPr lang="en-US" baseline="0" dirty="0" err="1" smtClean="0"/>
                        <a:t>Bilogy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Conservation management</a:t>
                      </a:r>
                    </a:p>
                    <a:p>
                      <a:r>
                        <a:rPr lang="en-US" baseline="0" dirty="0" smtClean="0"/>
                        <a:t>National systems of conservation and innovation in Africa</a:t>
                      </a:r>
                    </a:p>
                    <a:p>
                      <a:r>
                        <a:rPr lang="en-US" baseline="0" dirty="0" smtClean="0"/>
                        <a:t>Techniques &amp; Methods of </a:t>
                      </a:r>
                      <a:r>
                        <a:rPr lang="en-US" baseline="0" dirty="0" err="1" smtClean="0"/>
                        <a:t>Ethnobotany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Guidelines on conservation of medicinal plants</a:t>
                      </a:r>
                    </a:p>
                    <a:p>
                      <a:r>
                        <a:rPr lang="en-US" baseline="0" dirty="0" smtClean="0"/>
                        <a:t>Research and management of African Wildlife</a:t>
                      </a:r>
                    </a:p>
                    <a:p>
                      <a:r>
                        <a:rPr lang="en-US" baseline="0" dirty="0" smtClean="0"/>
                        <a:t>BIOTA East Africa; Biodiversity monitor transect analysis in Africa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228600"/>
          <a:ext cx="8001000" cy="1922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4495800"/>
              </a:tblGrid>
              <a:tr h="228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Faculty of Agriculture Sciences, Benin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Structural</a:t>
                      </a:r>
                      <a:r>
                        <a:rPr lang="en-US" sz="2000" baseline="0" dirty="0" smtClean="0"/>
                        <a:t> characteristics and ecology of forests</a:t>
                      </a:r>
                    </a:p>
                    <a:p>
                      <a:r>
                        <a:rPr lang="en-US" sz="2000" baseline="0" dirty="0" smtClean="0"/>
                        <a:t>Plant communities</a:t>
                      </a:r>
                    </a:p>
                    <a:p>
                      <a:r>
                        <a:rPr lang="en-US" sz="2000" baseline="0" dirty="0" smtClean="0"/>
                        <a:t>Study of wildlife in Northern Benin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234309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Are you aware of the copyright Law in your country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163431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		Yes	8</a:t>
            </a:r>
          </a:p>
          <a:p>
            <a:endParaRPr lang="en-US" sz="2000" dirty="0" smtClean="0"/>
          </a:p>
          <a:p>
            <a:r>
              <a:rPr lang="en-US" sz="2000" dirty="0" smtClean="0"/>
              <a:t>		No	2</a:t>
            </a:r>
          </a:p>
          <a:p>
            <a:endParaRPr lang="en-US" sz="2000" dirty="0" smtClean="0"/>
          </a:p>
          <a:p>
            <a:r>
              <a:rPr lang="en-US" sz="2000" dirty="0" smtClean="0"/>
              <a:t>		Partly Aware 1</a:t>
            </a:r>
          </a:p>
          <a:p>
            <a:endParaRPr lang="en-US" sz="2000" dirty="0" smtClean="0"/>
          </a:p>
          <a:p>
            <a:r>
              <a:rPr lang="en-US" sz="2000" dirty="0" smtClean="0"/>
              <a:t>		None 1	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Conclusion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066800"/>
            <a:ext cx="8305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90% have have collections of biodiversity information for digitization</a:t>
            </a:r>
          </a:p>
          <a:p>
            <a:endParaRPr lang="en-US" sz="2000" dirty="0" smtClean="0"/>
          </a:p>
          <a:p>
            <a:r>
              <a:rPr lang="en-US" sz="2000" dirty="0" smtClean="0"/>
              <a:t>Moderate IT Support and Infrastructure available for most institutions</a:t>
            </a:r>
          </a:p>
          <a:p>
            <a:endParaRPr lang="en-US" sz="2000" dirty="0" smtClean="0"/>
          </a:p>
          <a:p>
            <a:r>
              <a:rPr lang="en-US" sz="2000" dirty="0" smtClean="0"/>
              <a:t>Most Institutions have titles to be added to 1000 African Books</a:t>
            </a:r>
          </a:p>
          <a:p>
            <a:endParaRPr lang="en-US" sz="2000" dirty="0" smtClean="0"/>
          </a:p>
          <a:p>
            <a:r>
              <a:rPr lang="en-US" sz="2000" dirty="0" smtClean="0"/>
              <a:t>Catalogue for Collections exist in most institutions however knowledge of standards and MARC records is minimal</a:t>
            </a:r>
          </a:p>
          <a:p>
            <a:endParaRPr lang="en-US" sz="2000" dirty="0" smtClean="0"/>
          </a:p>
          <a:p>
            <a:r>
              <a:rPr lang="en-US" sz="2000" dirty="0" smtClean="0"/>
              <a:t>Different formats for archiving being used and little knowledge on imaging requirements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4572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	</a:t>
            </a:r>
            <a:r>
              <a:rPr lang="en-US" sz="2000" dirty="0" smtClean="0"/>
              <a:t>Do </a:t>
            </a:r>
            <a:r>
              <a:rPr lang="en-US" sz="2000" dirty="0" smtClean="0"/>
              <a:t>you have a collection of books or journals about biodiversity that</a:t>
            </a:r>
            <a:r>
              <a:rPr lang="en-US" sz="2000" dirty="0" smtClean="0"/>
              <a:t> 	you would </a:t>
            </a:r>
            <a:r>
              <a:rPr lang="en-US" sz="2000" dirty="0" smtClean="0"/>
              <a:t>like to </a:t>
            </a:r>
            <a:r>
              <a:rPr lang="en-US" sz="2000" dirty="0" smtClean="0"/>
              <a:t>digitize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676400"/>
            <a:ext cx="845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		Yes	10</a:t>
            </a:r>
          </a:p>
          <a:p>
            <a:endParaRPr lang="en-US" sz="2000" dirty="0" smtClean="0"/>
          </a:p>
          <a:p>
            <a:r>
              <a:rPr lang="en-US" sz="2000" dirty="0" smtClean="0"/>
              <a:t>		No	2</a:t>
            </a:r>
          </a:p>
          <a:p>
            <a:endParaRPr lang="en-US" sz="2000" dirty="0" smtClean="0"/>
          </a:p>
          <a:p>
            <a:r>
              <a:rPr lang="en-US" sz="2000" dirty="0" smtClean="0"/>
              <a:t>		Not Sure	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50520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(a)	Collection Description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038600"/>
            <a:ext cx="838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		Yes	8</a:t>
            </a:r>
          </a:p>
          <a:p>
            <a:endParaRPr lang="en-US" sz="2000" dirty="0" smtClean="0"/>
          </a:p>
          <a:p>
            <a:r>
              <a:rPr lang="en-US" sz="2000" dirty="0" smtClean="0"/>
              <a:t>		No	4</a:t>
            </a:r>
          </a:p>
          <a:p>
            <a:endParaRPr lang="en-US" sz="2000" dirty="0" smtClean="0"/>
          </a:p>
          <a:p>
            <a:r>
              <a:rPr lang="en-US" sz="2000" dirty="0" smtClean="0"/>
              <a:t>Books Journals Artworks Reports Bulletins</a:t>
            </a:r>
          </a:p>
          <a:p>
            <a:r>
              <a:rPr lang="en-US" sz="2000" dirty="0" smtClean="0"/>
              <a:t>Coelacanth Discoveries</a:t>
            </a:r>
          </a:p>
          <a:p>
            <a:r>
              <a:rPr lang="en-US" sz="2000" dirty="0" smtClean="0"/>
              <a:t>Books describing Insects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()	How Many items are included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990600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Kyambogo</a:t>
            </a:r>
            <a:r>
              <a:rPr lang="en-US" sz="2000" dirty="0" smtClean="0"/>
              <a:t> University	&gt;1000</a:t>
            </a:r>
          </a:p>
          <a:p>
            <a:endParaRPr lang="en-US" sz="2000" dirty="0" smtClean="0"/>
          </a:p>
          <a:p>
            <a:r>
              <a:rPr lang="en-US" sz="2000" dirty="0" smtClean="0"/>
              <a:t>UNCST			&gt;500</a:t>
            </a:r>
          </a:p>
          <a:p>
            <a:endParaRPr lang="en-US" sz="2000" dirty="0" smtClean="0"/>
          </a:p>
          <a:p>
            <a:r>
              <a:rPr lang="en-US" sz="2000" dirty="0" smtClean="0"/>
              <a:t>KWS			&gt;100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6670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dirty="0" err="1" smtClean="0"/>
              <a:t>b</a:t>
            </a:r>
            <a:r>
              <a:rPr lang="en-US" sz="2000" dirty="0" smtClean="0"/>
              <a:t>)	When was the Material Published and who published it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 Responses</a:t>
            </a:r>
          </a:p>
          <a:p>
            <a:endParaRPr lang="en-US" sz="20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3733800"/>
          <a:ext cx="7848600" cy="2909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/>
                <a:gridCol w="2616200"/>
                <a:gridCol w="2616200"/>
              </a:tblGrid>
              <a:tr h="228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679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&gt;1600’s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</a:tr>
              <a:tr h="44679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SAIAB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&gt;1900’s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Various</a:t>
                      </a:r>
                      <a:endParaRPr lang="en-US" sz="2000" dirty="0"/>
                    </a:p>
                  </a:txBody>
                  <a:tcPr/>
                </a:tc>
              </a:tr>
              <a:tr h="44679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NMK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Various Dates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Various</a:t>
                      </a:r>
                      <a:endParaRPr lang="en-US" sz="2000" dirty="0"/>
                    </a:p>
                  </a:txBody>
                  <a:tcPr/>
                </a:tc>
              </a:tr>
              <a:tr h="44679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Mauretania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1932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IFAN DAKAR</a:t>
                      </a:r>
                      <a:endParaRPr lang="en-US" sz="2000" dirty="0"/>
                    </a:p>
                  </a:txBody>
                  <a:tcPr/>
                </a:tc>
              </a:tr>
              <a:tr h="44679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NEMA Uganda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1980-2013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44679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UNCST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1990-2013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381000"/>
          <a:ext cx="8534400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228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675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Center for National Research,</a:t>
                      </a:r>
                      <a:r>
                        <a:rPr lang="en-US" sz="2000" baseline="0" dirty="0" smtClean="0"/>
                        <a:t> Madagascar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Before 1972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Ostrom</a:t>
                      </a:r>
                      <a:endParaRPr lang="en-US" sz="2000" dirty="0"/>
                    </a:p>
                  </a:txBody>
                  <a:tcPr/>
                </a:tc>
              </a:tr>
              <a:tr h="64675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Faculty of Agricultural</a:t>
                      </a:r>
                      <a:r>
                        <a:rPr lang="en-US" sz="2000" baseline="0" dirty="0" smtClean="0"/>
                        <a:t> Science, Benin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1970-2013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</a:tr>
              <a:tr h="381943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Kyambogo</a:t>
                      </a:r>
                      <a:r>
                        <a:rPr lang="en-US" sz="2000" dirty="0" smtClean="0"/>
                        <a:t> University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1940-2013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3819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KWS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30</a:t>
                      </a:r>
                      <a:r>
                        <a:rPr lang="en-US" sz="2000" baseline="0" dirty="0" smtClean="0"/>
                        <a:t> Years Ago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KWS Staff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295269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(C)	What aspects make this a unique collection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3528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</a:t>
            </a:r>
            <a:r>
              <a:rPr lang="en-US" sz="2000" dirty="0" smtClean="0"/>
              <a:t> Responses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3886200"/>
          <a:ext cx="7620000" cy="2809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4495800"/>
              </a:tblGrid>
              <a:tr h="1930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Valuable Research</a:t>
                      </a:r>
                    </a:p>
                    <a:p>
                      <a:r>
                        <a:rPr lang="en-US" sz="2000" dirty="0" smtClean="0"/>
                        <a:t>Consists of</a:t>
                      </a:r>
                      <a:r>
                        <a:rPr lang="en-US" sz="2000" baseline="0" dirty="0" smtClean="0"/>
                        <a:t> Early Published works. Work By UP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SAIAB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Grey Literature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NEMA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Pictorial Info with Captions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ARCOS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Albertine</a:t>
                      </a:r>
                      <a:r>
                        <a:rPr lang="en-US" sz="2000" dirty="0" smtClean="0"/>
                        <a:t> Rift Conservation Status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685800"/>
          <a:ext cx="8382000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5105400"/>
              </a:tblGrid>
              <a:tr h="228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Faculty of Agricultural Science Benin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Grey Literature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KWS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Grey Literature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25146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	Do you have a Catalogue for your collection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2766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Responses</a:t>
            </a:r>
          </a:p>
          <a:p>
            <a:r>
              <a:rPr lang="en-US" sz="2000" dirty="0" smtClean="0"/>
              <a:t>	Yes 		8</a:t>
            </a:r>
          </a:p>
          <a:p>
            <a:endParaRPr lang="en-US" sz="2000" dirty="0" smtClean="0"/>
          </a:p>
          <a:p>
            <a:r>
              <a:rPr lang="en-US" sz="2000" dirty="0" smtClean="0"/>
              <a:t>	No		2</a:t>
            </a:r>
          </a:p>
          <a:p>
            <a:endParaRPr lang="en-US" sz="2000" dirty="0" smtClean="0"/>
          </a:p>
          <a:p>
            <a:r>
              <a:rPr lang="en-US" sz="2000" dirty="0" smtClean="0"/>
              <a:t>	Partly/Manual	 2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If so, what computer program do you use for managing your </a:t>
            </a:r>
            <a:r>
              <a:rPr lang="en-US" sz="20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catalogue,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What Standard Format do you have for Metadata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Do you have MARC Records for your content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1676400"/>
          <a:ext cx="8305800" cy="5118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152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Dublin Core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SAIAB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Sierra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Dublin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NMK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CDS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ISIS/KOHA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AACR2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Mauritania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RIHA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NEMA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Customised</a:t>
                      </a:r>
                      <a:r>
                        <a:rPr lang="en-US" sz="2000" dirty="0" smtClean="0"/>
                        <a:t> Software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Bibliographic data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UNCST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KOHA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LVBC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KOHA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AACR2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ARCOS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Centre National de Research for Environment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Paradox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457200"/>
          <a:ext cx="8458200" cy="2664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152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Faculty of Agriculture Sciences Benin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Kyambogo</a:t>
                      </a:r>
                      <a:r>
                        <a:rPr lang="en-US" sz="2000" dirty="0" smtClean="0"/>
                        <a:t> University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KOHA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KWS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Excel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30480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	</a:t>
            </a:r>
            <a:r>
              <a:rPr lang="en-US" sz="2000" dirty="0" smtClean="0"/>
              <a:t>Have you had some of your collections digitized?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81000" y="35052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Responses</a:t>
            </a:r>
          </a:p>
          <a:p>
            <a:endParaRPr lang="en-US" sz="2000" dirty="0" smtClean="0"/>
          </a:p>
          <a:p>
            <a:r>
              <a:rPr lang="en-US" sz="2000" dirty="0" smtClean="0"/>
              <a:t>	Yes </a:t>
            </a:r>
            <a:r>
              <a:rPr lang="en-US" sz="2000" dirty="0" smtClean="0"/>
              <a:t>		8</a:t>
            </a:r>
          </a:p>
          <a:p>
            <a:endParaRPr lang="en-US" sz="2000" dirty="0" smtClean="0"/>
          </a:p>
          <a:p>
            <a:r>
              <a:rPr lang="en-US" sz="2000" dirty="0" smtClean="0"/>
              <a:t>	No</a:t>
            </a:r>
            <a:r>
              <a:rPr lang="en-US" sz="2000" dirty="0" smtClean="0"/>
              <a:t>	</a:t>
            </a:r>
            <a:r>
              <a:rPr lang="en-US" sz="2000" dirty="0" smtClean="0"/>
              <a:t>	3</a:t>
            </a:r>
          </a:p>
          <a:p>
            <a:endParaRPr lang="en-US" sz="2000" dirty="0" smtClean="0"/>
          </a:p>
          <a:p>
            <a:r>
              <a:rPr lang="en-US" sz="2000" dirty="0" smtClean="0"/>
              <a:t>	Not Sure 	1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	What type of Materials have already been scanned, When were they digitized by whom and formats of archival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231900"/>
          <a:ext cx="9143998" cy="562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99"/>
                <a:gridCol w="1941491"/>
                <a:gridCol w="1481070"/>
                <a:gridCol w="2902039"/>
                <a:gridCol w="1219199"/>
              </a:tblGrid>
              <a:tr h="1718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4870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Book, Journals,</a:t>
                      </a:r>
                      <a:r>
                        <a:rPr lang="en-US" sz="2000" baseline="0" dirty="0" smtClean="0"/>
                        <a:t> Artworks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UP Staff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TiFF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JPEG</a:t>
                      </a:r>
                    </a:p>
                    <a:p>
                      <a:r>
                        <a:rPr lang="en-US" sz="2000" dirty="0" smtClean="0"/>
                        <a:t>PDF</a:t>
                      </a:r>
                      <a:endParaRPr lang="en-US" sz="2000" dirty="0"/>
                    </a:p>
                  </a:txBody>
                  <a:tcPr/>
                </a:tc>
              </a:tr>
              <a:tr h="114870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SAIAB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JLB institute</a:t>
                      </a:r>
                      <a:r>
                        <a:rPr lang="en-US" sz="2000" baseline="0" dirty="0" smtClean="0"/>
                        <a:t> Publications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2009-2010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Maggie</a:t>
                      </a:r>
                      <a:r>
                        <a:rPr lang="en-US" sz="2000" baseline="0" dirty="0" smtClean="0"/>
                        <a:t> Shaw and Information Conversion Services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TIFF</a:t>
                      </a:r>
                    </a:p>
                    <a:p>
                      <a:r>
                        <a:rPr lang="en-US" sz="2000" dirty="0" smtClean="0"/>
                        <a:t>PDF</a:t>
                      </a:r>
                      <a:endParaRPr lang="en-US" sz="2000" dirty="0"/>
                    </a:p>
                  </a:txBody>
                  <a:tcPr/>
                </a:tc>
              </a:tr>
              <a:tr h="8049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NMK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Books, Journals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2007-2009, 2012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NMK Staff and contracted assistant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PDF</a:t>
                      </a:r>
                      <a:endParaRPr lang="en-US" sz="2000" dirty="0"/>
                    </a:p>
                  </a:txBody>
                  <a:tcPr/>
                </a:tc>
              </a:tr>
              <a:tr h="8049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Mauritania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Herbs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Staff of </a:t>
                      </a:r>
                      <a:r>
                        <a:rPr lang="en-US" sz="2000" dirty="0" err="1" smtClean="0"/>
                        <a:t>Herbie</a:t>
                      </a:r>
                      <a:r>
                        <a:rPr lang="en-US" sz="2000" dirty="0" smtClean="0"/>
                        <a:t> National de </a:t>
                      </a:r>
                      <a:r>
                        <a:rPr lang="en-US" sz="2000" dirty="0" err="1" smtClean="0"/>
                        <a:t>Mauritanie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PDF</a:t>
                      </a:r>
                      <a:endParaRPr lang="en-US" sz="2000" dirty="0"/>
                    </a:p>
                  </a:txBody>
                  <a:tcPr/>
                </a:tc>
              </a:tr>
              <a:tr h="51563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NEMA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</a:tr>
              <a:tr h="51563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UNCST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</a:tr>
              <a:tr h="51563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LVBC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LVBC Reports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Staff of LVBC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PDF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533400"/>
          <a:ext cx="9144000" cy="632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243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608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ARCOS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PDF</a:t>
                      </a:r>
                      <a:endParaRPr lang="en-US" sz="2000" dirty="0"/>
                    </a:p>
                  </a:txBody>
                  <a:tcPr/>
                </a:tc>
              </a:tr>
              <a:tr h="173621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Centre National De Research for Environment, Madagascar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Staff</a:t>
                      </a:r>
                      <a:r>
                        <a:rPr lang="en-US" sz="2000" baseline="0" dirty="0" smtClean="0"/>
                        <a:t> of the centre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JPEG</a:t>
                      </a:r>
                      <a:endParaRPr lang="en-US" sz="2000" dirty="0"/>
                    </a:p>
                  </a:txBody>
                  <a:tcPr/>
                </a:tc>
              </a:tr>
              <a:tr h="141118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Faculty of Agriculture</a:t>
                      </a:r>
                      <a:r>
                        <a:rPr lang="en-US" sz="2000" baseline="0" dirty="0" smtClean="0"/>
                        <a:t> sciences, Benin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Student Thesis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Faculty Students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TIFF</a:t>
                      </a:r>
                    </a:p>
                    <a:p>
                      <a:r>
                        <a:rPr lang="en-US" sz="2000" dirty="0" smtClean="0"/>
                        <a:t>PDF</a:t>
                      </a:r>
                      <a:endParaRPr lang="en-US" sz="2000" dirty="0"/>
                    </a:p>
                  </a:txBody>
                  <a:tcPr/>
                </a:tc>
              </a:tr>
              <a:tr h="761119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Kyambogo</a:t>
                      </a:r>
                      <a:r>
                        <a:rPr lang="en-US" sz="2000" dirty="0" smtClean="0"/>
                        <a:t> University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</a:tr>
              <a:tr h="173621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KWS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Research Papers, Strategic &amp;</a:t>
                      </a:r>
                      <a:r>
                        <a:rPr lang="en-US" sz="2000" baseline="0" dirty="0" smtClean="0"/>
                        <a:t> Management Plans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KWS Staff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JPEG</a:t>
                      </a:r>
                    </a:p>
                    <a:p>
                      <a:r>
                        <a:rPr lang="en-US" sz="2000" dirty="0" smtClean="0"/>
                        <a:t>PDF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1198</Words>
  <Application>Microsoft Office PowerPoint</Application>
  <PresentationFormat>On-screen Show (4:3)</PresentationFormat>
  <Paragraphs>421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FoucheE</dc:creator>
  <cp:lastModifiedBy>Lawrence Monda</cp:lastModifiedBy>
  <cp:revision>35</cp:revision>
  <dcterms:created xsi:type="dcterms:W3CDTF">2013-04-16T07:09:33Z</dcterms:created>
  <dcterms:modified xsi:type="dcterms:W3CDTF">2013-04-16T12:41:34Z</dcterms:modified>
</cp:coreProperties>
</file>