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notesSlides/notesSlide3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notes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MasterView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86D2C-B04E-AC4A-99C3-E6054FEB9566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A3B070-641E-494F-BC08-008CD94E118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B070-641E-494F-BC08-008CD94E118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B070-641E-494F-BC08-008CD94E118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B070-641E-494F-BC08-008CD94E118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Chris-metadata librarian:  pagination (85 </a:t>
            </a:r>
            <a:r>
              <a:rPr lang="en-US" dirty="0" err="1" smtClean="0"/>
              <a:t>vol</a:t>
            </a:r>
            <a:r>
              <a:rPr lang="en-US" dirty="0" smtClean="0"/>
              <a:t>), local bib records enhanced, </a:t>
            </a:r>
            <a:r>
              <a:rPr lang="en-US" dirty="0" err="1" smtClean="0"/>
              <a:t>gemini</a:t>
            </a:r>
            <a:r>
              <a:rPr lang="en-US" dirty="0" smtClean="0"/>
              <a:t> requests added 1689 holdings locally</a:t>
            </a:r>
          </a:p>
          <a:p>
            <a:r>
              <a:rPr lang="en-US" dirty="0" smtClean="0"/>
              <a:t>JJ-BHL assistant:  closing stale </a:t>
            </a:r>
            <a:r>
              <a:rPr lang="en-US" dirty="0" err="1" smtClean="0"/>
              <a:t>gemini</a:t>
            </a:r>
            <a:r>
              <a:rPr lang="en-US" dirty="0" smtClean="0"/>
              <a:t> requests of 241 issues, 134 </a:t>
            </a:r>
            <a:r>
              <a:rPr lang="en-US" dirty="0" err="1" smtClean="0"/>
              <a:t>losed</a:t>
            </a:r>
            <a:r>
              <a:rPr lang="en-US" dirty="0" smtClean="0"/>
              <a:t> and 52 flagged for </a:t>
            </a:r>
            <a:r>
              <a:rPr lang="en-US" dirty="0" err="1" smtClean="0"/>
              <a:t>followup</a:t>
            </a:r>
            <a:r>
              <a:rPr lang="en-US" dirty="0" smtClean="0"/>
              <a:t>, 55 in progress; eliminated dupe bib records, 431 bids reviewed and resolved, QA (186 titles since May), </a:t>
            </a:r>
            <a:r>
              <a:rPr lang="en-US" dirty="0" err="1" smtClean="0"/>
              <a:t>prescanning</a:t>
            </a:r>
            <a:r>
              <a:rPr lang="en-US" dirty="0" smtClean="0"/>
              <a:t> review, basic repairs, worked on UA/AU portal usability study,</a:t>
            </a:r>
            <a:r>
              <a:rPr lang="en-US" baseline="0" dirty="0" smtClean="0"/>
              <a:t> blogged, Staff </a:t>
            </a:r>
            <a:r>
              <a:rPr lang="en-US" baseline="0" dirty="0" err="1" smtClean="0"/>
              <a:t>reac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landl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Thank you Gilbert and JJ</a:t>
            </a:r>
          </a:p>
          <a:p>
            <a:endParaRPr lang="en-US" dirty="0" smtClean="0"/>
          </a:p>
          <a:p>
            <a:r>
              <a:rPr lang="en-US" dirty="0" smtClean="0"/>
              <a:t>DISH, Berlin</a:t>
            </a:r>
            <a:r>
              <a:rPr lang="en-US" baseline="0" dirty="0" smtClean="0"/>
              <a:t> 9, Harvard tech  librarians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B070-641E-494F-BC08-008CD94E118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Others</a:t>
            </a:r>
            <a:r>
              <a:rPr lang="en-US" baseline="0" dirty="0" smtClean="0"/>
              <a:t> are ingested meanwhile</a:t>
            </a:r>
          </a:p>
          <a:p>
            <a:r>
              <a:rPr lang="en-US" baseline="0" dirty="0" smtClean="0"/>
              <a:t>EXPENSIVE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B070-641E-494F-BC08-008CD94E118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Catherine for taking care of all the logistics!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3B070-641E-494F-BC08-008CD94E118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eg"/><Relationship Id="rId15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B14CC-9728-0144-B67F-B8988CF88FDE}" type="datetimeFigureOut">
              <a:rPr lang="en-US" smtClean="0"/>
              <a:pPr/>
              <a:t>3/15/12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0E140-DE21-6546-BA14-340A7B91025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HLlogo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146800"/>
            <a:ext cx="1981200" cy="711200"/>
          </a:xfrm>
          <a:prstGeom prst="rect">
            <a:avLst/>
          </a:prstGeom>
        </p:spPr>
      </p:pic>
      <p:pic>
        <p:nvPicPr>
          <p:cNvPr id="8" name="Picture 7" descr="harvard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5000" y="6270703"/>
            <a:ext cx="609600" cy="587297"/>
          </a:xfrm>
          <a:prstGeom prst="rect">
            <a:avLst/>
          </a:prstGeom>
        </p:spPr>
      </p:pic>
      <p:pic>
        <p:nvPicPr>
          <p:cNvPr id="10" name="Picture 9" descr="MCZ_Logo_krono.jpg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79583" y="6155648"/>
            <a:ext cx="1764417" cy="7023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hyperlink" Target="http://www.ariadne.ac.uk/issue67/rinaldo-et-al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53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933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BHL &amp; the MCZ Ernst Mayr Library</a:t>
            </a:r>
            <a:br>
              <a:rPr lang="en-US" dirty="0" smtClean="0"/>
            </a:br>
            <a:r>
              <a:rPr lang="en-US" dirty="0" smtClean="0"/>
              <a:t>5 Years of Digitization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7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344 Boutique scanned items ($674/item)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6855 scanned by Internet Archive ($39/item)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TOTAL:  7199 items ($69/item)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07425"/>
            <a:ext cx="8229600" cy="3114781"/>
          </a:xfrm>
        </p:spPr>
        <p:txBody>
          <a:bodyPr/>
          <a:lstStyle/>
          <a:p>
            <a:r>
              <a:rPr lang="en-US" dirty="0" smtClean="0"/>
              <a:t>Staff costs for 3.1 FTE  $212,550</a:t>
            </a:r>
          </a:p>
          <a:p>
            <a:r>
              <a:rPr lang="en-US" dirty="0" smtClean="0"/>
              <a:t>Other costs (travel, boutique scanning, transport) $115,704</a:t>
            </a:r>
          </a:p>
          <a:p>
            <a:r>
              <a:rPr lang="en-US" dirty="0" smtClean="0"/>
              <a:t>Primarily Gemini request responses in 2011</a:t>
            </a:r>
          </a:p>
          <a:p>
            <a:r>
              <a:rPr lang="en-US" dirty="0" smtClean="0"/>
              <a:t>50 boutique, 875 Internet Archive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6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Hired 2 fulltime BHL Assistants for metadata management, QA, local catalog enhancement &amp; processing</a:t>
            </a:r>
          </a:p>
          <a:p>
            <a:r>
              <a:rPr lang="en-US" dirty="0" smtClean="0"/>
              <a:t>Ernst Mayr Library </a:t>
            </a:r>
            <a:r>
              <a:rPr lang="en-US" dirty="0" err="1" smtClean="0"/>
              <a:t>Flickr</a:t>
            </a:r>
            <a:r>
              <a:rPr lang="en-US" dirty="0" smtClean="0"/>
              <a:t> page</a:t>
            </a:r>
          </a:p>
          <a:p>
            <a:r>
              <a:rPr lang="en-US" dirty="0" smtClean="0"/>
              <a:t>Exhibits using EML scans</a:t>
            </a:r>
          </a:p>
          <a:p>
            <a:r>
              <a:rPr lang="en-US" dirty="0" smtClean="0"/>
              <a:t>Many presentations in &amp; outside of Harvard</a:t>
            </a:r>
          </a:p>
          <a:p>
            <a:r>
              <a:rPr lang="en-US" dirty="0" smtClean="0"/>
              <a:t>IMLS National Leadership grant Connecting Content contribution</a:t>
            </a:r>
          </a:p>
          <a:p>
            <a:r>
              <a:rPr lang="en-US" dirty="0" smtClean="0"/>
              <a:t>Published results from IMLS Planning grant </a:t>
            </a:r>
            <a:r>
              <a:rPr lang="en-US" dirty="0" smtClean="0">
                <a:hlinkClick r:id="rId4"/>
              </a:rPr>
              <a:t>“Retooling Special Collections Digitization in the age of Mass Scanning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Joe, in addition to his day job…..manages all aspects of BHL work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5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Harvard boutique scanned items (usually </a:t>
            </a:r>
            <a:r>
              <a:rPr lang="en-US" dirty="0"/>
              <a:t>G</a:t>
            </a:r>
            <a:r>
              <a:rPr lang="en-US" dirty="0" smtClean="0"/>
              <a:t>emini requests) cannot be directly ingested into IA.  They must be processed through MOBOT, taxing their limited staff.  This can take up to 2 years.</a:t>
            </a:r>
          </a:p>
          <a:p>
            <a:r>
              <a:rPr lang="en-US" dirty="0" smtClean="0"/>
              <a:t>Of 344 items in this category, more than 200 have yet to be ingested.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36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Jim Hanken/MCZ for vision &amp; support </a:t>
            </a:r>
          </a:p>
          <a:p>
            <a:r>
              <a:rPr lang="en-US" dirty="0" smtClean="0"/>
              <a:t>Ernst Mayr Library staff, especially Joe </a:t>
            </a:r>
            <a:r>
              <a:rPr lang="en-US" dirty="0" err="1" smtClean="0"/>
              <a:t>deVeer</a:t>
            </a:r>
            <a:r>
              <a:rPr lang="en-US" dirty="0" smtClean="0"/>
              <a:t>, for never saying no</a:t>
            </a:r>
          </a:p>
          <a:p>
            <a:r>
              <a:rPr lang="en-US" dirty="0" smtClean="0"/>
              <a:t>BHL &amp; Harvard Colleagues for inspiration &amp; support &amp; being willing to talk endlessly about BHL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1065</TotalTime>
  <Words>367</Words>
  <Application>Microsoft Macintosh PowerPoint</Application>
  <PresentationFormat>On-screen Show (4:3)</PresentationFormat>
  <Paragraphs>46</Paragraphs>
  <Slides>6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BHL &amp; the MCZ Ernst Mayr Library 5 Years of Digitization</vt:lpstr>
      <vt:lpstr>Total Numbers</vt:lpstr>
      <vt:lpstr>2011</vt:lpstr>
      <vt:lpstr>Other Accomplishments</vt:lpstr>
      <vt:lpstr>Solution needed</vt:lpstr>
      <vt:lpstr>Thank you</vt:lpstr>
    </vt:vector>
  </TitlesOfParts>
  <Company>Harvard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BHL &amp; the MCZ Ernst Mayr Library</dc:title>
  <dc:creator>Constance Rinaldo</dc:creator>
  <cp:lastModifiedBy>Constance Rinaldo</cp:lastModifiedBy>
  <cp:revision>7</cp:revision>
  <cp:lastPrinted>2012-03-15T00:49:07Z</cp:lastPrinted>
  <dcterms:created xsi:type="dcterms:W3CDTF">2012-03-15T16:03:02Z</dcterms:created>
  <dcterms:modified xsi:type="dcterms:W3CDTF">2012-03-15T16:09:07Z</dcterms:modified>
</cp:coreProperties>
</file>