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5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86680-7089-E64C-86B2-52CCAB0020C0}" type="datetimeFigureOut">
              <a:rPr lang="en-US" smtClean="0"/>
              <a:t>5/5/13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1520D-524D-4243-8208-0449A8ED94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Erred on side of caution</a:t>
            </a:r>
            <a:r>
              <a:rPr lang="en-US" baseline="0" dirty="0" smtClean="0"/>
              <a:t> and assigned Permissions copyright status and CC-BY-NC-SA license to institutional publications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EAB23-F7E5-4D4D-BDA6-28AAAA06E1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[1 min]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EAB23-F7E5-4D4D-BDA6-28AAAA06E1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4A69-D681-124B-9241-57FDAC36953E}" type="datetimeFigureOut">
              <a:rPr lang="en-US" smtClean="0"/>
              <a:t>5/5/13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4C48-502D-6F42-8A76-ECAD819D37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bhl.wikispaces.copyrigh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spreadsheet/ccc?key=0AgZbYGIZHhuYdEpuV0d6engtOF94RHBSRVk4S0Vrd0E%23gid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hl.wikispaces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hl.wikispaces.com/BHL+Institutional+Public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BHL Projects &amp;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Adobe Caslon Pro"/>
                <a:cs typeface="Adobe Caslon Pro"/>
              </a:rPr>
              <a:t>©</a:t>
            </a:r>
            <a:r>
              <a:rPr lang="en-US" dirty="0" err="1" smtClean="0">
                <a:latin typeface="Adobe Caslon Pro"/>
                <a:cs typeface="Adobe Caslon Pro"/>
              </a:rPr>
              <a:t>opyright</a:t>
            </a:r>
            <a:r>
              <a:rPr lang="en-US" dirty="0" smtClean="0">
                <a:latin typeface="Adobe Caslon Pro"/>
                <a:cs typeface="Adobe Caslon Pro"/>
              </a:rPr>
              <a:t> Metadata</a:t>
            </a:r>
            <a:endParaRPr lang="en-US" dirty="0">
              <a:latin typeface="Adobe Caslon Pro"/>
              <a:cs typeface="Adobe Caslon Pro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3180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7338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Copyright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 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License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Permissions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 copyright. Digitized with the permission of the rights holder.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Creative Commons Attribution, Non-Commercial, Share-Alike</a:t>
                      </a:r>
                      <a:r>
                        <a:rPr lang="en-US" baseline="0" dirty="0" smtClean="0"/>
                        <a:t> (CC-BY-NC-SA)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Due Diligence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known copyright restrictions as determined by scanning institution.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domain. The BHL considers that this work is no longer under copyright protection.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780278"/>
            <a:ext cx="8229600" cy="18491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known permissions &amp; due diligence items should have appropriate metadata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/>
              <a:t>Public domain items under review for metadata consistency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future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BHL member scanning must comply with metadata rules: </a:t>
            </a:r>
            <a:r>
              <a:rPr lang="en-US" sz="3200" dirty="0" smtClean="0">
                <a:hlinkClick r:id="rId3"/>
              </a:rPr>
              <a:t>http://bhl.wikispaces.com/copyright</a:t>
            </a:r>
            <a:endParaRPr lang="en-US" sz="32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Help, we’re stuck!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No formal agreements with BHL members to scan institutional publications</a:t>
            </a:r>
          </a:p>
          <a:p>
            <a:r>
              <a:rPr lang="en-US" dirty="0" smtClean="0"/>
              <a:t>BHL MOU does not provide specifics about institutional publications</a:t>
            </a:r>
          </a:p>
          <a:p>
            <a:pPr lvl="1"/>
            <a:r>
              <a:rPr lang="en-US" sz="2353" dirty="0" smtClean="0"/>
              <a:t>“[BHL member institutions] Commit to allow hosting of their library-produced digitized biodiversity literature by the BHL under open access, viz. either public domain material or Creative Commons license CCBY.”</a:t>
            </a:r>
          </a:p>
          <a:p>
            <a:r>
              <a:rPr lang="en-US" dirty="0" smtClean="0"/>
              <a:t>When questions arise about these materials, it would be good to have agreements on record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such 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use of BHL institutional publications? </a:t>
            </a:r>
          </a:p>
          <a:p>
            <a:pPr lvl="1"/>
            <a:r>
              <a:rPr lang="en-US" dirty="0" smtClean="0"/>
              <a:t>Default = no, maybe some BHL members OK with this?</a:t>
            </a:r>
          </a:p>
          <a:p>
            <a:r>
              <a:rPr lang="en-US" dirty="0" smtClean="0"/>
              <a:t>NEH Art of Life project </a:t>
            </a:r>
          </a:p>
          <a:p>
            <a:pPr lvl="1"/>
            <a:r>
              <a:rPr lang="en-US" dirty="0" smtClean="0"/>
              <a:t>Some image sites require true open access, i.e. no non-commercial restrictions on content for use</a:t>
            </a:r>
          </a:p>
          <a:p>
            <a:pPr lvl="1"/>
            <a:r>
              <a:rPr lang="en-US" dirty="0" smtClean="0"/>
              <a:t>Currently BHL institutional publications would be excluded from this project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Question: </a:t>
            </a:r>
            <a:r>
              <a:rPr lang="en-US" dirty="0" err="1" smtClean="0">
                <a:latin typeface="Adobe Caslon Pro"/>
                <a:cs typeface="Adobe Caslon Pro"/>
              </a:rPr>
              <a:t>Flickr</a:t>
            </a:r>
            <a:r>
              <a:rPr lang="en-US" dirty="0" smtClean="0">
                <a:latin typeface="Adobe Caslon Pro"/>
                <a:cs typeface="Adobe Caslon Pro"/>
              </a:rPr>
              <a:t> Licensing</a:t>
            </a:r>
            <a:endParaRPr lang="en-US" dirty="0">
              <a:latin typeface="Adobe Caslon Pro"/>
              <a:cs typeface="Adobe Casl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Unfortunately, </a:t>
            </a:r>
            <a:r>
              <a:rPr lang="en-US" dirty="0" err="1" smtClean="0"/>
              <a:t>f</a:t>
            </a:r>
            <a:r>
              <a:rPr lang="en-US" dirty="0" err="1" smtClean="0"/>
              <a:t>lickr</a:t>
            </a:r>
            <a:r>
              <a:rPr lang="en-US" dirty="0" smtClean="0"/>
              <a:t> provides no public domain option (yet)</a:t>
            </a:r>
          </a:p>
          <a:p>
            <a:r>
              <a:rPr lang="en-US" dirty="0" smtClean="0"/>
              <a:t>Previously </a:t>
            </a:r>
            <a:r>
              <a:rPr lang="en-US" dirty="0" err="1" smtClean="0"/>
              <a:t>flickr</a:t>
            </a:r>
            <a:r>
              <a:rPr lang="en-US" dirty="0" smtClean="0"/>
              <a:t> content licensed as CC-BY-NC-SA (again, being cautious)</a:t>
            </a:r>
          </a:p>
          <a:p>
            <a:r>
              <a:rPr lang="en-US" dirty="0" smtClean="0"/>
              <a:t>Now </a:t>
            </a:r>
            <a:r>
              <a:rPr lang="en-US" dirty="0" err="1" smtClean="0"/>
              <a:t>flickr</a:t>
            </a:r>
            <a:r>
              <a:rPr lang="en-US" dirty="0" smtClean="0"/>
              <a:t> content to be licensed as CC-BY… </a:t>
            </a:r>
          </a:p>
          <a:p>
            <a:r>
              <a:rPr lang="en-US" dirty="0" smtClean="0"/>
              <a:t>…EXCEPT where content is in-copyright</a:t>
            </a:r>
          </a:p>
          <a:p>
            <a:r>
              <a:rPr lang="en-US" b="1" dirty="0" smtClean="0"/>
              <a:t>Some institutional publications in </a:t>
            </a:r>
            <a:r>
              <a:rPr lang="en-US" b="1" dirty="0" err="1" smtClean="0"/>
              <a:t>flickr</a:t>
            </a:r>
            <a:r>
              <a:rPr lang="en-US" b="1" dirty="0" smtClean="0"/>
              <a:t> – what license do members want for their content?</a:t>
            </a:r>
            <a:endParaRPr lang="en-US" b="1" dirty="0" smtClean="0"/>
          </a:p>
          <a:p>
            <a:r>
              <a:rPr lang="en-US" dirty="0" smtClean="0"/>
              <a:t>1227 sets (volumes) need to be reviewed</a:t>
            </a:r>
            <a:endParaRPr lang="en-US" dirty="0"/>
          </a:p>
        </p:txBody>
      </p:sp>
      <p:pic>
        <p:nvPicPr>
          <p:cNvPr id="6" name="Picture 29" descr="social-flickr-box-ic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5638800"/>
            <a:ext cx="1094306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Idea that I could work with appropriate people at your institutions to document status of institutional publications</a:t>
            </a:r>
          </a:p>
          <a:p>
            <a:r>
              <a:rPr lang="en-US" dirty="0" smtClean="0"/>
              <a:t>Do we want to go about signing license agreements retroactively?</a:t>
            </a:r>
          </a:p>
          <a:p>
            <a:r>
              <a:rPr lang="en-US" dirty="0" smtClean="0"/>
              <a:t>SAMPLE agreement created, need to know:</a:t>
            </a:r>
          </a:p>
          <a:p>
            <a:pPr lvl="1"/>
            <a:r>
              <a:rPr lang="en-US" dirty="0" smtClean="0"/>
              <a:t>List of publications</a:t>
            </a:r>
          </a:p>
          <a:p>
            <a:pPr lvl="1"/>
            <a:r>
              <a:rPr lang="en-US" dirty="0" smtClean="0"/>
              <a:t>Licensor</a:t>
            </a:r>
          </a:p>
          <a:p>
            <a:pPr lvl="1"/>
            <a:r>
              <a:rPr lang="en-US" dirty="0" smtClean="0"/>
              <a:t>Creative Commons license choice (can be different per publication)</a:t>
            </a:r>
          </a:p>
          <a:p>
            <a:pPr lvl="1"/>
            <a:r>
              <a:rPr lang="en-US" dirty="0" smtClean="0"/>
              <a:t>Name &amp; title of person who can sign the agreement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BHL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https://docs.google.com/spreadsheet/ccc?key=0AgZbYGIZHhuYdEpuV0d6engtOF94RHBSRVk4S0Vrd0E#gid=1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P&amp;I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Raw list of ideas (big and small) that we ARE doing and COULD BE doing for BHL</a:t>
            </a:r>
          </a:p>
          <a:p>
            <a:pPr lvl="1"/>
            <a:r>
              <a:rPr lang="en-US" dirty="0" smtClean="0"/>
              <a:t>Not necessarily BHL day-to-day work</a:t>
            </a:r>
          </a:p>
          <a:p>
            <a:r>
              <a:rPr lang="en-US" dirty="0" smtClean="0"/>
              <a:t>Introduced at BHL Staff meeting Sept 2012</a:t>
            </a:r>
          </a:p>
          <a:p>
            <a:r>
              <a:rPr lang="en-US" dirty="0" smtClean="0"/>
              <a:t>Then it had ~90 items</a:t>
            </a:r>
          </a:p>
          <a:p>
            <a:r>
              <a:rPr lang="en-US" dirty="0" smtClean="0"/>
              <a:t>Now we’ve got 106</a:t>
            </a:r>
          </a:p>
          <a:p>
            <a:r>
              <a:rPr lang="en-US" dirty="0" smtClean="0"/>
              <a:t>Available via </a:t>
            </a:r>
            <a:r>
              <a:rPr lang="en-US" dirty="0" err="1" smtClean="0"/>
              <a:t>wiki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https://bhl.wikispaces.com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List of various projects &amp; initiatives brought together from various sources over history of BHL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49959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project or initiative classified as either:</a:t>
            </a:r>
          </a:p>
          <a:p>
            <a:pPr lvl="1"/>
            <a:r>
              <a:rPr lang="en-US" dirty="0" smtClean="0"/>
              <a:t>Active</a:t>
            </a:r>
          </a:p>
          <a:p>
            <a:pPr lvl="1"/>
            <a:r>
              <a:rPr lang="en-US" dirty="0" smtClean="0"/>
              <a:t>Becoming active</a:t>
            </a:r>
          </a:p>
          <a:p>
            <a:pPr lvl="1"/>
            <a:r>
              <a:rPr lang="en-US" dirty="0" smtClean="0"/>
              <a:t>Inactive</a:t>
            </a:r>
          </a:p>
          <a:p>
            <a:pPr lvl="1"/>
            <a:r>
              <a:rPr lang="en-US" dirty="0" smtClean="0"/>
              <a:t>Need to clarify</a:t>
            </a:r>
          </a:p>
          <a:p>
            <a:pPr lvl="1"/>
            <a:r>
              <a:rPr lang="en-US" dirty="0" smtClean="0"/>
              <a:t>Funding opportunity</a:t>
            </a:r>
          </a:p>
          <a:p>
            <a:pPr lvl="1"/>
            <a:r>
              <a:rPr lang="en-US" dirty="0" smtClean="0"/>
              <a:t>Table for later</a:t>
            </a:r>
          </a:p>
          <a:p>
            <a:pPr lvl="1"/>
            <a:r>
              <a:rPr lang="en-US" dirty="0" smtClean="0"/>
              <a:t>Complete</a:t>
            </a:r>
          </a:p>
          <a:p>
            <a:r>
              <a:rPr lang="en-US" dirty="0" smtClean="0"/>
              <a:t>Trish and I decided if each was either a “project” or an “ongoing activity”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3229451"/>
            <a:ext cx="4077959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n</a:t>
            </a:r>
            <a:r>
              <a:rPr lang="en-US" sz="4000" dirty="0" smtClean="0"/>
              <a:t>eed to determine</a:t>
            </a:r>
          </a:p>
          <a:p>
            <a:r>
              <a:rPr lang="en-US" sz="6600" dirty="0" smtClean="0"/>
              <a:t>I M P A C T</a:t>
            </a:r>
            <a:endParaRPr lang="en-US" sz="6600" dirty="0"/>
          </a:p>
        </p:txBody>
      </p:sp>
      <p:sp>
        <p:nvSpPr>
          <p:cNvPr id="5" name="Right Brace 4"/>
          <p:cNvSpPr/>
          <p:nvPr/>
        </p:nvSpPr>
        <p:spPr>
          <a:xfrm>
            <a:off x="4191000" y="2895600"/>
            <a:ext cx="838200" cy="2286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52 items are ongoing activities, 53 are projects</a:t>
            </a:r>
          </a:p>
          <a:p>
            <a:r>
              <a:rPr lang="en-US" dirty="0" smtClean="0"/>
              <a:t>37 Active items</a:t>
            </a:r>
          </a:p>
          <a:p>
            <a:r>
              <a:rPr lang="en-US" dirty="0" smtClean="0"/>
              <a:t>20 Becoming active items</a:t>
            </a:r>
          </a:p>
          <a:p>
            <a:r>
              <a:rPr lang="en-US" dirty="0" smtClean="0"/>
              <a:t>20 Inactive items</a:t>
            </a:r>
          </a:p>
          <a:p>
            <a:r>
              <a:rPr lang="en-US" dirty="0" smtClean="0"/>
              <a:t>5 Need to clarify</a:t>
            </a:r>
          </a:p>
          <a:p>
            <a:r>
              <a:rPr lang="en-US" dirty="0" smtClean="0"/>
              <a:t>13 Funding opportunities (1 grant submitted)</a:t>
            </a:r>
          </a:p>
          <a:p>
            <a:r>
              <a:rPr lang="en-US" dirty="0" smtClean="0"/>
              <a:t>5 Table for later</a:t>
            </a:r>
          </a:p>
          <a:p>
            <a:r>
              <a:rPr lang="en-US" dirty="0" smtClean="0"/>
              <a:t>7 Complete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209800"/>
            <a:ext cx="4572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10200" y="2362200"/>
            <a:ext cx="3453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= Our To Do List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Reviewed some items at Sept. Staff </a:t>
            </a:r>
            <a:r>
              <a:rPr lang="en-US" dirty="0" err="1" smtClean="0"/>
              <a:t>Mtg</a:t>
            </a:r>
            <a:r>
              <a:rPr lang="en-US" dirty="0" smtClean="0"/>
              <a:t> but PRIORITIZATION remains a key question</a:t>
            </a:r>
          </a:p>
          <a:p>
            <a:r>
              <a:rPr lang="en-US" dirty="0" smtClean="0"/>
              <a:t>Clear goals for BHL project can help to make list of 106 things more manageable</a:t>
            </a:r>
          </a:p>
          <a:p>
            <a:r>
              <a:rPr lang="en-US" dirty="0" smtClean="0"/>
              <a:t>2 Secretariat workshops (6 hrs!)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DRAFT BHL goals and objectives in 5 categories</a:t>
            </a:r>
          </a:p>
          <a:p>
            <a:r>
              <a:rPr lang="en-US" dirty="0" smtClean="0"/>
              <a:t>Mapped Projects &amp; Initiatives to DRAFT goals and objectives</a:t>
            </a:r>
          </a:p>
          <a:p>
            <a:r>
              <a:rPr lang="en-US" dirty="0" smtClean="0"/>
              <a:t>Added </a:t>
            </a:r>
            <a:r>
              <a:rPr lang="en-US" dirty="0" err="1" smtClean="0"/>
              <a:t>person(s</a:t>
            </a:r>
            <a:r>
              <a:rPr lang="en-US" dirty="0" smtClean="0"/>
              <a:t>) responsible or needed for support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 for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a useful approach to align Projects &amp; Initiatives </a:t>
            </a:r>
            <a:r>
              <a:rPr lang="en-US" dirty="0" err="1" smtClean="0"/>
              <a:t>w</a:t>
            </a:r>
            <a:r>
              <a:rPr lang="en-US" dirty="0" smtClean="0"/>
              <a:t>/BHL Goals and objectives?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will manage this list? Add new ideas?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go about determining impacts in order to set priorities?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BHL Institutional Publications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Success! Many institutional publications currently in BHL collection (thank you)</a:t>
            </a:r>
          </a:p>
          <a:p>
            <a:r>
              <a:rPr lang="en-US" dirty="0" smtClean="0"/>
              <a:t>Spring 2011 started gathering itemized lists of publications from BHL members</a:t>
            </a:r>
          </a:p>
          <a:p>
            <a:r>
              <a:rPr lang="en-US" dirty="0" smtClean="0"/>
              <a:t>All known pubs: </a:t>
            </a:r>
            <a:r>
              <a:rPr lang="en-US" dirty="0" smtClean="0">
                <a:hlinkClick r:id="rId2"/>
              </a:rPr>
              <a:t>https://bhl.wikispaces.com/BHL+Institutional+Publications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Remember our copyright metadata…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764</Words>
  <Application>Microsoft Macintosh PowerPoint</Application>
  <PresentationFormat>On-screen Show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BHL Projects &amp; Initiatives</vt:lpstr>
      <vt:lpstr>Review of BHL Teams</vt:lpstr>
      <vt:lpstr>Recap of P&amp;I List</vt:lpstr>
      <vt:lpstr>Classification</vt:lpstr>
      <vt:lpstr>Some Stats</vt:lpstr>
      <vt:lpstr>Going forward</vt:lpstr>
      <vt:lpstr>Key Questions for Future</vt:lpstr>
      <vt:lpstr>BHL Institutional Publications</vt:lpstr>
      <vt:lpstr>Background</vt:lpstr>
      <vt:lpstr>©opyright Metadata</vt:lpstr>
      <vt:lpstr>Help, we’re stuck!</vt:lpstr>
      <vt:lpstr>Questions such as…</vt:lpstr>
      <vt:lpstr>Question: Flickr Licensing</vt:lpstr>
      <vt:lpstr>Going forward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Crowley</dc:creator>
  <cp:lastModifiedBy>Bianca Crowley</cp:lastModifiedBy>
  <cp:revision>10</cp:revision>
  <dcterms:created xsi:type="dcterms:W3CDTF">2013-05-06T02:52:35Z</dcterms:created>
  <dcterms:modified xsi:type="dcterms:W3CDTF">2013-05-07T02:43:17Z</dcterms:modified>
</cp:coreProperties>
</file>