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diagrams/colors1.xml" ContentType="application/vnd.openxmlformats-officedocument.drawingml.diagramColors+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8"/>
  </p:notesMasterIdLst>
  <p:sldIdLst>
    <p:sldId id="256" r:id="rId2"/>
    <p:sldId id="258" r:id="rId3"/>
    <p:sldId id="257" r:id="rId4"/>
    <p:sldId id="259" r:id="rId5"/>
    <p:sldId id="260" r:id="rId6"/>
    <p:sldId id="261" r:id="rId7"/>
    <p:sldId id="263" r:id="rId8"/>
    <p:sldId id="265" r:id="rId9"/>
    <p:sldId id="277" r:id="rId10"/>
    <p:sldId id="267" r:id="rId11"/>
    <p:sldId id="266" r:id="rId12"/>
    <p:sldId id="268" r:id="rId13"/>
    <p:sldId id="270" r:id="rId14"/>
    <p:sldId id="275" r:id="rId15"/>
    <p:sldId id="271"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2161" autoAdjust="0"/>
  </p:normalViewPr>
  <p:slideViewPr>
    <p:cSldViewPr snapToObjects="1">
      <p:cViewPr varScale="1">
        <p:scale>
          <a:sx n="79" d="100"/>
          <a:sy n="79" d="100"/>
        </p:scale>
        <p:origin x="-18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B920B-3B25-DE48-A492-383625F68C32}"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013B6576-4313-604A-A68E-696E20132B89}">
      <dgm:prSet phldrT="[Text]" custT="1"/>
      <dgm:spPr/>
      <dgm:t>
        <a:bodyPr/>
        <a:lstStyle/>
        <a:p>
          <a:r>
            <a:rPr lang="en-US" sz="2800" dirty="0" err="1" smtClean="0">
              <a:latin typeface="Chaparral Pro"/>
              <a:cs typeface="Chaparral Pro"/>
            </a:rPr>
            <a:t>Deduplication</a:t>
          </a:r>
          <a:endParaRPr lang="en-US" sz="2800" dirty="0">
            <a:latin typeface="Chaparral Pro"/>
            <a:cs typeface="Chaparral Pro"/>
          </a:endParaRPr>
        </a:p>
      </dgm:t>
    </dgm:pt>
    <dgm:pt modelId="{DD1341F6-8EBF-1540-BB06-AE362B96E572}" type="parTrans" cxnId="{50E8B3CA-B581-324E-97A4-16D48E156B69}">
      <dgm:prSet/>
      <dgm:spPr/>
      <dgm:t>
        <a:bodyPr/>
        <a:lstStyle/>
        <a:p>
          <a:endParaRPr lang="en-US"/>
        </a:p>
      </dgm:t>
    </dgm:pt>
    <dgm:pt modelId="{D4A62DF3-B06B-C940-9E63-2D1F22CE8C5F}" type="sibTrans" cxnId="{50E8B3CA-B581-324E-97A4-16D48E156B69}">
      <dgm:prSet/>
      <dgm:spPr/>
      <dgm:t>
        <a:bodyPr/>
        <a:lstStyle/>
        <a:p>
          <a:endParaRPr lang="en-US">
            <a:latin typeface="Chaparral Pro"/>
            <a:cs typeface="Chaparral Pro"/>
          </a:endParaRPr>
        </a:p>
      </dgm:t>
    </dgm:pt>
    <dgm:pt modelId="{3F27AFD6-24DD-574A-A149-E443827D9C12}">
      <dgm:prSet phldrT="[Text]" custT="1"/>
      <dgm:spPr/>
      <dgm:t>
        <a:bodyPr/>
        <a:lstStyle/>
        <a:p>
          <a:r>
            <a:rPr lang="en-US" sz="2800" dirty="0" smtClean="0">
              <a:latin typeface="Chaparral Pro"/>
              <a:cs typeface="Chaparral Pro"/>
            </a:rPr>
            <a:t>Digitization</a:t>
          </a:r>
          <a:endParaRPr lang="en-US" sz="2800" dirty="0">
            <a:latin typeface="Chaparral Pro"/>
            <a:cs typeface="Chaparral Pro"/>
          </a:endParaRPr>
        </a:p>
      </dgm:t>
    </dgm:pt>
    <dgm:pt modelId="{403CDC1A-A17B-7648-A635-8B435C285559}" type="parTrans" cxnId="{830B629A-C21E-D24F-B490-A20AD185C30B}">
      <dgm:prSet/>
      <dgm:spPr/>
      <dgm:t>
        <a:bodyPr/>
        <a:lstStyle/>
        <a:p>
          <a:endParaRPr lang="en-US"/>
        </a:p>
      </dgm:t>
    </dgm:pt>
    <dgm:pt modelId="{4E9C48E5-A5AB-5D47-A725-F10A855149F4}" type="sibTrans" cxnId="{830B629A-C21E-D24F-B490-A20AD185C30B}">
      <dgm:prSet/>
      <dgm:spPr/>
      <dgm:t>
        <a:bodyPr/>
        <a:lstStyle/>
        <a:p>
          <a:endParaRPr lang="en-US">
            <a:latin typeface="Chaparral Pro"/>
            <a:cs typeface="Chaparral Pro"/>
          </a:endParaRPr>
        </a:p>
      </dgm:t>
    </dgm:pt>
    <dgm:pt modelId="{C5EC322B-648D-174C-966D-5A2A13322887}">
      <dgm:prSet phldrT="[Text]" custT="1"/>
      <dgm:spPr/>
      <dgm:t>
        <a:bodyPr/>
        <a:lstStyle/>
        <a:p>
          <a:r>
            <a:rPr lang="en-US" sz="2800" dirty="0" smtClean="0">
              <a:latin typeface="Chaparral Pro"/>
              <a:cs typeface="Chaparral Pro"/>
            </a:rPr>
            <a:t>Users</a:t>
          </a:r>
          <a:endParaRPr lang="en-US" sz="2800" dirty="0">
            <a:latin typeface="Chaparral Pro"/>
            <a:cs typeface="Chaparral Pro"/>
          </a:endParaRPr>
        </a:p>
      </dgm:t>
    </dgm:pt>
    <dgm:pt modelId="{3F581B58-BCD7-D443-9043-ADA64C770FEA}" type="parTrans" cxnId="{F27F0948-4E38-0C46-9E2D-3A2D07DDD7CB}">
      <dgm:prSet/>
      <dgm:spPr/>
      <dgm:t>
        <a:bodyPr/>
        <a:lstStyle/>
        <a:p>
          <a:endParaRPr lang="en-US"/>
        </a:p>
      </dgm:t>
    </dgm:pt>
    <dgm:pt modelId="{79AA4B09-645C-6B4F-8BA0-1AF458894557}" type="sibTrans" cxnId="{F27F0948-4E38-0C46-9E2D-3A2D07DDD7CB}">
      <dgm:prSet/>
      <dgm:spPr/>
      <dgm:t>
        <a:bodyPr/>
        <a:lstStyle/>
        <a:p>
          <a:endParaRPr lang="en-US">
            <a:latin typeface="Chaparral Pro"/>
            <a:cs typeface="Chaparral Pro"/>
          </a:endParaRPr>
        </a:p>
      </dgm:t>
    </dgm:pt>
    <dgm:pt modelId="{C8CA5C6E-CB84-4D40-97D7-0330EA13A8B3}">
      <dgm:prSet phldrT="[Text]" custT="1"/>
      <dgm:spPr/>
      <dgm:t>
        <a:bodyPr/>
        <a:lstStyle/>
        <a:p>
          <a:r>
            <a:rPr lang="en-US" sz="2800" dirty="0" err="1" smtClean="0">
              <a:latin typeface="Chaparral Pro"/>
              <a:cs typeface="Chaparral Pro"/>
            </a:rPr>
            <a:t>Curation</a:t>
          </a:r>
          <a:endParaRPr lang="en-US" sz="2800" dirty="0">
            <a:latin typeface="Chaparral Pro"/>
            <a:cs typeface="Chaparral Pro"/>
          </a:endParaRPr>
        </a:p>
      </dgm:t>
    </dgm:pt>
    <dgm:pt modelId="{D006A745-4886-D047-BC08-2B2B82F1B1FF}" type="parTrans" cxnId="{FA559244-B7A5-A04D-83BA-2D8281BCFF83}">
      <dgm:prSet/>
      <dgm:spPr/>
      <dgm:t>
        <a:bodyPr/>
        <a:lstStyle/>
        <a:p>
          <a:endParaRPr lang="en-US"/>
        </a:p>
      </dgm:t>
    </dgm:pt>
    <dgm:pt modelId="{48B79443-6F6A-694C-833B-15BAA1BA2DDF}" type="sibTrans" cxnId="{FA559244-B7A5-A04D-83BA-2D8281BCFF83}">
      <dgm:prSet/>
      <dgm:spPr/>
      <dgm:t>
        <a:bodyPr/>
        <a:lstStyle/>
        <a:p>
          <a:endParaRPr lang="en-US">
            <a:latin typeface="Chaparral Pro"/>
            <a:cs typeface="Chaparral Pro"/>
          </a:endParaRPr>
        </a:p>
      </dgm:t>
    </dgm:pt>
    <dgm:pt modelId="{D3867949-8307-EC4C-99D9-6A4812DC2416}">
      <dgm:prSet phldrT="[Text]" custT="1"/>
      <dgm:spPr/>
      <dgm:t>
        <a:bodyPr/>
        <a:lstStyle/>
        <a:p>
          <a:r>
            <a:rPr lang="en-US" sz="2800" dirty="0" smtClean="0">
              <a:latin typeface="Chaparral Pro"/>
              <a:cs typeface="Chaparral Pro"/>
            </a:rPr>
            <a:t>Selection</a:t>
          </a:r>
          <a:endParaRPr lang="en-US" sz="2800" dirty="0">
            <a:latin typeface="Chaparral Pro"/>
            <a:cs typeface="Chaparral Pro"/>
          </a:endParaRPr>
        </a:p>
      </dgm:t>
    </dgm:pt>
    <dgm:pt modelId="{EEA26B2B-24F9-054C-8C0D-6D31A7DE4E03}" type="parTrans" cxnId="{03489CEA-1665-D34B-845A-334E5A7D5A57}">
      <dgm:prSet/>
      <dgm:spPr/>
      <dgm:t>
        <a:bodyPr/>
        <a:lstStyle/>
        <a:p>
          <a:endParaRPr lang="en-US"/>
        </a:p>
      </dgm:t>
    </dgm:pt>
    <dgm:pt modelId="{9A21705B-1BBA-214C-8DDC-F0CC9F0BE3DD}" type="sibTrans" cxnId="{03489CEA-1665-D34B-845A-334E5A7D5A57}">
      <dgm:prSet/>
      <dgm:spPr/>
      <dgm:t>
        <a:bodyPr/>
        <a:lstStyle/>
        <a:p>
          <a:endParaRPr lang="en-US">
            <a:latin typeface="Chaparral Pro"/>
            <a:cs typeface="Chaparral Pro"/>
          </a:endParaRPr>
        </a:p>
      </dgm:t>
    </dgm:pt>
    <dgm:pt modelId="{B6963034-CAB8-734C-A5E7-D99DD8849768}" type="pres">
      <dgm:prSet presAssocID="{D86B920B-3B25-DE48-A492-383625F68C32}" presName="cycle" presStyleCnt="0">
        <dgm:presLayoutVars>
          <dgm:dir/>
          <dgm:resizeHandles val="exact"/>
        </dgm:presLayoutVars>
      </dgm:prSet>
      <dgm:spPr/>
      <dgm:t>
        <a:bodyPr/>
        <a:lstStyle/>
        <a:p>
          <a:endParaRPr lang="en-US"/>
        </a:p>
      </dgm:t>
    </dgm:pt>
    <dgm:pt modelId="{A66CF591-B0F6-7D4D-A274-E51F81B2A941}" type="pres">
      <dgm:prSet presAssocID="{013B6576-4313-604A-A68E-696E20132B89}" presName="dummy" presStyleCnt="0"/>
      <dgm:spPr/>
    </dgm:pt>
    <dgm:pt modelId="{A1B45BE9-5868-624D-9871-0A4CC034B6CD}" type="pres">
      <dgm:prSet presAssocID="{013B6576-4313-604A-A68E-696E20132B89}" presName="node" presStyleLbl="revTx" presStyleIdx="0" presStyleCnt="5" custScaleX="157104">
        <dgm:presLayoutVars>
          <dgm:bulletEnabled val="1"/>
        </dgm:presLayoutVars>
      </dgm:prSet>
      <dgm:spPr/>
      <dgm:t>
        <a:bodyPr/>
        <a:lstStyle/>
        <a:p>
          <a:endParaRPr lang="en-US"/>
        </a:p>
      </dgm:t>
    </dgm:pt>
    <dgm:pt modelId="{5439B738-AAEF-AF4C-A3C3-9294743428BA}" type="pres">
      <dgm:prSet presAssocID="{D4A62DF3-B06B-C940-9E63-2D1F22CE8C5F}" presName="sibTrans" presStyleLbl="node1" presStyleIdx="0" presStyleCnt="5"/>
      <dgm:spPr/>
      <dgm:t>
        <a:bodyPr/>
        <a:lstStyle/>
        <a:p>
          <a:endParaRPr lang="en-US"/>
        </a:p>
      </dgm:t>
    </dgm:pt>
    <dgm:pt modelId="{49A48F7D-FF82-7941-8873-9E9BFC307F75}" type="pres">
      <dgm:prSet presAssocID="{3F27AFD6-24DD-574A-A149-E443827D9C12}" presName="dummy" presStyleCnt="0"/>
      <dgm:spPr/>
    </dgm:pt>
    <dgm:pt modelId="{57DA85E8-B202-074D-A0F8-3AB35E4F95C0}" type="pres">
      <dgm:prSet presAssocID="{3F27AFD6-24DD-574A-A149-E443827D9C12}" presName="node" presStyleLbl="revTx" presStyleIdx="1" presStyleCnt="5" custScaleX="130968">
        <dgm:presLayoutVars>
          <dgm:bulletEnabled val="1"/>
        </dgm:presLayoutVars>
      </dgm:prSet>
      <dgm:spPr/>
      <dgm:t>
        <a:bodyPr/>
        <a:lstStyle/>
        <a:p>
          <a:endParaRPr lang="en-US"/>
        </a:p>
      </dgm:t>
    </dgm:pt>
    <dgm:pt modelId="{F87030EE-6440-E342-A5EA-A2691633F99C}" type="pres">
      <dgm:prSet presAssocID="{4E9C48E5-A5AB-5D47-A725-F10A855149F4}" presName="sibTrans" presStyleLbl="node1" presStyleIdx="1" presStyleCnt="5"/>
      <dgm:spPr/>
      <dgm:t>
        <a:bodyPr/>
        <a:lstStyle/>
        <a:p>
          <a:endParaRPr lang="en-US"/>
        </a:p>
      </dgm:t>
    </dgm:pt>
    <dgm:pt modelId="{B801A846-2893-6A4B-93CF-15E7648E8E79}" type="pres">
      <dgm:prSet presAssocID="{C5EC322B-648D-174C-966D-5A2A13322887}" presName="dummy" presStyleCnt="0"/>
      <dgm:spPr/>
    </dgm:pt>
    <dgm:pt modelId="{7F838189-A7E3-DA4D-9B11-733A2337584D}" type="pres">
      <dgm:prSet presAssocID="{C5EC322B-648D-174C-966D-5A2A13322887}" presName="node" presStyleLbl="revTx" presStyleIdx="2" presStyleCnt="5">
        <dgm:presLayoutVars>
          <dgm:bulletEnabled val="1"/>
        </dgm:presLayoutVars>
      </dgm:prSet>
      <dgm:spPr/>
      <dgm:t>
        <a:bodyPr/>
        <a:lstStyle/>
        <a:p>
          <a:endParaRPr lang="en-US"/>
        </a:p>
      </dgm:t>
    </dgm:pt>
    <dgm:pt modelId="{5FA57081-0AA4-CE46-AA73-492BA26A4E5C}" type="pres">
      <dgm:prSet presAssocID="{79AA4B09-645C-6B4F-8BA0-1AF458894557}" presName="sibTrans" presStyleLbl="node1" presStyleIdx="2" presStyleCnt="5"/>
      <dgm:spPr/>
      <dgm:t>
        <a:bodyPr/>
        <a:lstStyle/>
        <a:p>
          <a:endParaRPr lang="en-US"/>
        </a:p>
      </dgm:t>
    </dgm:pt>
    <dgm:pt modelId="{2540A79D-52AC-4F47-981A-DF963E8C7980}" type="pres">
      <dgm:prSet presAssocID="{C8CA5C6E-CB84-4D40-97D7-0330EA13A8B3}" presName="dummy" presStyleCnt="0"/>
      <dgm:spPr/>
    </dgm:pt>
    <dgm:pt modelId="{BFE0934D-7CA9-AC44-9641-DF36942A38AC}" type="pres">
      <dgm:prSet presAssocID="{C8CA5C6E-CB84-4D40-97D7-0330EA13A8B3}" presName="node" presStyleLbl="revTx" presStyleIdx="3" presStyleCnt="5">
        <dgm:presLayoutVars>
          <dgm:bulletEnabled val="1"/>
        </dgm:presLayoutVars>
      </dgm:prSet>
      <dgm:spPr/>
      <dgm:t>
        <a:bodyPr/>
        <a:lstStyle/>
        <a:p>
          <a:endParaRPr lang="en-US"/>
        </a:p>
      </dgm:t>
    </dgm:pt>
    <dgm:pt modelId="{A5D4FD0C-D1EC-A842-9CE7-F693AF497DD9}" type="pres">
      <dgm:prSet presAssocID="{48B79443-6F6A-694C-833B-15BAA1BA2DDF}" presName="sibTrans" presStyleLbl="node1" presStyleIdx="3" presStyleCnt="5"/>
      <dgm:spPr/>
      <dgm:t>
        <a:bodyPr/>
        <a:lstStyle/>
        <a:p>
          <a:endParaRPr lang="en-US"/>
        </a:p>
      </dgm:t>
    </dgm:pt>
    <dgm:pt modelId="{0FDEAD0B-FB7B-B246-8DA7-0BAC12D4E158}" type="pres">
      <dgm:prSet presAssocID="{D3867949-8307-EC4C-99D9-6A4812DC2416}" presName="dummy" presStyleCnt="0"/>
      <dgm:spPr/>
    </dgm:pt>
    <dgm:pt modelId="{4FD5A27F-6B4A-2E48-B8AC-9DACE2B74513}" type="pres">
      <dgm:prSet presAssocID="{D3867949-8307-EC4C-99D9-6A4812DC2416}" presName="node" presStyleLbl="revTx" presStyleIdx="4" presStyleCnt="5" custScaleX="131091">
        <dgm:presLayoutVars>
          <dgm:bulletEnabled val="1"/>
        </dgm:presLayoutVars>
      </dgm:prSet>
      <dgm:spPr/>
      <dgm:t>
        <a:bodyPr/>
        <a:lstStyle/>
        <a:p>
          <a:endParaRPr lang="en-US"/>
        </a:p>
      </dgm:t>
    </dgm:pt>
    <dgm:pt modelId="{1D9B5871-B46C-7649-892B-CAC831E935A4}" type="pres">
      <dgm:prSet presAssocID="{9A21705B-1BBA-214C-8DDC-F0CC9F0BE3DD}" presName="sibTrans" presStyleLbl="node1" presStyleIdx="4" presStyleCnt="5"/>
      <dgm:spPr/>
      <dgm:t>
        <a:bodyPr/>
        <a:lstStyle/>
        <a:p>
          <a:endParaRPr lang="en-US"/>
        </a:p>
      </dgm:t>
    </dgm:pt>
  </dgm:ptLst>
  <dgm:cxnLst>
    <dgm:cxn modelId="{E31CAE70-8F91-264D-9106-A10EC82F5B1A}" type="presOf" srcId="{C5EC322B-648D-174C-966D-5A2A13322887}" destId="{7F838189-A7E3-DA4D-9B11-733A2337584D}" srcOrd="0" destOrd="0" presId="urn:microsoft.com/office/officeart/2005/8/layout/cycle1"/>
    <dgm:cxn modelId="{C88131DE-FE01-4049-8AA3-0626D5AA073E}" type="presOf" srcId="{9A21705B-1BBA-214C-8DDC-F0CC9F0BE3DD}" destId="{1D9B5871-B46C-7649-892B-CAC831E935A4}" srcOrd="0" destOrd="0" presId="urn:microsoft.com/office/officeart/2005/8/layout/cycle1"/>
    <dgm:cxn modelId="{F547B224-4741-1C4A-9676-EA9C4D91FE88}" type="presOf" srcId="{D86B920B-3B25-DE48-A492-383625F68C32}" destId="{B6963034-CAB8-734C-A5E7-D99DD8849768}" srcOrd="0" destOrd="0" presId="urn:microsoft.com/office/officeart/2005/8/layout/cycle1"/>
    <dgm:cxn modelId="{0E01129E-4096-1C49-9F96-7434BCE3272E}" type="presOf" srcId="{D3867949-8307-EC4C-99D9-6A4812DC2416}" destId="{4FD5A27F-6B4A-2E48-B8AC-9DACE2B74513}" srcOrd="0" destOrd="0" presId="urn:microsoft.com/office/officeart/2005/8/layout/cycle1"/>
    <dgm:cxn modelId="{FA559244-B7A5-A04D-83BA-2D8281BCFF83}" srcId="{D86B920B-3B25-DE48-A492-383625F68C32}" destId="{C8CA5C6E-CB84-4D40-97D7-0330EA13A8B3}" srcOrd="3" destOrd="0" parTransId="{D006A745-4886-D047-BC08-2B2B82F1B1FF}" sibTransId="{48B79443-6F6A-694C-833B-15BAA1BA2DDF}"/>
    <dgm:cxn modelId="{EBF54101-AB88-E144-B16F-5EB3B617A7F7}" type="presOf" srcId="{D4A62DF3-B06B-C940-9E63-2D1F22CE8C5F}" destId="{5439B738-AAEF-AF4C-A3C3-9294743428BA}" srcOrd="0" destOrd="0" presId="urn:microsoft.com/office/officeart/2005/8/layout/cycle1"/>
    <dgm:cxn modelId="{F27F0948-4E38-0C46-9E2D-3A2D07DDD7CB}" srcId="{D86B920B-3B25-DE48-A492-383625F68C32}" destId="{C5EC322B-648D-174C-966D-5A2A13322887}" srcOrd="2" destOrd="0" parTransId="{3F581B58-BCD7-D443-9043-ADA64C770FEA}" sibTransId="{79AA4B09-645C-6B4F-8BA0-1AF458894557}"/>
    <dgm:cxn modelId="{5D744F22-74F1-134F-93A9-F261C598EBC1}" type="presOf" srcId="{013B6576-4313-604A-A68E-696E20132B89}" destId="{A1B45BE9-5868-624D-9871-0A4CC034B6CD}" srcOrd="0" destOrd="0" presId="urn:microsoft.com/office/officeart/2005/8/layout/cycle1"/>
    <dgm:cxn modelId="{79A3A988-37EC-E246-9FFF-A3738F28256B}" type="presOf" srcId="{79AA4B09-645C-6B4F-8BA0-1AF458894557}" destId="{5FA57081-0AA4-CE46-AA73-492BA26A4E5C}" srcOrd="0" destOrd="0" presId="urn:microsoft.com/office/officeart/2005/8/layout/cycle1"/>
    <dgm:cxn modelId="{7EE0DB8D-AB8D-934C-8F79-C974A2AC6C16}" type="presOf" srcId="{4E9C48E5-A5AB-5D47-A725-F10A855149F4}" destId="{F87030EE-6440-E342-A5EA-A2691633F99C}" srcOrd="0" destOrd="0" presId="urn:microsoft.com/office/officeart/2005/8/layout/cycle1"/>
    <dgm:cxn modelId="{03489CEA-1665-D34B-845A-334E5A7D5A57}" srcId="{D86B920B-3B25-DE48-A492-383625F68C32}" destId="{D3867949-8307-EC4C-99D9-6A4812DC2416}" srcOrd="4" destOrd="0" parTransId="{EEA26B2B-24F9-054C-8C0D-6D31A7DE4E03}" sibTransId="{9A21705B-1BBA-214C-8DDC-F0CC9F0BE3DD}"/>
    <dgm:cxn modelId="{830B629A-C21E-D24F-B490-A20AD185C30B}" srcId="{D86B920B-3B25-DE48-A492-383625F68C32}" destId="{3F27AFD6-24DD-574A-A149-E443827D9C12}" srcOrd="1" destOrd="0" parTransId="{403CDC1A-A17B-7648-A635-8B435C285559}" sibTransId="{4E9C48E5-A5AB-5D47-A725-F10A855149F4}"/>
    <dgm:cxn modelId="{0CD325B1-B3DA-BE40-8751-6F41ED6B8417}" type="presOf" srcId="{48B79443-6F6A-694C-833B-15BAA1BA2DDF}" destId="{A5D4FD0C-D1EC-A842-9CE7-F693AF497DD9}" srcOrd="0" destOrd="0" presId="urn:microsoft.com/office/officeart/2005/8/layout/cycle1"/>
    <dgm:cxn modelId="{50E8B3CA-B581-324E-97A4-16D48E156B69}" srcId="{D86B920B-3B25-DE48-A492-383625F68C32}" destId="{013B6576-4313-604A-A68E-696E20132B89}" srcOrd="0" destOrd="0" parTransId="{DD1341F6-8EBF-1540-BB06-AE362B96E572}" sibTransId="{D4A62DF3-B06B-C940-9E63-2D1F22CE8C5F}"/>
    <dgm:cxn modelId="{FF15159F-10D9-9942-9211-14A76AA69107}" type="presOf" srcId="{C8CA5C6E-CB84-4D40-97D7-0330EA13A8B3}" destId="{BFE0934D-7CA9-AC44-9641-DF36942A38AC}" srcOrd="0" destOrd="0" presId="urn:microsoft.com/office/officeart/2005/8/layout/cycle1"/>
    <dgm:cxn modelId="{DDC61B32-9AAE-0749-94A7-0A858958F910}" type="presOf" srcId="{3F27AFD6-24DD-574A-A149-E443827D9C12}" destId="{57DA85E8-B202-074D-A0F8-3AB35E4F95C0}" srcOrd="0" destOrd="0" presId="urn:microsoft.com/office/officeart/2005/8/layout/cycle1"/>
    <dgm:cxn modelId="{334149C5-2D78-BB4B-ADEC-5EF0F972793C}" type="presParOf" srcId="{B6963034-CAB8-734C-A5E7-D99DD8849768}" destId="{A66CF591-B0F6-7D4D-A274-E51F81B2A941}" srcOrd="0" destOrd="0" presId="urn:microsoft.com/office/officeart/2005/8/layout/cycle1"/>
    <dgm:cxn modelId="{6BD7AFA4-C14E-114B-8AB0-D3ADFC235F63}" type="presParOf" srcId="{B6963034-CAB8-734C-A5E7-D99DD8849768}" destId="{A1B45BE9-5868-624D-9871-0A4CC034B6CD}" srcOrd="1" destOrd="0" presId="urn:microsoft.com/office/officeart/2005/8/layout/cycle1"/>
    <dgm:cxn modelId="{DE46EA48-2001-7A4C-8C86-B6AE9E6CB455}" type="presParOf" srcId="{B6963034-CAB8-734C-A5E7-D99DD8849768}" destId="{5439B738-AAEF-AF4C-A3C3-9294743428BA}" srcOrd="2" destOrd="0" presId="urn:microsoft.com/office/officeart/2005/8/layout/cycle1"/>
    <dgm:cxn modelId="{89DC7F07-5BC2-1C47-A112-4768B6B80AAC}" type="presParOf" srcId="{B6963034-CAB8-734C-A5E7-D99DD8849768}" destId="{49A48F7D-FF82-7941-8873-9E9BFC307F75}" srcOrd="3" destOrd="0" presId="urn:microsoft.com/office/officeart/2005/8/layout/cycle1"/>
    <dgm:cxn modelId="{44549F4E-85EC-BB4A-9E86-2F7A4E12470B}" type="presParOf" srcId="{B6963034-CAB8-734C-A5E7-D99DD8849768}" destId="{57DA85E8-B202-074D-A0F8-3AB35E4F95C0}" srcOrd="4" destOrd="0" presId="urn:microsoft.com/office/officeart/2005/8/layout/cycle1"/>
    <dgm:cxn modelId="{9AF98CBD-2771-454B-AA41-58FD3F45598A}" type="presParOf" srcId="{B6963034-CAB8-734C-A5E7-D99DD8849768}" destId="{F87030EE-6440-E342-A5EA-A2691633F99C}" srcOrd="5" destOrd="0" presId="urn:microsoft.com/office/officeart/2005/8/layout/cycle1"/>
    <dgm:cxn modelId="{E6C3F475-8888-E345-AEB0-41D170071813}" type="presParOf" srcId="{B6963034-CAB8-734C-A5E7-D99DD8849768}" destId="{B801A846-2893-6A4B-93CF-15E7648E8E79}" srcOrd="6" destOrd="0" presId="urn:microsoft.com/office/officeart/2005/8/layout/cycle1"/>
    <dgm:cxn modelId="{7FEFFABC-BC00-2C46-9EA6-F7E14BAE0193}" type="presParOf" srcId="{B6963034-CAB8-734C-A5E7-D99DD8849768}" destId="{7F838189-A7E3-DA4D-9B11-733A2337584D}" srcOrd="7" destOrd="0" presId="urn:microsoft.com/office/officeart/2005/8/layout/cycle1"/>
    <dgm:cxn modelId="{6E9B7680-651A-CA40-B359-FA0AEFA55A3E}" type="presParOf" srcId="{B6963034-CAB8-734C-A5E7-D99DD8849768}" destId="{5FA57081-0AA4-CE46-AA73-492BA26A4E5C}" srcOrd="8" destOrd="0" presId="urn:microsoft.com/office/officeart/2005/8/layout/cycle1"/>
    <dgm:cxn modelId="{2B0D5222-ECC9-BB49-BAEB-F9FD050C9FA9}" type="presParOf" srcId="{B6963034-CAB8-734C-A5E7-D99DD8849768}" destId="{2540A79D-52AC-4F47-981A-DF963E8C7980}" srcOrd="9" destOrd="0" presId="urn:microsoft.com/office/officeart/2005/8/layout/cycle1"/>
    <dgm:cxn modelId="{41BF945A-8D75-7942-AB75-BB696B30D9F8}" type="presParOf" srcId="{B6963034-CAB8-734C-A5E7-D99DD8849768}" destId="{BFE0934D-7CA9-AC44-9641-DF36942A38AC}" srcOrd="10" destOrd="0" presId="urn:microsoft.com/office/officeart/2005/8/layout/cycle1"/>
    <dgm:cxn modelId="{37C27132-2E36-5846-A14B-F789E22C04AF}" type="presParOf" srcId="{B6963034-CAB8-734C-A5E7-D99DD8849768}" destId="{A5D4FD0C-D1EC-A842-9CE7-F693AF497DD9}" srcOrd="11" destOrd="0" presId="urn:microsoft.com/office/officeart/2005/8/layout/cycle1"/>
    <dgm:cxn modelId="{C8A39896-B80B-CE4C-851C-7AA21DBD9568}" type="presParOf" srcId="{B6963034-CAB8-734C-A5E7-D99DD8849768}" destId="{0FDEAD0B-FB7B-B246-8DA7-0BAC12D4E158}" srcOrd="12" destOrd="0" presId="urn:microsoft.com/office/officeart/2005/8/layout/cycle1"/>
    <dgm:cxn modelId="{0E2574A9-F4EA-9942-A9B0-AD788A48F789}" type="presParOf" srcId="{B6963034-CAB8-734C-A5E7-D99DD8849768}" destId="{4FD5A27F-6B4A-2E48-B8AC-9DACE2B74513}" srcOrd="13" destOrd="0" presId="urn:microsoft.com/office/officeart/2005/8/layout/cycle1"/>
    <dgm:cxn modelId="{7E36B407-D1BC-8B43-9601-60E0C4F0940E}" type="presParOf" srcId="{B6963034-CAB8-734C-A5E7-D99DD8849768}" destId="{1D9B5871-B46C-7649-892B-CAC831E935A4}" srcOrd="14"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D2060-1FBF-C14E-9081-7285AA63055C}" type="datetimeFigureOut">
              <a:rPr lang="en-US" smtClean="0"/>
              <a:pPr/>
              <a:t>4/29/13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EAB23-F7E5-4D4D-BDA6-28AAAA06E1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min]</a:t>
            </a:r>
          </a:p>
          <a:p>
            <a:r>
              <a:rPr lang="en-US" dirty="0" smtClean="0"/>
              <a:t>Collections committee has identified various </a:t>
            </a:r>
            <a:r>
              <a:rPr lang="en-US" baseline="0" dirty="0" smtClean="0"/>
              <a:t>strategies for collection analysis</a:t>
            </a:r>
          </a:p>
          <a:p>
            <a:r>
              <a:rPr lang="en-US" baseline="0" dirty="0" smtClean="0"/>
              <a:t>More viable strategies include…(and describe ea. in a nutshell)</a:t>
            </a:r>
          </a:p>
          <a:p>
            <a:r>
              <a:rPr lang="en-US" baseline="0" dirty="0" smtClean="0"/>
              <a:t>Biggest issue is the need for dedicated resources to perform analysis </a:t>
            </a:r>
            <a:r>
              <a:rPr lang="en-US" baseline="0" dirty="0" err="1" smtClean="0">
                <a:sym typeface="Wingdings"/>
              </a:rPr>
              <a:t></a:t>
            </a:r>
            <a:r>
              <a:rPr lang="en-US" baseline="0" dirty="0" smtClean="0">
                <a:sym typeface="Wingdings"/>
              </a:rPr>
              <a:t> poss. Application for a CLIR fellow, other suggestions?</a:t>
            </a:r>
            <a:endParaRPr lang="en-US" baseline="0" dirty="0" smtClean="0"/>
          </a:p>
        </p:txBody>
      </p:sp>
      <p:sp>
        <p:nvSpPr>
          <p:cNvPr id="4" name="Slide Number Placeholder 3"/>
          <p:cNvSpPr>
            <a:spLocks noGrp="1"/>
          </p:cNvSpPr>
          <p:nvPr>
            <p:ph type="sldNum" sz="quarter" idx="10"/>
          </p:nvPr>
        </p:nvSpPr>
        <p:spPr/>
        <p:txBody>
          <a:bodyPr/>
          <a:lstStyle/>
          <a:p>
            <a:fld id="{7E4EAB23-F7E5-4D4D-BDA6-28AAAA06E18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r>
              <a:rPr lang="en-US" dirty="0" smtClean="0"/>
              <a:t>BHL Staff calls are third Thursday of every month at 11am ET for 1 hour</a:t>
            </a:r>
          </a:p>
          <a:p>
            <a:r>
              <a:rPr lang="en-US" dirty="0" smtClean="0"/>
              <a:t>Announcements go out via BHL staff</a:t>
            </a:r>
            <a:r>
              <a:rPr lang="en-US" baseline="0" dirty="0" smtClean="0"/>
              <a:t> listserv</a:t>
            </a:r>
          </a:p>
          <a:p>
            <a:r>
              <a:rPr lang="en-US" baseline="0" dirty="0" smtClean="0"/>
              <a:t>I lead calls </a:t>
            </a:r>
            <a:r>
              <a:rPr lang="en-US" baseline="0" dirty="0" err="1" smtClean="0"/>
              <a:t>w</a:t>
            </a:r>
            <a:r>
              <a:rPr lang="en-US" baseline="0" dirty="0" smtClean="0"/>
              <a:t>/ goal to send agenda out 1 week in adv</a:t>
            </a:r>
            <a:endParaRPr lang="en-US" dirty="0" smtClean="0"/>
          </a:p>
          <a:p>
            <a:r>
              <a:rPr lang="en-US" dirty="0" smtClean="0"/>
              <a:t>Involves: news &amp; updates, Round Robin, Discussion of current challenges &amp; requests for volunteers</a:t>
            </a:r>
          </a:p>
          <a:p>
            <a:r>
              <a:rPr lang="en-US" dirty="0" smtClean="0"/>
              <a:t>Everyone</a:t>
            </a:r>
            <a:r>
              <a:rPr lang="en-US" baseline="0" dirty="0" smtClean="0"/>
              <a:t> is welcome; this is THE opportunity to learn about BHL Staff activities and ask questions</a:t>
            </a:r>
          </a:p>
          <a:p>
            <a:r>
              <a:rPr lang="en-US" baseline="0" dirty="0" smtClean="0"/>
              <a:t>Who in the room is both an IC/SC rep and on BHL Staff calls? </a:t>
            </a:r>
            <a:r>
              <a:rPr lang="en-US" baseline="0" dirty="0" smtClean="0"/>
              <a:t>Key to have IC/SC members participate in BHL Staff calls; I see these folks as conduits of communications between BHL leadership &amp; BHL staff</a:t>
            </a:r>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r>
              <a:rPr lang="en-US" dirty="0" smtClean="0"/>
              <a:t>BHL Staff calls are third Thursday of every month at 11am ET for 1 hour</a:t>
            </a:r>
          </a:p>
          <a:p>
            <a:r>
              <a:rPr lang="en-US" dirty="0" smtClean="0"/>
              <a:t>Announcements go out via BHL staff</a:t>
            </a:r>
            <a:r>
              <a:rPr lang="en-US" baseline="0" dirty="0" smtClean="0"/>
              <a:t> listserv</a:t>
            </a:r>
          </a:p>
          <a:p>
            <a:r>
              <a:rPr lang="en-US" baseline="0" dirty="0" smtClean="0"/>
              <a:t>I lead calls </a:t>
            </a:r>
            <a:r>
              <a:rPr lang="en-US" baseline="0" dirty="0" err="1" smtClean="0"/>
              <a:t>w</a:t>
            </a:r>
            <a:r>
              <a:rPr lang="en-US" baseline="0" dirty="0" smtClean="0"/>
              <a:t>/ goal to send agenda out 1 week in adv</a:t>
            </a:r>
            <a:endParaRPr lang="en-US" dirty="0" smtClean="0"/>
          </a:p>
          <a:p>
            <a:r>
              <a:rPr lang="en-US" dirty="0" smtClean="0"/>
              <a:t>Involves: news &amp; updates, Round Robin, Discussion of current challenges &amp; requests for volunteers</a:t>
            </a:r>
          </a:p>
          <a:p>
            <a:r>
              <a:rPr lang="en-US" dirty="0" smtClean="0"/>
              <a:t>Everyone</a:t>
            </a:r>
            <a:r>
              <a:rPr lang="en-US" baseline="0" dirty="0" smtClean="0"/>
              <a:t> is welcome; this is THE opportunity to learn about BHL Staff activities and ask questions</a:t>
            </a:r>
          </a:p>
          <a:p>
            <a:r>
              <a:rPr lang="en-US" baseline="0" dirty="0" smtClean="0"/>
              <a:t>Who in the room is both an IC/SC rep and on BHL Staff calls? </a:t>
            </a:r>
            <a:r>
              <a:rPr lang="en-US" baseline="0" dirty="0" smtClean="0"/>
              <a:t>Key to have IC/SC members participate in BHL Staff calls; I see these folks as conduits of communications between BHL leadership &amp; BHL staff</a:t>
            </a:r>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seconds]</a:t>
            </a:r>
          </a:p>
          <a:p>
            <a:r>
              <a:rPr lang="en-US" dirty="0" smtClean="0"/>
              <a:t>My personal</a:t>
            </a:r>
            <a:r>
              <a:rPr lang="en-US" baseline="0" dirty="0" smtClean="0"/>
              <a:t> overview of BHL program work areas</a:t>
            </a:r>
          </a:p>
          <a:p>
            <a:r>
              <a:rPr lang="en-US" baseline="0" dirty="0" smtClean="0"/>
              <a:t>Helps me manage big picture of BHL activities</a:t>
            </a:r>
          </a:p>
          <a:p>
            <a:r>
              <a:rPr lang="en-US" baseline="0" dirty="0" smtClean="0"/>
              <a:t>Found this helpful in communicating BHL overview with new BHL members &amp; staff</a:t>
            </a:r>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smtClean="0"/>
          </a:p>
        </p:txBody>
      </p:sp>
      <p:sp>
        <p:nvSpPr>
          <p:cNvPr id="4" name="Slide Number Placeholder 3"/>
          <p:cNvSpPr>
            <a:spLocks noGrp="1"/>
          </p:cNvSpPr>
          <p:nvPr>
            <p:ph type="sldNum" sz="quarter" idx="10"/>
          </p:nvPr>
        </p:nvSpPr>
        <p:spPr/>
        <p:txBody>
          <a:bodyPr/>
          <a:lstStyle/>
          <a:p>
            <a:fld id="{924F3E1A-AFA9-9246-9CE4-016CCEEA16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min]</a:t>
            </a:r>
            <a:endParaRPr lang="en-US" dirty="0" smtClean="0"/>
          </a:p>
          <a:p>
            <a:r>
              <a:rPr lang="en-US" dirty="0" smtClean="0"/>
              <a:t>Our selection</a:t>
            </a:r>
            <a:r>
              <a:rPr lang="en-US" baseline="0" dirty="0" smtClean="0"/>
              <a:t> </a:t>
            </a:r>
            <a:r>
              <a:rPr lang="en-US" baseline="0" dirty="0" smtClean="0"/>
              <a:t>process is based on the following selection criteria</a:t>
            </a:r>
            <a:endParaRPr lang="en-US" baseline="0" dirty="0" smtClean="0"/>
          </a:p>
          <a:p>
            <a:r>
              <a:rPr lang="en-US" baseline="0" dirty="0" smtClean="0"/>
              <a:t>Collections Committee has completed work to identify high-yield taxonomic materials - many of these titles have been scanned to BHL and others are still in progress</a:t>
            </a:r>
          </a:p>
          <a:p>
            <a:r>
              <a:rPr lang="en-US" baseline="0" dirty="0" smtClean="0"/>
              <a:t>Permissions </a:t>
            </a:r>
            <a:r>
              <a:rPr lang="en-US" baseline="0" dirty="0" smtClean="0"/>
              <a:t>titles = in-copyright content for which we obtain explicit permission via a signed license agreement to include their content in the BHL</a:t>
            </a:r>
          </a:p>
          <a:p>
            <a:r>
              <a:rPr lang="en-US" baseline="0" dirty="0" smtClean="0"/>
              <a:t>We receive requests from our users and fulfill these as we can, especially in the case of filling gaps within a serial run or series</a:t>
            </a:r>
          </a:p>
          <a:p>
            <a:r>
              <a:rPr lang="en-US" baseline="0" dirty="0" smtClean="0"/>
              <a:t>In the early days of BHL US/UK, each institution selected a discipline specific subject area (Entomology, Botany, etc.) to start scanning</a:t>
            </a:r>
          </a:p>
          <a:p>
            <a:r>
              <a:rPr lang="en-US" baseline="0" dirty="0" smtClean="0"/>
              <a:t>Like the BHL, many libraries across the world scan materials with the Internet Archive and the majority of the content is open access. We benefit from those other libraries by using a set of subject headings and call numbers to regularly harvest biodiversity-related materials from the University of Toronto, or the California Digital Library for example, into the BHL collection</a:t>
            </a:r>
            <a:endParaRPr lang="en-US" dirty="0"/>
          </a:p>
        </p:txBody>
      </p:sp>
      <p:sp>
        <p:nvSpPr>
          <p:cNvPr id="4" name="Slide Number Placeholder 3"/>
          <p:cNvSpPr>
            <a:spLocks noGrp="1"/>
          </p:cNvSpPr>
          <p:nvPr>
            <p:ph type="sldNum" sz="quarter" idx="10"/>
          </p:nvPr>
        </p:nvSpPr>
        <p:spPr/>
        <p:txBody>
          <a:bodyPr/>
          <a:lstStyle/>
          <a:p>
            <a:fld id="{924F3E1A-AFA9-9246-9CE4-016CCEEA16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User feedback is critical to driving our </a:t>
            </a:r>
            <a:r>
              <a:rPr lang="en-US" baseline="0" dirty="0" err="1" smtClean="0"/>
              <a:t>curation</a:t>
            </a:r>
            <a:r>
              <a:rPr lang="en-US" baseline="0" dirty="0" smtClean="0"/>
              <a:t> activities,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BHL relies on our users to be the many eyes we need to help us catch issues/problems with our 40 million + page collection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receive feedback from users in</a:t>
            </a:r>
            <a:r>
              <a:rPr lang="en-US" baseline="0" dirty="0" smtClean="0"/>
              <a:t> 2 ways: general issues/problems (Grace), scanning requests (Bianca, Jackie, Adriana)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notice a problem with something in BHL, send us your feedback!</a:t>
            </a:r>
          </a:p>
        </p:txBody>
      </p:sp>
      <p:sp>
        <p:nvSpPr>
          <p:cNvPr id="4" name="Slide Number Placeholder 3"/>
          <p:cNvSpPr>
            <a:spLocks noGrp="1"/>
          </p:cNvSpPr>
          <p:nvPr>
            <p:ph type="sldNum" sz="quarter" idx="10"/>
          </p:nvPr>
        </p:nvSpPr>
        <p:spPr/>
        <p:txBody>
          <a:bodyPr/>
          <a:lstStyle/>
          <a:p>
            <a:fld id="{924F3E1A-AFA9-9246-9CE4-016CCEEA16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a:t>
            </a:r>
          </a:p>
          <a:p>
            <a:r>
              <a:rPr lang="en-US" dirty="0" smtClean="0"/>
              <a:t>BHL uses an issue tracking system, known</a:t>
            </a:r>
            <a:r>
              <a:rPr lang="en-US" baseline="0" dirty="0" smtClean="0"/>
              <a:t> as Gemini, to manage the feedback we receive from users</a:t>
            </a:r>
          </a:p>
          <a:p>
            <a:r>
              <a:rPr lang="en-US" dirty="0" smtClean="0"/>
              <a:t>Nearly all BHL member libraries are represented in the Gemini system</a:t>
            </a:r>
          </a:p>
          <a:p>
            <a:r>
              <a:rPr lang="en-US" dirty="0" smtClean="0"/>
              <a:t>Essential to BHL day-to-day</a:t>
            </a:r>
            <a:r>
              <a:rPr lang="en-US" baseline="0" dirty="0" smtClean="0"/>
              <a:t> work</a:t>
            </a:r>
          </a:p>
          <a:p>
            <a:r>
              <a:rPr lang="en-US" dirty="0" smtClean="0"/>
              <a:t>Key to communicating at level of granularity</a:t>
            </a:r>
            <a:r>
              <a:rPr lang="en-US" baseline="0" dirty="0" smtClean="0"/>
              <a:t> we need</a:t>
            </a:r>
          </a:p>
          <a:p>
            <a:r>
              <a:rPr lang="en-US" baseline="0" dirty="0" smtClean="0"/>
              <a:t>Excellent documentation tool</a:t>
            </a:r>
          </a:p>
        </p:txBody>
      </p:sp>
      <p:sp>
        <p:nvSpPr>
          <p:cNvPr id="4" name="Slide Number Placeholder 3"/>
          <p:cNvSpPr>
            <a:spLocks noGrp="1"/>
          </p:cNvSpPr>
          <p:nvPr>
            <p:ph type="sldNum" sz="quarter" idx="10"/>
          </p:nvPr>
        </p:nvSpPr>
        <p:spPr/>
        <p:txBody>
          <a:bodyPr/>
          <a:lstStyle/>
          <a:p>
            <a:fld id="{7E4EAB23-F7E5-4D4D-BDA6-28AAAA06E1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r>
              <a:rPr lang="en-US" dirty="0" smtClean="0"/>
              <a:t>Much needed help for processing scan requests </a:t>
            </a:r>
            <a:r>
              <a:rPr lang="en-US" dirty="0" err="1" smtClean="0"/>
              <a:t>w</a:t>
            </a:r>
            <a:r>
              <a:rPr lang="en-US" dirty="0" smtClean="0"/>
              <a:t>/ Jackie Chapman</a:t>
            </a:r>
            <a:r>
              <a:rPr lang="en-US" baseline="0" dirty="0" smtClean="0"/>
              <a:t> (newest SIL BHL FTE) and Adriana </a:t>
            </a:r>
            <a:r>
              <a:rPr lang="en-US" baseline="0" dirty="0" err="1" smtClean="0"/>
              <a:t>Marroquin</a:t>
            </a:r>
            <a:r>
              <a:rPr lang="en-US" baseline="0" dirty="0" smtClean="0"/>
              <a:t> (1</a:t>
            </a:r>
            <a:r>
              <a:rPr lang="en-US" baseline="30000" dirty="0" smtClean="0"/>
              <a:t>st</a:t>
            </a:r>
            <a:r>
              <a:rPr lang="en-US" baseline="0" dirty="0" smtClean="0"/>
              <a:t> BHL Virtual Reference Intern)</a:t>
            </a:r>
          </a:p>
          <a:p>
            <a:r>
              <a:rPr lang="en-US" baseline="0" dirty="0" smtClean="0"/>
              <a:t>Grace handles all other issues that come in on a daily basis on top of her other duties as well as regularly corresponds with users!</a:t>
            </a:r>
          </a:p>
          <a:p>
            <a:r>
              <a:rPr lang="en-US" baseline="0" dirty="0" smtClean="0"/>
              <a:t>Even with help managing scanning requests, the 4 of us cannot manage all Gemini issues. </a:t>
            </a:r>
          </a:p>
          <a:p>
            <a:r>
              <a:rPr lang="en-US" baseline="0" dirty="0" smtClean="0"/>
              <a:t>It is up to BHL Staff to follow up on issues assigned to them and if they cannot fulfill the issues, we are asking Staff to reassign issues to another BHL library</a:t>
            </a:r>
          </a:p>
          <a:p>
            <a:r>
              <a:rPr lang="en-US" baseline="0" dirty="0" smtClean="0"/>
              <a:t>Training</a:t>
            </a:r>
            <a:endParaRPr lang="en-US" dirty="0" smtClean="0"/>
          </a:p>
        </p:txBody>
      </p:sp>
      <p:sp>
        <p:nvSpPr>
          <p:cNvPr id="4" name="Slide Number Placeholder 3"/>
          <p:cNvSpPr>
            <a:spLocks noGrp="1"/>
          </p:cNvSpPr>
          <p:nvPr>
            <p:ph type="sldNum" sz="quarter" idx="10"/>
          </p:nvPr>
        </p:nvSpPr>
        <p:spPr/>
        <p:txBody>
          <a:bodyPr/>
          <a:lstStyle/>
          <a:p>
            <a:fld id="{7E4EAB23-F7E5-4D4D-BDA6-28AAAA06E1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4EAB23-F7E5-4D4D-BDA6-28AAAA06E18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236D9-031E-434C-8C55-65794A0A1345}"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236D9-031E-434C-8C55-65794A0A1345}"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236D9-031E-434C-8C55-65794A0A1345}"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9236D9-031E-434C-8C55-65794A0A1345}"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9236D9-031E-434C-8C55-65794A0A1345}" type="datetimeFigureOut">
              <a:rPr lang="en-US" smtClean="0"/>
              <a:pPr/>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9236D9-031E-434C-8C55-65794A0A1345}"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9236D9-031E-434C-8C55-65794A0A1345}" type="datetimeFigureOut">
              <a:rPr lang="en-US" smtClean="0"/>
              <a:pPr/>
              <a:t>4/29/13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9236D9-031E-434C-8C55-65794A0A1345}" type="datetimeFigureOut">
              <a:rPr lang="en-US" smtClean="0"/>
              <a:pPr/>
              <a:t>4/29/13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36D9-031E-434C-8C55-65794A0A1345}" type="datetimeFigureOut">
              <a:rPr lang="en-US" smtClean="0"/>
              <a:pPr/>
              <a:t>4/29/13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236D9-031E-434C-8C55-65794A0A1345}"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9236D9-031E-434C-8C55-65794A0A1345}" type="datetimeFigureOut">
              <a:rPr lang="en-US" smtClean="0"/>
              <a:pPr/>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E3F19-16E3-A54A-94F1-ECADCA8555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236D9-031E-434C-8C55-65794A0A1345}" type="datetimeFigureOut">
              <a:rPr lang="en-US" smtClean="0"/>
              <a:pPr/>
              <a:t>4/29/13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E3F19-16E3-A54A-94F1-ECADCA8555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owleyb@si.edu"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o6mF3t"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bhl.wikispaces.copyrigh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blog.biodiversitylibrary.org/"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mailto:crowleyb@si.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bhl.wikispaces.com/Collection+Development"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425"/>
            <a:ext cx="7772400" cy="1470025"/>
          </a:xfrm>
        </p:spPr>
        <p:txBody>
          <a:bodyPr/>
          <a:lstStyle/>
          <a:p>
            <a:r>
              <a:rPr lang="en-US" dirty="0" smtClean="0">
                <a:latin typeface="Adobe Caslon Pro"/>
                <a:cs typeface="Adobe Caslon Pro"/>
              </a:rPr>
              <a:t>Collections Coordinator Updates</a:t>
            </a:r>
            <a:endParaRPr lang="en-US" dirty="0">
              <a:latin typeface="Adobe Caslon Pro"/>
              <a:cs typeface="Adobe Caslon Pro"/>
            </a:endParaRPr>
          </a:p>
        </p:txBody>
      </p:sp>
      <p:sp>
        <p:nvSpPr>
          <p:cNvPr id="3" name="Subtitle 2"/>
          <p:cNvSpPr>
            <a:spLocks noGrp="1"/>
          </p:cNvSpPr>
          <p:nvPr>
            <p:ph type="subTitle" idx="1"/>
          </p:nvPr>
        </p:nvSpPr>
        <p:spPr>
          <a:xfrm>
            <a:off x="1371600" y="3505200"/>
            <a:ext cx="6400800" cy="1752600"/>
          </a:xfrm>
        </p:spPr>
        <p:txBody>
          <a:bodyPr/>
          <a:lstStyle/>
          <a:p>
            <a:r>
              <a:rPr lang="en-US" dirty="0" smtClean="0"/>
              <a:t>Bianca Crowley</a:t>
            </a:r>
          </a:p>
          <a:p>
            <a:r>
              <a:rPr lang="en-US" dirty="0" smtClean="0">
                <a:hlinkClick r:id="rId3"/>
              </a:rPr>
              <a:t>crowleyb@si.edu</a:t>
            </a:r>
            <a:endParaRPr lang="en-US" dirty="0" smtClean="0"/>
          </a:p>
          <a:p>
            <a:r>
              <a:rPr lang="en-US" dirty="0" smtClean="0"/>
              <a:t>202-633-2239</a:t>
            </a:r>
            <a:endParaRPr lang="en-US" dirty="0"/>
          </a:p>
        </p:txBody>
      </p:sp>
      <p:pic>
        <p:nvPicPr>
          <p:cNvPr id="5" name="Picture 4" descr="booksstack2.png"/>
          <p:cNvPicPr>
            <a:picLocks noChangeAspect="1"/>
          </p:cNvPicPr>
          <p:nvPr/>
        </p:nvPicPr>
        <p:blipFill>
          <a:blip r:embed="rId4"/>
          <a:stretch>
            <a:fillRect/>
          </a:stretch>
        </p:blipFill>
        <p:spPr>
          <a:xfrm>
            <a:off x="5892800" y="3581400"/>
            <a:ext cx="3251200" cy="325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latin typeface="Adobe Caslon Pro"/>
                <a:cs typeface="Adobe Caslon Pro"/>
              </a:rPr>
              <a:t>Internal Collection Development Policy</a:t>
            </a:r>
            <a:endParaRPr lang="en-US" dirty="0">
              <a:latin typeface="Adobe Caslon Pro"/>
              <a:cs typeface="Adobe Caslon Pro"/>
            </a:endParaRPr>
          </a:p>
        </p:txBody>
      </p:sp>
      <p:sp>
        <p:nvSpPr>
          <p:cNvPr id="3" name="Content Placeholder 2"/>
          <p:cNvSpPr>
            <a:spLocks noGrp="1"/>
          </p:cNvSpPr>
          <p:nvPr>
            <p:ph idx="1"/>
          </p:nvPr>
        </p:nvSpPr>
        <p:spPr/>
        <p:txBody>
          <a:bodyPr>
            <a:normAutofit fontScale="92500" lnSpcReduction="10000"/>
          </a:bodyPr>
          <a:lstStyle/>
          <a:p>
            <a:r>
              <a:rPr lang="en-US" dirty="0" smtClean="0"/>
              <a:t>Policy for public</a:t>
            </a:r>
            <a:r>
              <a:rPr lang="en-US" dirty="0" smtClean="0"/>
              <a:t>: </a:t>
            </a:r>
            <a:r>
              <a:rPr lang="en-US" dirty="0" smtClean="0">
                <a:hlinkClick r:id="rId3"/>
              </a:rPr>
              <a:t>http://bit.ly/</a:t>
            </a:r>
            <a:r>
              <a:rPr lang="en-US" dirty="0" smtClean="0">
                <a:hlinkClick r:id="rId3"/>
              </a:rPr>
              <a:t>o6mF3t</a:t>
            </a:r>
            <a:endParaRPr lang="en-US" dirty="0" smtClean="0"/>
          </a:p>
          <a:p>
            <a:r>
              <a:rPr lang="en-US" dirty="0" smtClean="0"/>
              <a:t>Purpose: </a:t>
            </a:r>
          </a:p>
          <a:p>
            <a:pPr lvl="1"/>
            <a:r>
              <a:rPr lang="en-US" dirty="0" smtClean="0"/>
              <a:t>detailed information on all aspects of BHL collection development for </a:t>
            </a:r>
            <a:r>
              <a:rPr lang="en-US" dirty="0" smtClean="0"/>
              <a:t>staff, esp. new members</a:t>
            </a:r>
            <a:endParaRPr lang="en-US" dirty="0" smtClean="0"/>
          </a:p>
          <a:p>
            <a:r>
              <a:rPr lang="en-US" dirty="0" smtClean="0"/>
              <a:t>Highlights of additions:</a:t>
            </a:r>
          </a:p>
          <a:p>
            <a:pPr lvl="1"/>
            <a:r>
              <a:rPr lang="en-US" dirty="0" smtClean="0"/>
              <a:t>Types of Materials: No </a:t>
            </a:r>
            <a:r>
              <a:rPr lang="en-US" dirty="0" err="1" smtClean="0"/>
              <a:t>f</a:t>
            </a:r>
            <a:r>
              <a:rPr lang="en-US" dirty="0" err="1" smtClean="0"/>
              <a:t>rankenbooks</a:t>
            </a:r>
            <a:r>
              <a:rPr lang="en-US" dirty="0" smtClean="0"/>
              <a:t>;</a:t>
            </a:r>
            <a:r>
              <a:rPr lang="en-US" dirty="0" smtClean="0"/>
              <a:t> Book-like objects; Link outs to 3</a:t>
            </a:r>
            <a:r>
              <a:rPr lang="en-US" baseline="30000" dirty="0" smtClean="0"/>
              <a:t>rd</a:t>
            </a:r>
            <a:r>
              <a:rPr lang="en-US" dirty="0" smtClean="0"/>
              <a:t> party websites</a:t>
            </a:r>
          </a:p>
          <a:p>
            <a:pPr lvl="1"/>
            <a:r>
              <a:rPr lang="en-US" dirty="0" smtClean="0"/>
              <a:t>Google Books</a:t>
            </a:r>
          </a:p>
          <a:p>
            <a:pPr lvl="1"/>
            <a:r>
              <a:rPr lang="en-US" dirty="0" smtClean="0"/>
              <a:t>Microform</a:t>
            </a:r>
          </a:p>
          <a:p>
            <a:pPr lvl="1"/>
            <a:r>
              <a:rPr lang="en-US" dirty="0" smtClean="0"/>
              <a:t>ILL</a:t>
            </a:r>
          </a:p>
          <a:p>
            <a:endParaRPr lang="en-US" dirty="0"/>
          </a:p>
        </p:txBody>
      </p:sp>
      <p:pic>
        <p:nvPicPr>
          <p:cNvPr id="4" name="Picture 3" descr="1365214842_document-icon.png"/>
          <p:cNvPicPr>
            <a:picLocks noChangeAspect="1"/>
          </p:cNvPicPr>
          <p:nvPr/>
        </p:nvPicPr>
        <p:blipFill>
          <a:blip r:embed="rId4"/>
          <a:stretch>
            <a:fillRect/>
          </a:stretch>
        </p:blipFill>
        <p:spPr>
          <a:xfrm>
            <a:off x="6858000" y="4572000"/>
            <a:ext cx="2286000" cy="228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Caslon Pro"/>
                <a:cs typeface="Adobe Caslon Pro"/>
              </a:rPr>
              <a:t>Digitization Project Nomination Form</a:t>
            </a:r>
            <a:endParaRPr lang="en-US" dirty="0">
              <a:latin typeface="Adobe Caslon Pro"/>
              <a:cs typeface="Adobe Caslon Pro"/>
            </a:endParaRPr>
          </a:p>
        </p:txBody>
      </p:sp>
      <p:sp>
        <p:nvSpPr>
          <p:cNvPr id="3" name="Content Placeholder 2"/>
          <p:cNvSpPr>
            <a:spLocks noGrp="1"/>
          </p:cNvSpPr>
          <p:nvPr>
            <p:ph idx="1"/>
          </p:nvPr>
        </p:nvSpPr>
        <p:spPr>
          <a:xfrm>
            <a:off x="457200" y="1600200"/>
            <a:ext cx="5680880" cy="4893581"/>
          </a:xfrm>
        </p:spPr>
        <p:txBody>
          <a:bodyPr/>
          <a:lstStyle/>
          <a:p>
            <a:r>
              <a:rPr lang="en-US" dirty="0" smtClean="0"/>
              <a:t>Form created in response to 2012 IC </a:t>
            </a:r>
            <a:r>
              <a:rPr lang="en-US" dirty="0" err="1" smtClean="0"/>
              <a:t>Mtg</a:t>
            </a:r>
            <a:endParaRPr lang="en-US" dirty="0" smtClean="0"/>
          </a:p>
          <a:p>
            <a:r>
              <a:rPr lang="en-US" dirty="0" smtClean="0"/>
              <a:t>Purpose</a:t>
            </a:r>
          </a:p>
          <a:p>
            <a:r>
              <a:rPr lang="en-US" dirty="0" smtClean="0"/>
              <a:t>Form available on </a:t>
            </a:r>
            <a:r>
              <a:rPr lang="en-US" dirty="0" err="1" smtClean="0"/>
              <a:t>bhl</a:t>
            </a:r>
            <a:r>
              <a:rPr lang="en-US" dirty="0" smtClean="0"/>
              <a:t> </a:t>
            </a:r>
            <a:r>
              <a:rPr lang="en-US" dirty="0" err="1" smtClean="0"/>
              <a:t>wiki</a:t>
            </a:r>
            <a:r>
              <a:rPr lang="en-US" dirty="0" smtClean="0"/>
              <a:t>  </a:t>
            </a:r>
          </a:p>
          <a:p>
            <a:r>
              <a:rPr lang="en-US" dirty="0" smtClean="0"/>
              <a:t>Ideas for possible digitization projects?</a:t>
            </a:r>
          </a:p>
          <a:p>
            <a:pPr lvl="1"/>
            <a:r>
              <a:rPr lang="en-US" dirty="0" smtClean="0"/>
              <a:t>Seed catalog project form in progress</a:t>
            </a:r>
            <a:endParaRPr lang="en-US" dirty="0"/>
          </a:p>
        </p:txBody>
      </p:sp>
      <p:pic>
        <p:nvPicPr>
          <p:cNvPr id="4" name="Picture 3" descr="leftnavdigiform.png"/>
          <p:cNvPicPr>
            <a:picLocks noChangeAspect="1"/>
          </p:cNvPicPr>
          <p:nvPr/>
        </p:nvPicPr>
        <p:blipFill>
          <a:blip r:embed="rId3"/>
          <a:srcRect r="53617"/>
          <a:stretch>
            <a:fillRect/>
          </a:stretch>
        </p:blipFill>
        <p:spPr>
          <a:xfrm>
            <a:off x="6138080" y="1295400"/>
            <a:ext cx="2388021" cy="51983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a:cs typeface="Adobe Caslon Pro"/>
              </a:rPr>
              <a:t>Collection Analysis</a:t>
            </a:r>
            <a:endParaRPr lang="en-US" dirty="0">
              <a:latin typeface="Adobe Caslon Pro"/>
              <a:cs typeface="Adobe Caslon Pro"/>
            </a:endParaRPr>
          </a:p>
        </p:txBody>
      </p:sp>
      <p:sp>
        <p:nvSpPr>
          <p:cNvPr id="3" name="Content Placeholder 2"/>
          <p:cNvSpPr>
            <a:spLocks noGrp="1"/>
          </p:cNvSpPr>
          <p:nvPr>
            <p:ph idx="1"/>
          </p:nvPr>
        </p:nvSpPr>
        <p:spPr>
          <a:xfrm>
            <a:off x="457200" y="1600200"/>
            <a:ext cx="6629400" cy="4525963"/>
          </a:xfrm>
        </p:spPr>
        <p:txBody>
          <a:bodyPr/>
          <a:lstStyle/>
          <a:p>
            <a:r>
              <a:rPr lang="en-US" dirty="0" smtClean="0"/>
              <a:t>Strategies for analysis</a:t>
            </a:r>
            <a:br>
              <a:rPr lang="en-US" dirty="0" smtClean="0"/>
            </a:br>
            <a:endParaRPr lang="en-US" dirty="0" smtClean="0"/>
          </a:p>
          <a:p>
            <a:endParaRPr lang="en-US" dirty="0" smtClean="0"/>
          </a:p>
          <a:p>
            <a:endParaRPr lang="en-US" dirty="0" smtClean="0"/>
          </a:p>
          <a:p>
            <a:endParaRPr lang="en-US" dirty="0" smtClean="0"/>
          </a:p>
          <a:p>
            <a:endParaRPr lang="en-US" dirty="0" smtClean="0"/>
          </a:p>
          <a:p>
            <a:r>
              <a:rPr lang="en-US" dirty="0" smtClean="0"/>
              <a:t>Need for resources to perform analysis</a:t>
            </a:r>
          </a:p>
          <a:p>
            <a:pPr>
              <a:buNone/>
            </a:pPr>
            <a:endParaRPr lang="en-US" dirty="0"/>
          </a:p>
        </p:txBody>
      </p:sp>
      <p:graphicFrame>
        <p:nvGraphicFramePr>
          <p:cNvPr id="4" name="Table 3"/>
          <p:cNvGraphicFramePr>
            <a:graphicFrameLocks noGrp="1"/>
          </p:cNvGraphicFramePr>
          <p:nvPr/>
        </p:nvGraphicFramePr>
        <p:xfrm>
          <a:off x="609600" y="2286000"/>
          <a:ext cx="8077200" cy="2684780"/>
        </p:xfrm>
        <a:graphic>
          <a:graphicData uri="http://schemas.openxmlformats.org/drawingml/2006/table">
            <a:tbl>
              <a:tblPr firstRow="1" bandRow="1">
                <a:tableStyleId>{69CF1AB2-1976-4502-BF36-3FF5EA218861}</a:tableStyleId>
              </a:tblPr>
              <a:tblGrid>
                <a:gridCol w="4572000"/>
                <a:gridCol w="3505200"/>
              </a:tblGrid>
              <a:tr h="370840">
                <a:tc>
                  <a:txBody>
                    <a:bodyPr/>
                    <a:lstStyle/>
                    <a:p>
                      <a:pPr algn="ctr"/>
                      <a:r>
                        <a:rPr lang="en-US" b="1" dirty="0" smtClean="0"/>
                        <a:t>More Viable</a:t>
                      </a:r>
                      <a:endParaRPr lang="en-US" b="1" dirty="0"/>
                    </a:p>
                  </a:txBody>
                  <a:tcPr/>
                </a:tc>
                <a:tc>
                  <a:txBody>
                    <a:bodyPr/>
                    <a:lstStyle/>
                    <a:p>
                      <a:pPr algn="ctr"/>
                      <a:r>
                        <a:rPr lang="en-US" b="1" dirty="0" smtClean="0"/>
                        <a:t>Less</a:t>
                      </a:r>
                      <a:r>
                        <a:rPr lang="en-US" b="1" baseline="0" dirty="0" smtClean="0"/>
                        <a:t> Viable</a:t>
                      </a:r>
                      <a:endParaRPr lang="en-US" b="1" dirty="0"/>
                    </a:p>
                  </a:txBody>
                  <a:tcPr/>
                </a:tc>
              </a:tr>
              <a:tr h="370840">
                <a:tc>
                  <a:txBody>
                    <a:bodyPr/>
                    <a:lstStyle/>
                    <a:p>
                      <a:r>
                        <a:rPr lang="en-US" b="0" dirty="0" smtClean="0"/>
                        <a:t>LC</a:t>
                      </a:r>
                      <a:r>
                        <a:rPr lang="en-US" b="0" baseline="0" dirty="0" smtClean="0"/>
                        <a:t> Subject &amp; Call Numbers</a:t>
                      </a:r>
                      <a:endParaRPr lang="en-US" b="0" dirty="0"/>
                    </a:p>
                  </a:txBody>
                  <a:tcPr/>
                </a:tc>
                <a:tc>
                  <a:txBody>
                    <a:bodyPr/>
                    <a:lstStyle/>
                    <a:p>
                      <a:r>
                        <a:rPr lang="en-US" b="0" dirty="0" smtClean="0"/>
                        <a:t>ILL</a:t>
                      </a:r>
                      <a:r>
                        <a:rPr lang="en-US" b="0" baseline="0" dirty="0" smtClean="0"/>
                        <a:t> Analysis</a:t>
                      </a:r>
                      <a:endParaRPr lang="en-US" b="0" dirty="0"/>
                    </a:p>
                  </a:txBody>
                  <a:tcPr/>
                </a:tc>
              </a:tr>
              <a:tr h="370840">
                <a:tc>
                  <a:txBody>
                    <a:bodyPr/>
                    <a:lstStyle/>
                    <a:p>
                      <a:r>
                        <a:rPr lang="en-US" dirty="0" smtClean="0"/>
                        <a:t>Discipline specific analysis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 analytics</a:t>
                      </a:r>
                    </a:p>
                    <a:p>
                      <a:endParaRPr lang="en-US" dirty="0"/>
                    </a:p>
                  </a:txBody>
                  <a:tcPr/>
                </a:tc>
              </a:tr>
              <a:tr h="370840">
                <a:tc>
                  <a:txBody>
                    <a:bodyPr/>
                    <a:lstStyle/>
                    <a:p>
                      <a:r>
                        <a:rPr lang="en-US" dirty="0" smtClean="0"/>
                        <a:t>Subject bibliographies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Analyze</a:t>
                      </a:r>
                      <a:r>
                        <a:rPr lang="en-US" baseline="0" dirty="0" smtClean="0"/>
                        <a:t> scanning requests</a:t>
                      </a:r>
                      <a:endParaRPr lang="en-US" dirty="0" smtClean="0"/>
                    </a:p>
                    <a:p>
                      <a:endParaRPr lang="en-US" dirty="0"/>
                    </a:p>
                  </a:txBody>
                  <a:tcPr/>
                </a:tc>
              </a:tr>
              <a:tr h="370840">
                <a:tc>
                  <a:txBody>
                    <a:bodyPr/>
                    <a:lstStyle/>
                    <a:p>
                      <a:r>
                        <a:rPr lang="en-US" dirty="0" smtClean="0"/>
                        <a:t>Rod Page’s list of high impact titles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Anecdotal</a:t>
                      </a:r>
                      <a:r>
                        <a:rPr lang="en-US" baseline="0" dirty="0" smtClean="0"/>
                        <a:t> observations</a:t>
                      </a:r>
                      <a:endParaRPr lang="en-US" dirty="0" smtClean="0"/>
                    </a:p>
                    <a:p>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PDF Download analysis</a:t>
                      </a:r>
                    </a:p>
                    <a:p>
                      <a:endParaRPr lang="en-US" dirty="0"/>
                    </a:p>
                  </a:txBody>
                  <a:tcPr/>
                </a:tc>
                <a:tc>
                  <a:txBody>
                    <a:bodyPr/>
                    <a:lstStyle/>
                    <a:p>
                      <a:r>
                        <a:rPr lang="en-US" dirty="0" smtClean="0"/>
                        <a:t>OCLC Number</a:t>
                      </a:r>
                      <a:r>
                        <a:rPr lang="en-US" baseline="0" dirty="0" smtClean="0"/>
                        <a:t> analysis</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EOL </a:t>
                      </a:r>
                      <a:r>
                        <a:rPr lang="en-US" dirty="0" err="1" smtClean="0"/>
                        <a:t>LifeDesk</a:t>
                      </a:r>
                      <a:r>
                        <a:rPr lang="en-US" dirty="0" smtClean="0"/>
                        <a:t> Bibliographies &amp; priority </a:t>
                      </a:r>
                      <a:r>
                        <a:rPr lang="en-US" dirty="0" err="1" smtClean="0"/>
                        <a:t>taxa</a:t>
                      </a:r>
                      <a:r>
                        <a:rPr lang="en-US" dirty="0" smtClean="0"/>
                        <a:t> lists</a:t>
                      </a:r>
                    </a:p>
                    <a:p>
                      <a:endParaRPr lang="en-US" dirty="0"/>
                    </a:p>
                  </a:txBody>
                  <a:tcPr/>
                </a:tc>
                <a:tc>
                  <a:txBody>
                    <a:bodyPr/>
                    <a:lstStyle/>
                    <a:p>
                      <a:endParaRPr lang="en-US" dirty="0"/>
                    </a:p>
                  </a:txBody>
                  <a:tcPr/>
                </a:tc>
              </a:tr>
            </a:tbl>
          </a:graphicData>
        </a:graphic>
      </p:graphicFrame>
      <p:pic>
        <p:nvPicPr>
          <p:cNvPr id="7" name="Picture 6" descr="analysis256.png"/>
          <p:cNvPicPr>
            <a:picLocks noChangeAspect="1"/>
          </p:cNvPicPr>
          <p:nvPr/>
        </p:nvPicPr>
        <p:blipFill>
          <a:blip r:embed="rId3"/>
          <a:stretch>
            <a:fillRect/>
          </a:stretch>
        </p:blipFill>
        <p:spPr>
          <a:xfrm>
            <a:off x="6781800" y="4572000"/>
            <a:ext cx="2286000" cy="2286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Adobe Caslon Pro"/>
                <a:cs typeface="Adobe Caslon Pro"/>
              </a:rPr>
              <a:t>©</a:t>
            </a:r>
            <a:r>
              <a:rPr lang="en-US" dirty="0" err="1" smtClean="0">
                <a:latin typeface="Adobe Caslon Pro"/>
                <a:cs typeface="Adobe Caslon Pro"/>
              </a:rPr>
              <a:t>opyright</a:t>
            </a:r>
            <a:r>
              <a:rPr lang="en-US" dirty="0" smtClean="0">
                <a:latin typeface="Adobe Caslon Pro"/>
                <a:cs typeface="Adobe Caslon Pro"/>
              </a:rPr>
              <a:t> </a:t>
            </a:r>
            <a:r>
              <a:rPr lang="en-US" dirty="0" smtClean="0">
                <a:latin typeface="Adobe Caslon Pro"/>
                <a:cs typeface="Adobe Caslon Pro"/>
              </a:rPr>
              <a:t>Metadata</a:t>
            </a:r>
            <a:endParaRPr lang="en-US" dirty="0">
              <a:latin typeface="Adobe Caslon Pro"/>
              <a:cs typeface="Adobe Caslon Pro"/>
            </a:endParaRPr>
          </a:p>
        </p:txBody>
      </p:sp>
      <p:graphicFrame>
        <p:nvGraphicFramePr>
          <p:cNvPr id="6" name="Content Placeholder 5"/>
          <p:cNvGraphicFramePr>
            <a:graphicFrameLocks noGrp="1"/>
          </p:cNvGraphicFramePr>
          <p:nvPr>
            <p:ph idx="1"/>
          </p:nvPr>
        </p:nvGraphicFramePr>
        <p:xfrm>
          <a:off x="457200" y="1524000"/>
          <a:ext cx="8229600" cy="3180079"/>
        </p:xfrm>
        <a:graphic>
          <a:graphicData uri="http://schemas.openxmlformats.org/drawingml/2006/table">
            <a:tbl>
              <a:tblPr firstRow="1" bandRow="1">
                <a:tableStyleId>{5C22544A-7EE6-4342-B048-85BDC9FD1C3A}</a:tableStyleId>
              </a:tblPr>
              <a:tblGrid>
                <a:gridCol w="1752600"/>
                <a:gridCol w="3733800"/>
                <a:gridCol w="2743200"/>
              </a:tblGrid>
              <a:tr h="370840">
                <a:tc>
                  <a:txBody>
                    <a:bodyPr/>
                    <a:lstStyle/>
                    <a:p>
                      <a:r>
                        <a:rPr lang="en-US" dirty="0" smtClean="0"/>
                        <a:t>Copyright Status</a:t>
                      </a:r>
                      <a:endParaRPr lang="en-US" dirty="0"/>
                    </a:p>
                  </a:txBody>
                  <a:tcPr/>
                </a:tc>
                <a:tc>
                  <a:txBody>
                    <a:bodyPr/>
                    <a:lstStyle/>
                    <a:p>
                      <a:r>
                        <a:rPr lang="en-US" dirty="0" smtClean="0"/>
                        <a:t>Status language</a:t>
                      </a:r>
                      <a:endParaRPr lang="en-US" dirty="0"/>
                    </a:p>
                  </a:txBody>
                  <a:tcPr/>
                </a:tc>
                <a:tc>
                  <a:txBody>
                    <a:bodyPr/>
                    <a:lstStyle/>
                    <a:p>
                      <a:r>
                        <a:rPr lang="en-US" dirty="0" smtClean="0"/>
                        <a:t>License</a:t>
                      </a:r>
                      <a:endParaRPr lang="en-US" dirty="0"/>
                    </a:p>
                  </a:txBody>
                  <a:tcPr/>
                </a:tc>
              </a:tr>
              <a:tr h="370840">
                <a:tc>
                  <a:txBody>
                    <a:bodyPr/>
                    <a:lstStyle/>
                    <a:p>
                      <a:r>
                        <a:rPr lang="en-US" dirty="0" smtClean="0"/>
                        <a:t>Permissions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copyright. Digitized with the permission of the rights holder.</a:t>
                      </a:r>
                      <a:endParaRPr lang="en-US" dirty="0"/>
                    </a:p>
                  </a:txBody>
                  <a:tcPr/>
                </a:tc>
                <a:tc>
                  <a:txBody>
                    <a:bodyPr/>
                    <a:lstStyle/>
                    <a:p>
                      <a:r>
                        <a:rPr lang="en-US" dirty="0" smtClean="0"/>
                        <a:t>Creative Commons Attribution, Non-Commercial, Share-Alike</a:t>
                      </a:r>
                      <a:r>
                        <a:rPr lang="en-US" baseline="0" dirty="0" smtClean="0"/>
                        <a:t> (CC-BY-NC-SA)</a:t>
                      </a:r>
                      <a:endParaRPr lang="en-US" dirty="0"/>
                    </a:p>
                  </a:txBody>
                  <a:tcPr/>
                </a:tc>
              </a:tr>
              <a:tr h="370840">
                <a:tc>
                  <a:txBody>
                    <a:bodyPr/>
                    <a:lstStyle/>
                    <a:p>
                      <a:r>
                        <a:rPr lang="en-US" dirty="0" smtClean="0"/>
                        <a:t>Due Diligence</a:t>
                      </a:r>
                      <a:endParaRPr lang="en-US" dirty="0"/>
                    </a:p>
                  </a:txBody>
                  <a:tcPr/>
                </a:tc>
                <a:tc>
                  <a:txBody>
                    <a:bodyPr/>
                    <a:lstStyle/>
                    <a:p>
                      <a:r>
                        <a:rPr lang="en-US" dirty="0" smtClean="0"/>
                        <a:t>No known copyright restrictions as determined by scanning institution.</a:t>
                      </a:r>
                      <a:endParaRPr lang="en-US" dirty="0"/>
                    </a:p>
                  </a:txBody>
                  <a:tcPr/>
                </a:tc>
                <a:tc>
                  <a:txBody>
                    <a:bodyPr/>
                    <a:lstStyle/>
                    <a:p>
                      <a:r>
                        <a:rPr lang="en-US" dirty="0" smtClean="0"/>
                        <a:t>NA</a:t>
                      </a:r>
                      <a:endParaRPr lang="en-US" dirty="0"/>
                    </a:p>
                  </a:txBody>
                  <a:tcPr/>
                </a:tc>
              </a:tr>
              <a:tr h="370840">
                <a:tc>
                  <a:txBody>
                    <a:bodyPr/>
                    <a:lstStyle/>
                    <a:p>
                      <a:r>
                        <a:rPr lang="en-US" dirty="0" smtClean="0"/>
                        <a:t>Public</a:t>
                      </a:r>
                      <a:r>
                        <a:rPr lang="en-US" baseline="0" dirty="0" smtClean="0"/>
                        <a:t> Domain</a:t>
                      </a:r>
                      <a:endParaRPr lang="en-US" dirty="0"/>
                    </a:p>
                  </a:txBody>
                  <a:tcPr/>
                </a:tc>
                <a:tc>
                  <a:txBody>
                    <a:bodyPr/>
                    <a:lstStyle/>
                    <a:p>
                      <a:r>
                        <a:rPr lang="en-US" dirty="0" smtClean="0"/>
                        <a:t>Public domain. The BHL considers that this work is no longer under copyright protection.</a:t>
                      </a:r>
                      <a:endParaRPr lang="en-US" dirty="0"/>
                    </a:p>
                  </a:txBody>
                  <a:tcPr/>
                </a:tc>
                <a:tc>
                  <a:txBody>
                    <a:bodyPr/>
                    <a:lstStyle/>
                    <a:p>
                      <a:r>
                        <a:rPr lang="en-US" dirty="0" smtClean="0"/>
                        <a:t>NA</a:t>
                      </a:r>
                      <a:endParaRPr lang="en-US" dirty="0"/>
                    </a:p>
                  </a:txBody>
                  <a:tcPr/>
                </a:tc>
              </a:tr>
            </a:tbl>
          </a:graphicData>
        </a:graphic>
      </p:graphicFrame>
      <p:sp>
        <p:nvSpPr>
          <p:cNvPr id="7" name="Content Placeholder 2"/>
          <p:cNvSpPr txBox="1">
            <a:spLocks/>
          </p:cNvSpPr>
          <p:nvPr/>
        </p:nvSpPr>
        <p:spPr>
          <a:xfrm>
            <a:off x="457200" y="4780278"/>
            <a:ext cx="8229600" cy="1849121"/>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 known permissions &amp; due diligence items should have appropriate metadata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Public domain items under review for metadata consistency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 future</a:t>
            </a:r>
            <a:r>
              <a:rPr kumimoji="0" lang="en-US" sz="3200" b="0" i="0" u="none" strike="noStrike" kern="1200" cap="none" spc="0" normalizeH="0" noProof="0" dirty="0" smtClean="0">
                <a:ln>
                  <a:noFill/>
                </a:ln>
                <a:solidFill>
                  <a:schemeClr val="tx1"/>
                </a:solidFill>
                <a:effectLst/>
                <a:uLnTx/>
                <a:uFillTx/>
                <a:latin typeface="+mn-lt"/>
                <a:ea typeface="+mn-ea"/>
                <a:cs typeface="+mn-cs"/>
              </a:rPr>
              <a:t> BHL member scanning must comply with metadata rules: </a:t>
            </a:r>
            <a:r>
              <a:rPr lang="en-US" sz="3200" dirty="0" smtClean="0">
                <a:hlinkClick r:id="rId3"/>
              </a:rPr>
              <a:t>http://bhl.wikispaces.com/copyright</a:t>
            </a: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a:cs typeface="Adobe Caslon Pro"/>
              </a:rPr>
              <a:t>Permissions Plan</a:t>
            </a:r>
            <a:endParaRPr lang="en-US" dirty="0">
              <a:latin typeface="Adobe Caslon Pro"/>
              <a:cs typeface="Adobe Caslon Pro"/>
            </a:endParaRP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b="1" dirty="0" smtClean="0"/>
              <a:t>Permissions </a:t>
            </a:r>
            <a:r>
              <a:rPr lang="en-US" b="1" dirty="0" smtClean="0"/>
              <a:t>request</a:t>
            </a:r>
            <a:r>
              <a:rPr lang="en-US" b="1" dirty="0" smtClean="0"/>
              <a:t> form letter </a:t>
            </a:r>
            <a:r>
              <a:rPr lang="en-US" dirty="0" smtClean="0"/>
              <a:t>– subgroup (</a:t>
            </a:r>
            <a:r>
              <a:rPr lang="en-US" dirty="0" smtClean="0"/>
              <a:t>Becky, Joe, Tomoko, Bianca) to </a:t>
            </a:r>
            <a:r>
              <a:rPr lang="en-US" dirty="0" smtClean="0"/>
              <a:t>address</a:t>
            </a:r>
            <a:endParaRPr lang="en-US" b="1" dirty="0" smtClean="0"/>
          </a:p>
          <a:p>
            <a:r>
              <a:rPr lang="en-US" b="1" dirty="0" smtClean="0"/>
              <a:t>Potential contacts </a:t>
            </a:r>
            <a:r>
              <a:rPr lang="en-US" dirty="0" smtClean="0"/>
              <a:t>to solicit requests – </a:t>
            </a:r>
            <a:r>
              <a:rPr lang="en-US" dirty="0" smtClean="0"/>
              <a:t>e</a:t>
            </a:r>
            <a:r>
              <a:rPr lang="en-US" dirty="0" smtClean="0"/>
              <a:t>veryone  can help</a:t>
            </a:r>
          </a:p>
          <a:p>
            <a:r>
              <a:rPr lang="en-US" b="1" dirty="0" smtClean="0"/>
              <a:t>Funding?</a:t>
            </a:r>
            <a:r>
              <a:rPr lang="en-US" dirty="0" smtClean="0"/>
              <a:t> </a:t>
            </a:r>
            <a:r>
              <a:rPr lang="en-US" dirty="0" smtClean="0"/>
              <a:t>To date, all permissions scanning has been at no cost to copyright </a:t>
            </a:r>
            <a:r>
              <a:rPr lang="en-US" dirty="0" smtClean="0"/>
              <a:t>holder</a:t>
            </a:r>
          </a:p>
          <a:p>
            <a:r>
              <a:rPr lang="en-US" dirty="0" smtClean="0"/>
              <a:t>What about copyright holders that have </a:t>
            </a:r>
            <a:r>
              <a:rPr lang="en-US" b="1" dirty="0" smtClean="0"/>
              <a:t>already digitized content in PDF</a:t>
            </a:r>
            <a:r>
              <a:rPr lang="en-US" dirty="0" smtClean="0"/>
              <a:t> form? (LOTS of these!)</a:t>
            </a:r>
          </a:p>
          <a:p>
            <a:r>
              <a:rPr lang="en-US" dirty="0" smtClean="0"/>
              <a:t>Protocol in development (Bianca </a:t>
            </a:r>
            <a:r>
              <a:rPr lang="en-US" dirty="0" err="1" smtClean="0"/>
              <a:t>w</a:t>
            </a:r>
            <a:r>
              <a:rPr lang="en-US" dirty="0" smtClean="0"/>
              <a:t>/ SIL group) for scanning </a:t>
            </a:r>
            <a:r>
              <a:rPr lang="en-US" b="1" dirty="0" smtClean="0"/>
              <a:t>1923-63 out of copyright materials </a:t>
            </a:r>
          </a:p>
          <a:p>
            <a:pPr lvl="1"/>
            <a:r>
              <a:rPr lang="en-US" dirty="0" smtClean="0"/>
              <a:t>(Cornell has direct line to Peter </a:t>
            </a:r>
            <a:r>
              <a:rPr lang="en-US" dirty="0" err="1" smtClean="0"/>
              <a:t>Hirtle</a:t>
            </a:r>
            <a:r>
              <a:rPr lang="en-US" dirty="0" smtClean="0"/>
              <a:t>, “copyright rock star”!)</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Caslon Pro"/>
                <a:cs typeface="Adobe Caslon Pro"/>
              </a:rPr>
              <a:t>BHL Staff Communication</a:t>
            </a:r>
            <a:br>
              <a:rPr lang="en-US" dirty="0" smtClean="0">
                <a:latin typeface="Adobe Caslon Pro"/>
                <a:cs typeface="Adobe Caslon Pro"/>
              </a:rPr>
            </a:br>
            <a:endParaRPr lang="en-US" dirty="0">
              <a:latin typeface="Adobe Caslon Pro"/>
              <a:cs typeface="Adobe Caslon Pro"/>
            </a:endParaRPr>
          </a:p>
        </p:txBody>
      </p:sp>
      <p:sp>
        <p:nvSpPr>
          <p:cNvPr id="3" name="Content Placeholder 2"/>
          <p:cNvSpPr>
            <a:spLocks noGrp="1"/>
          </p:cNvSpPr>
          <p:nvPr>
            <p:ph idx="1"/>
          </p:nvPr>
        </p:nvSpPr>
        <p:spPr/>
        <p:txBody>
          <a:bodyPr>
            <a:normAutofit/>
          </a:bodyPr>
          <a:lstStyle/>
          <a:p>
            <a:r>
              <a:rPr lang="en-US" dirty="0" smtClean="0"/>
              <a:t>BHL Staff listserv</a:t>
            </a:r>
          </a:p>
          <a:p>
            <a:r>
              <a:rPr lang="en-US" dirty="0" smtClean="0"/>
              <a:t>Regular conference calls, every 3</a:t>
            </a:r>
            <a:r>
              <a:rPr lang="en-US" baseline="30000" dirty="0" smtClean="0"/>
              <a:t>rd</a:t>
            </a:r>
            <a:r>
              <a:rPr lang="en-US" dirty="0" smtClean="0"/>
              <a:t> Thursday/mo. @ 11am ET </a:t>
            </a:r>
            <a:r>
              <a:rPr lang="en-US" dirty="0" err="1" smtClean="0">
                <a:sym typeface="Wingdings"/>
              </a:rPr>
              <a:t></a:t>
            </a:r>
            <a:r>
              <a:rPr lang="en-US" dirty="0" smtClean="0">
                <a:sym typeface="Wingdings"/>
              </a:rPr>
              <a:t> You’re welcome to join in!</a:t>
            </a:r>
            <a:endParaRPr lang="en-US" dirty="0" smtClean="0"/>
          </a:p>
          <a:p>
            <a:r>
              <a:rPr lang="en-US" dirty="0" smtClean="0"/>
              <a:t>Gemini</a:t>
            </a:r>
          </a:p>
          <a:p>
            <a:r>
              <a:rPr lang="en-US" dirty="0" smtClean="0"/>
              <a:t>BHL </a:t>
            </a:r>
            <a:r>
              <a:rPr lang="en-US" dirty="0" err="1" smtClean="0"/>
              <a:t>blog</a:t>
            </a:r>
            <a:r>
              <a:rPr lang="en-US" dirty="0" smtClean="0"/>
              <a:t> </a:t>
            </a:r>
            <a:r>
              <a:rPr lang="en-US" dirty="0" smtClean="0">
                <a:hlinkClick r:id="rId3"/>
              </a:rPr>
              <a:t>http://blog.biodiversitylibrary.org</a:t>
            </a:r>
            <a:r>
              <a:rPr lang="en-US" dirty="0" smtClean="0">
                <a:hlinkClick r:id="rId3"/>
              </a:rPr>
              <a:t>/</a:t>
            </a:r>
            <a:r>
              <a:rPr lang="en-US" dirty="0" smtClean="0"/>
              <a:t> </a:t>
            </a:r>
          </a:p>
        </p:txBody>
      </p:sp>
      <p:pic>
        <p:nvPicPr>
          <p:cNvPr id="4" name="Picture 3" descr="People_044_Talking_Bubble.png"/>
          <p:cNvPicPr>
            <a:picLocks noChangeAspect="1"/>
          </p:cNvPicPr>
          <p:nvPr/>
        </p:nvPicPr>
        <p:blipFill>
          <a:blip r:embed="rId4"/>
          <a:stretch>
            <a:fillRect/>
          </a:stretch>
        </p:blipFill>
        <p:spPr>
          <a:xfrm>
            <a:off x="2293937" y="4521200"/>
            <a:ext cx="4564063" cy="2336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dobe Caslon Pro"/>
                <a:cs typeface="Adobe Caslon Pro"/>
              </a:rPr>
              <a:t>Questions?</a:t>
            </a:r>
            <a:endParaRPr lang="en-US" dirty="0">
              <a:latin typeface="Adobe Caslon Pro"/>
              <a:cs typeface="Adobe Caslon Pro"/>
            </a:endParaRPr>
          </a:p>
        </p:txBody>
      </p:sp>
      <p:sp>
        <p:nvSpPr>
          <p:cNvPr id="4" name="Subtitle 2"/>
          <p:cNvSpPr>
            <a:spLocks noGrp="1"/>
          </p:cNvSpPr>
          <p:nvPr>
            <p:ph type="subTitle" idx="1"/>
          </p:nvPr>
        </p:nvSpPr>
        <p:spPr>
          <a:xfrm>
            <a:off x="1371600" y="3886200"/>
            <a:ext cx="6400800" cy="1752600"/>
          </a:xfrm>
        </p:spPr>
        <p:txBody>
          <a:bodyPr/>
          <a:lstStyle/>
          <a:p>
            <a:r>
              <a:rPr lang="en-US" dirty="0" smtClean="0"/>
              <a:t>Bianca Crowley</a:t>
            </a:r>
          </a:p>
          <a:p>
            <a:r>
              <a:rPr lang="en-US" dirty="0" smtClean="0">
                <a:hlinkClick r:id="rId3"/>
              </a:rPr>
              <a:t>crowleyb@si.edu</a:t>
            </a:r>
            <a:endParaRPr lang="en-US" dirty="0" smtClean="0"/>
          </a:p>
          <a:p>
            <a:r>
              <a:rPr lang="en-US" dirty="0" smtClean="0"/>
              <a:t>202-633-2239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indmap.png"/>
          <p:cNvPicPr>
            <a:picLocks noGrp="1" noChangeAspect="1"/>
          </p:cNvPicPr>
          <p:nvPr>
            <p:ph idx="1"/>
          </p:nvPr>
        </p:nvPicPr>
        <p:blipFill>
          <a:blip r:embed="rId3"/>
          <a:srcRect b="1809"/>
          <a:stretch>
            <a:fillRect/>
          </a:stretch>
        </p:blipFill>
        <p:spPr>
          <a:xfrm>
            <a:off x="0" y="0"/>
            <a:ext cx="9144000" cy="6161165"/>
          </a:xfrm>
        </p:spPr>
      </p:pic>
      <p:sp>
        <p:nvSpPr>
          <p:cNvPr id="6" name="TextBox 5"/>
          <p:cNvSpPr txBox="1"/>
          <p:nvPr/>
        </p:nvSpPr>
        <p:spPr>
          <a:xfrm>
            <a:off x="3505200" y="6172200"/>
            <a:ext cx="5539155" cy="584776"/>
          </a:xfrm>
          <a:prstGeom prst="rect">
            <a:avLst/>
          </a:prstGeom>
          <a:noFill/>
        </p:spPr>
        <p:txBody>
          <a:bodyPr wrap="none" rtlCol="0">
            <a:spAutoFit/>
          </a:bodyPr>
          <a:lstStyle/>
          <a:p>
            <a:r>
              <a:rPr lang="en-US" sz="3200" dirty="0" smtClean="0">
                <a:latin typeface="Adobe Caslon Pro"/>
                <a:cs typeface="Adobe Caslon Pro"/>
              </a:rPr>
              <a:t>Mind Map of BHL Work Areas</a:t>
            </a:r>
            <a:endParaRPr lang="en-US" sz="3200" dirty="0">
              <a:latin typeface="Adobe Caslon Pro"/>
              <a:cs typeface="Adobe Caslon Pro"/>
            </a:endParaRPr>
          </a:p>
        </p:txBody>
      </p:sp>
      <p:grpSp>
        <p:nvGrpSpPr>
          <p:cNvPr id="9" name="Group 8"/>
          <p:cNvGrpSpPr/>
          <p:nvPr/>
        </p:nvGrpSpPr>
        <p:grpSpPr>
          <a:xfrm>
            <a:off x="1143000" y="228600"/>
            <a:ext cx="4648200" cy="1664732"/>
            <a:chOff x="1143000" y="228600"/>
            <a:chExt cx="4648200" cy="1664732"/>
          </a:xfrm>
        </p:grpSpPr>
        <p:sp>
          <p:nvSpPr>
            <p:cNvPr id="7" name="Oval 6"/>
            <p:cNvSpPr/>
            <p:nvPr/>
          </p:nvSpPr>
          <p:spPr>
            <a:xfrm>
              <a:off x="1143000" y="228600"/>
              <a:ext cx="4648200" cy="1371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979973" y="1524000"/>
              <a:ext cx="2973027" cy="369332"/>
            </a:xfrm>
            <a:prstGeom prst="rect">
              <a:avLst/>
            </a:prstGeom>
            <a:noFill/>
          </p:spPr>
          <p:txBody>
            <a:bodyPr wrap="none" rtlCol="0">
              <a:spAutoFit/>
            </a:bodyPr>
            <a:lstStyle/>
            <a:p>
              <a:r>
                <a:rPr lang="en-US" dirty="0" smtClean="0">
                  <a:solidFill>
                    <a:srgbClr val="FF0000"/>
                  </a:solidFill>
                </a:rPr>
                <a:t>Collections Coordinator Focus</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Collection Management Cycle</a:t>
            </a:r>
            <a:endParaRPr lang="en-US" dirty="0">
              <a:latin typeface="Chaparral Pro"/>
              <a:cs typeface="Chaparral Pro"/>
            </a:endParaRPr>
          </a:p>
        </p:txBody>
      </p:sp>
      <p:graphicFrame>
        <p:nvGraphicFramePr>
          <p:cNvPr id="4" name="Content Placeholder 3"/>
          <p:cNvGraphicFramePr>
            <a:graphicFrameLocks noGrp="1"/>
          </p:cNvGraphicFramePr>
          <p:nvPr>
            <p:ph idx="1"/>
          </p:nvPr>
        </p:nvGraphicFramePr>
        <p:xfrm>
          <a:off x="76200" y="1387475"/>
          <a:ext cx="8915400" cy="5851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rot="10800000">
            <a:off x="762004" y="2209800"/>
            <a:ext cx="6857997" cy="4114800"/>
          </a:xfrm>
          <a:prstGeom prst="line">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1893553">
            <a:off x="3069787" y="3610191"/>
            <a:ext cx="2587350" cy="523220"/>
          </a:xfrm>
          <a:prstGeom prst="rect">
            <a:avLst/>
          </a:prstGeom>
          <a:noFill/>
        </p:spPr>
        <p:txBody>
          <a:bodyPr wrap="square" rtlCol="0">
            <a:spAutoFit/>
          </a:bodyPr>
          <a:lstStyle/>
          <a:p>
            <a:pPr algn="ctr"/>
            <a:r>
              <a:rPr lang="en-US" sz="2800" dirty="0" smtClean="0"/>
              <a:t>SCANNING</a:t>
            </a:r>
            <a:endParaRPr lang="en-US" sz="2800" dirty="0" smtClean="0"/>
          </a:p>
        </p:txBody>
      </p:sp>
      <p:sp>
        <p:nvSpPr>
          <p:cNvPr id="17" name="TextBox 16"/>
          <p:cNvSpPr txBox="1"/>
          <p:nvPr/>
        </p:nvSpPr>
        <p:spPr>
          <a:xfrm rot="1813764">
            <a:off x="2607114" y="4331396"/>
            <a:ext cx="2817961" cy="523220"/>
          </a:xfrm>
          <a:prstGeom prst="rect">
            <a:avLst/>
          </a:prstGeom>
          <a:noFill/>
        </p:spPr>
        <p:txBody>
          <a:bodyPr wrap="square" rtlCol="0">
            <a:spAutoFit/>
          </a:bodyPr>
          <a:lstStyle/>
          <a:p>
            <a:pPr algn="ctr"/>
            <a:r>
              <a:rPr lang="en-US" sz="2800" dirty="0" smtClean="0"/>
              <a:t>POST-SCANNING</a:t>
            </a:r>
          </a:p>
        </p:txBody>
      </p:sp>
      <p:sp>
        <p:nvSpPr>
          <p:cNvPr id="7" name="TextBox 6"/>
          <p:cNvSpPr txBox="1"/>
          <p:nvPr/>
        </p:nvSpPr>
        <p:spPr>
          <a:xfrm>
            <a:off x="76200" y="5334000"/>
            <a:ext cx="2362200" cy="1477328"/>
          </a:xfrm>
          <a:prstGeom prst="rect">
            <a:avLst/>
          </a:prstGeom>
          <a:noFill/>
        </p:spPr>
        <p:txBody>
          <a:bodyPr wrap="square" rtlCol="0">
            <a:spAutoFit/>
          </a:bodyPr>
          <a:lstStyle/>
          <a:p>
            <a:r>
              <a:rPr lang="en-US" b="1" dirty="0" smtClean="0"/>
              <a:t>Backend Tools</a:t>
            </a:r>
          </a:p>
          <a:p>
            <a:pPr marL="342900" indent="-342900">
              <a:buFont typeface="+mj-lt"/>
              <a:buAutoNum type="arabicPeriod"/>
            </a:pPr>
            <a:r>
              <a:rPr lang="en-US" dirty="0" smtClean="0"/>
              <a:t>BHL Administrative Dashboard</a:t>
            </a:r>
          </a:p>
          <a:p>
            <a:pPr marL="342900" indent="-342900">
              <a:buFont typeface="+mj-lt"/>
              <a:buAutoNum type="arabicPeriod"/>
            </a:pPr>
            <a:r>
              <a:rPr lang="en-US" dirty="0" smtClean="0"/>
              <a:t>Gemini Issue Tracking Software</a:t>
            </a:r>
            <a:endParaRPr lang="en-US" dirty="0"/>
          </a:p>
        </p:txBody>
      </p:sp>
      <p:sp>
        <p:nvSpPr>
          <p:cNvPr id="8" name="TextBox 7"/>
          <p:cNvSpPr txBox="1"/>
          <p:nvPr/>
        </p:nvSpPr>
        <p:spPr>
          <a:xfrm>
            <a:off x="6934200" y="1752600"/>
            <a:ext cx="2286000" cy="1754327"/>
          </a:xfrm>
          <a:prstGeom prst="rect">
            <a:avLst/>
          </a:prstGeom>
          <a:noFill/>
        </p:spPr>
        <p:txBody>
          <a:bodyPr wrap="square" rtlCol="0">
            <a:spAutoFit/>
          </a:bodyPr>
          <a:lstStyle/>
          <a:p>
            <a:r>
              <a:rPr lang="en-US" b="1" dirty="0" smtClean="0"/>
              <a:t>Backend Tools</a:t>
            </a:r>
          </a:p>
          <a:p>
            <a:pPr marL="342900" indent="-342900">
              <a:buFont typeface="+mj-lt"/>
              <a:buAutoNum type="arabicPeriod"/>
            </a:pPr>
            <a:r>
              <a:rPr lang="en-US" dirty="0" smtClean="0"/>
              <a:t>Monographic </a:t>
            </a:r>
            <a:r>
              <a:rPr lang="en-US" dirty="0" err="1" smtClean="0"/>
              <a:t>Deduper</a:t>
            </a:r>
            <a:endParaRPr lang="en-US" dirty="0" smtClean="0"/>
          </a:p>
          <a:p>
            <a:pPr marL="342900" indent="-342900">
              <a:buFont typeface="+mj-lt"/>
              <a:buAutoNum type="arabicPeriod"/>
            </a:pPr>
            <a:r>
              <a:rPr lang="en-US" dirty="0" smtClean="0"/>
              <a:t>Serials </a:t>
            </a:r>
            <a:r>
              <a:rPr lang="en-US" dirty="0" err="1" smtClean="0"/>
              <a:t>Scanlist</a:t>
            </a:r>
            <a:endParaRPr lang="en-US" dirty="0" smtClean="0"/>
          </a:p>
          <a:p>
            <a:pPr marL="342900" indent="-342900">
              <a:buFont typeface="+mj-lt"/>
              <a:buAutoNum type="arabicPeriod"/>
            </a:pPr>
            <a:r>
              <a:rPr lang="en-US" dirty="0" smtClean="0"/>
              <a:t>Gemini Issue Tracking Software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Up-Down Arrow 3"/>
          <p:cNvSpPr/>
          <p:nvPr/>
        </p:nvSpPr>
        <p:spPr>
          <a:xfrm>
            <a:off x="7315200" y="2038528"/>
            <a:ext cx="1295400" cy="3657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Chaparral Pro"/>
                <a:cs typeface="Chaparral Pro"/>
              </a:rPr>
              <a:t>Selection</a:t>
            </a:r>
            <a:endParaRPr lang="en-US" dirty="0">
              <a:latin typeface="Chaparral Pro"/>
              <a:cs typeface="Chaparral Pro"/>
            </a:endParaRPr>
          </a:p>
        </p:txBody>
      </p:sp>
      <p:sp>
        <p:nvSpPr>
          <p:cNvPr id="3" name="Content Placeholder 2"/>
          <p:cNvSpPr>
            <a:spLocks noGrp="1"/>
          </p:cNvSpPr>
          <p:nvPr>
            <p:ph idx="1"/>
          </p:nvPr>
        </p:nvSpPr>
        <p:spPr>
          <a:xfrm>
            <a:off x="457200" y="1600200"/>
            <a:ext cx="7162800" cy="4525963"/>
          </a:xfrm>
        </p:spPr>
        <p:txBody>
          <a:bodyPr/>
          <a:lstStyle/>
          <a:p>
            <a:r>
              <a:rPr lang="en-US" dirty="0" smtClean="0">
                <a:latin typeface="Calibri"/>
                <a:cs typeface="Calibri"/>
              </a:rPr>
              <a:t>High-yield taxonomic materials</a:t>
            </a:r>
          </a:p>
          <a:p>
            <a:r>
              <a:rPr lang="en-US" dirty="0" smtClean="0">
                <a:latin typeface="Calibri"/>
                <a:cs typeface="Calibri"/>
              </a:rPr>
              <a:t>Unique &amp; rare materials</a:t>
            </a:r>
          </a:p>
          <a:p>
            <a:r>
              <a:rPr lang="en-US" dirty="0" smtClean="0">
                <a:latin typeface="Calibri"/>
                <a:cs typeface="Calibri"/>
              </a:rPr>
              <a:t>Permissions titles</a:t>
            </a:r>
          </a:p>
          <a:p>
            <a:r>
              <a:rPr lang="en-US" dirty="0" smtClean="0">
                <a:latin typeface="Calibri"/>
                <a:cs typeface="Calibri"/>
              </a:rPr>
              <a:t>User requested titles &amp; gap-fills</a:t>
            </a:r>
          </a:p>
          <a:p>
            <a:r>
              <a:rPr lang="en-US" dirty="0" smtClean="0">
                <a:latin typeface="Calibri"/>
                <a:cs typeface="Calibri"/>
              </a:rPr>
              <a:t>Discipline specific subject matter</a:t>
            </a:r>
          </a:p>
          <a:p>
            <a:r>
              <a:rPr lang="en-US" dirty="0" smtClean="0">
                <a:latin typeface="Calibri"/>
                <a:cs typeface="Calibri"/>
              </a:rPr>
              <a:t>Non-BHL member materials ingested from the Internet Archive</a:t>
            </a:r>
          </a:p>
          <a:p>
            <a:endParaRPr lang="en-US" dirty="0">
              <a:latin typeface="Calibri"/>
              <a:cs typeface="Calibri"/>
            </a:endParaRPr>
          </a:p>
        </p:txBody>
      </p:sp>
      <p:sp>
        <p:nvSpPr>
          <p:cNvPr id="6" name="TextBox 5"/>
          <p:cNvSpPr txBox="1"/>
          <p:nvPr/>
        </p:nvSpPr>
        <p:spPr>
          <a:xfrm>
            <a:off x="7162800" y="838200"/>
            <a:ext cx="1539374" cy="1200328"/>
          </a:xfrm>
          <a:prstGeom prst="rect">
            <a:avLst/>
          </a:prstGeom>
          <a:noFill/>
        </p:spPr>
        <p:txBody>
          <a:bodyPr wrap="square" rtlCol="0">
            <a:spAutoFit/>
          </a:bodyPr>
          <a:lstStyle/>
          <a:p>
            <a:pPr algn="ctr"/>
            <a:r>
              <a:rPr lang="en-US" sz="2400" dirty="0" smtClean="0"/>
              <a:t>ACTIVE /HIGH PRIORITY</a:t>
            </a:r>
          </a:p>
        </p:txBody>
      </p:sp>
      <p:sp>
        <p:nvSpPr>
          <p:cNvPr id="8" name="TextBox 7"/>
          <p:cNvSpPr txBox="1"/>
          <p:nvPr/>
        </p:nvSpPr>
        <p:spPr>
          <a:xfrm>
            <a:off x="7223626" y="5638800"/>
            <a:ext cx="1539374" cy="1200328"/>
          </a:xfrm>
          <a:prstGeom prst="rect">
            <a:avLst/>
          </a:prstGeom>
          <a:noFill/>
        </p:spPr>
        <p:txBody>
          <a:bodyPr wrap="square" rtlCol="0">
            <a:spAutoFit/>
          </a:bodyPr>
          <a:lstStyle/>
          <a:p>
            <a:pPr algn="ctr"/>
            <a:r>
              <a:rPr lang="en-US" sz="2400" dirty="0" smtClean="0"/>
              <a:t>PASSIVE /LOW PRIORITY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parral Pro"/>
                <a:cs typeface="Chaparral Pro"/>
              </a:rPr>
              <a:t>User Feedback is Critical</a:t>
            </a:r>
            <a:endParaRPr lang="en-US" dirty="0"/>
          </a:p>
        </p:txBody>
      </p:sp>
      <p:sp>
        <p:nvSpPr>
          <p:cNvPr id="4" name="Text Placeholder 3"/>
          <p:cNvSpPr>
            <a:spLocks noGrp="1"/>
          </p:cNvSpPr>
          <p:nvPr>
            <p:ph type="body" idx="1"/>
          </p:nvPr>
        </p:nvSpPr>
        <p:spPr>
          <a:xfrm>
            <a:off x="457200" y="1371600"/>
            <a:ext cx="4040188" cy="639762"/>
          </a:xfrm>
        </p:spPr>
        <p:txBody>
          <a:bodyPr/>
          <a:lstStyle/>
          <a:p>
            <a:pPr algn="ctr"/>
            <a:r>
              <a:rPr lang="en-US" dirty="0" smtClean="0"/>
              <a:t>General feedback form</a:t>
            </a:r>
            <a:endParaRPr lang="en-US" dirty="0"/>
          </a:p>
        </p:txBody>
      </p:sp>
      <p:pic>
        <p:nvPicPr>
          <p:cNvPr id="8" name="Content Placeholder 7" descr="feedbk.png"/>
          <p:cNvPicPr>
            <a:picLocks noGrp="1" noChangeAspect="1"/>
          </p:cNvPicPr>
          <p:nvPr>
            <p:ph sz="half" idx="2"/>
          </p:nvPr>
        </p:nvPicPr>
        <p:blipFill>
          <a:blip r:embed="rId3"/>
          <a:stretch>
            <a:fillRect/>
          </a:stretch>
        </p:blipFill>
        <p:spPr>
          <a:xfrm>
            <a:off x="74612" y="2046287"/>
            <a:ext cx="4497388" cy="3804458"/>
          </a:xfrm>
        </p:spPr>
      </p:pic>
      <p:sp>
        <p:nvSpPr>
          <p:cNvPr id="5" name="Text Placeholder 4"/>
          <p:cNvSpPr>
            <a:spLocks noGrp="1"/>
          </p:cNvSpPr>
          <p:nvPr>
            <p:ph type="body" sz="quarter" idx="3"/>
          </p:nvPr>
        </p:nvSpPr>
        <p:spPr>
          <a:xfrm>
            <a:off x="4645025" y="1371600"/>
            <a:ext cx="4041775" cy="639762"/>
          </a:xfrm>
        </p:spPr>
        <p:txBody>
          <a:bodyPr/>
          <a:lstStyle/>
          <a:p>
            <a:pPr algn="ctr"/>
            <a:r>
              <a:rPr lang="en-US" dirty="0" smtClean="0"/>
              <a:t>Scan request form</a:t>
            </a:r>
            <a:endParaRPr lang="en-US" dirty="0"/>
          </a:p>
        </p:txBody>
      </p:sp>
      <p:pic>
        <p:nvPicPr>
          <p:cNvPr id="7" name="Content Placeholder 6" descr="scanrqst.png"/>
          <p:cNvPicPr>
            <a:picLocks noGrp="1" noChangeAspect="1"/>
          </p:cNvPicPr>
          <p:nvPr>
            <p:ph sz="quarter" idx="4"/>
          </p:nvPr>
        </p:nvPicPr>
        <p:blipFill>
          <a:blip r:embed="rId4"/>
          <a:stretch>
            <a:fillRect/>
          </a:stretch>
        </p:blipFill>
        <p:spPr>
          <a:xfrm>
            <a:off x="4648200" y="2046287"/>
            <a:ext cx="4447146" cy="4462019"/>
          </a:xfrm>
        </p:spPr>
      </p:pic>
      <p:sp>
        <p:nvSpPr>
          <p:cNvPr id="9" name="TextBox 8"/>
          <p:cNvSpPr txBox="1"/>
          <p:nvPr/>
        </p:nvSpPr>
        <p:spPr>
          <a:xfrm>
            <a:off x="457200" y="6138974"/>
            <a:ext cx="4026738" cy="400110"/>
          </a:xfrm>
          <a:prstGeom prst="rect">
            <a:avLst/>
          </a:prstGeom>
          <a:noFill/>
        </p:spPr>
        <p:txBody>
          <a:bodyPr wrap="none" rtlCol="0">
            <a:spAutoFit/>
          </a:bodyPr>
          <a:lstStyle/>
          <a:p>
            <a:r>
              <a:rPr lang="en-US" sz="2000" dirty="0" smtClean="0"/>
              <a:t>http://</a:t>
            </a:r>
            <a:r>
              <a:rPr lang="en-US" sz="2000" dirty="0" err="1" smtClean="0"/>
              <a:t>biodiversitylibrary.org</a:t>
            </a:r>
            <a:r>
              <a:rPr lang="en-US" sz="2000" dirty="0" smtClean="0"/>
              <a:t>/contact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304800"/>
            <a:ext cx="8890000" cy="5563758"/>
          </a:xfrm>
          <a:prstGeom prst="rect">
            <a:avLst/>
          </a:prstGeom>
        </p:spPr>
      </p:pic>
      <p:sp>
        <p:nvSpPr>
          <p:cNvPr id="4" name="TextBox 3"/>
          <p:cNvSpPr txBox="1"/>
          <p:nvPr/>
        </p:nvSpPr>
        <p:spPr>
          <a:xfrm>
            <a:off x="3810000" y="6172200"/>
            <a:ext cx="5250666" cy="584776"/>
          </a:xfrm>
          <a:prstGeom prst="rect">
            <a:avLst/>
          </a:prstGeom>
          <a:noFill/>
        </p:spPr>
        <p:txBody>
          <a:bodyPr wrap="none" rtlCol="0">
            <a:spAutoFit/>
          </a:bodyPr>
          <a:lstStyle/>
          <a:p>
            <a:r>
              <a:rPr lang="en-US" sz="3200" dirty="0" smtClean="0">
                <a:latin typeface="Adobe Caslon Pro"/>
                <a:cs typeface="Adobe Caslon Pro"/>
              </a:rPr>
              <a:t>Gemini Issue Tracking System</a:t>
            </a:r>
            <a:endParaRPr lang="en-US" sz="3200" dirty="0">
              <a:latin typeface="Adobe Caslon Pro"/>
              <a:cs typeface="Adobe Caslon Pr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a:cs typeface="Adobe Caslon Pro"/>
              </a:rPr>
              <a:t>Gemini</a:t>
            </a:r>
            <a:r>
              <a:rPr lang="en-US" dirty="0" smtClean="0">
                <a:latin typeface="Adobe Caslon Pro"/>
                <a:cs typeface="Adobe Caslon Pro"/>
              </a:rPr>
              <a:t> Overview</a:t>
            </a:r>
            <a:endParaRPr lang="en-US" dirty="0">
              <a:latin typeface="Adobe Caslon Pro"/>
              <a:cs typeface="Adobe Caslon Pro"/>
            </a:endParaRPr>
          </a:p>
        </p:txBody>
      </p:sp>
      <p:sp>
        <p:nvSpPr>
          <p:cNvPr id="3" name="Content Placeholder 2"/>
          <p:cNvSpPr>
            <a:spLocks noGrp="1"/>
          </p:cNvSpPr>
          <p:nvPr>
            <p:ph idx="1"/>
          </p:nvPr>
        </p:nvSpPr>
        <p:spPr/>
        <p:txBody>
          <a:bodyPr>
            <a:normAutofit fontScale="92500" lnSpcReduction="20000"/>
          </a:bodyPr>
          <a:lstStyle/>
          <a:p>
            <a:r>
              <a:rPr lang="en-US" dirty="0" smtClean="0"/>
              <a:t>Current stats</a:t>
            </a:r>
          </a:p>
          <a:p>
            <a:pPr lvl="1"/>
            <a:r>
              <a:rPr lang="en-US" dirty="0" smtClean="0"/>
              <a:t>Over 5300 issues submitted from users to date</a:t>
            </a:r>
          </a:p>
          <a:p>
            <a:pPr lvl="1"/>
            <a:r>
              <a:rPr lang="en-US" dirty="0" smtClean="0"/>
              <a:t>7</a:t>
            </a:r>
            <a:r>
              <a:rPr lang="en-US" dirty="0" smtClean="0"/>
              <a:t>5% of issues have been closed</a:t>
            </a:r>
          </a:p>
          <a:p>
            <a:pPr lvl="1"/>
            <a:r>
              <a:rPr lang="en-US" dirty="0" smtClean="0"/>
              <a:t>40% of issues are scanning requests</a:t>
            </a:r>
          </a:p>
          <a:p>
            <a:pPr lvl="2"/>
            <a:r>
              <a:rPr lang="en-US" dirty="0" smtClean="0"/>
              <a:t>22% of scanning requests are for rare, folio, &amp;etc</a:t>
            </a:r>
          </a:p>
          <a:p>
            <a:r>
              <a:rPr lang="en-US" dirty="0" smtClean="0"/>
              <a:t>Strategy for management</a:t>
            </a:r>
          </a:p>
          <a:p>
            <a:pPr lvl="1"/>
            <a:r>
              <a:rPr lang="en-US" dirty="0" smtClean="0"/>
              <a:t>Scan requests (Jackie, Bianca, Adriana) </a:t>
            </a:r>
          </a:p>
          <a:p>
            <a:pPr lvl="1"/>
            <a:r>
              <a:rPr lang="en-US" dirty="0" smtClean="0"/>
              <a:t>A</a:t>
            </a:r>
            <a:r>
              <a:rPr lang="en-US" dirty="0" smtClean="0"/>
              <a:t>ll other issues (Grace)</a:t>
            </a:r>
          </a:p>
          <a:p>
            <a:r>
              <a:rPr lang="en-US" dirty="0" smtClean="0"/>
              <a:t>Participation</a:t>
            </a:r>
          </a:p>
          <a:p>
            <a:pPr lvl="1"/>
            <a:r>
              <a:rPr lang="en-US" dirty="0" smtClean="0"/>
              <a:t>Encouraging staff to follow up or reassign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Caslon Pro"/>
                <a:cs typeface="Adobe Caslon Pro"/>
              </a:rPr>
              <a:t>Collections Committee</a:t>
            </a:r>
            <a:endParaRPr lang="en-US" dirty="0">
              <a:latin typeface="Adobe Caslon Pro"/>
              <a:cs typeface="Adobe Caslon Pro"/>
            </a:endParaRPr>
          </a:p>
        </p:txBody>
      </p:sp>
      <p:sp>
        <p:nvSpPr>
          <p:cNvPr id="3" name="Content Placeholder 2"/>
          <p:cNvSpPr>
            <a:spLocks noGrp="1"/>
          </p:cNvSpPr>
          <p:nvPr>
            <p:ph idx="1"/>
          </p:nvPr>
        </p:nvSpPr>
        <p:spPr/>
        <p:txBody>
          <a:bodyPr>
            <a:normAutofit lnSpcReduction="10000"/>
          </a:bodyPr>
          <a:lstStyle/>
          <a:p>
            <a:r>
              <a:rPr lang="en-US" dirty="0" smtClean="0"/>
              <a:t>Members: </a:t>
            </a:r>
          </a:p>
          <a:p>
            <a:pPr lvl="1"/>
            <a:r>
              <a:rPr lang="en-US" sz="2000" dirty="0" smtClean="0"/>
              <a:t>Bianca Crowley, Gilbert Borrego, Joe </a:t>
            </a:r>
            <a:r>
              <a:rPr lang="en-US" sz="2000" dirty="0" err="1" smtClean="0"/>
              <a:t>deVeer</a:t>
            </a:r>
            <a:r>
              <a:rPr lang="en-US" sz="2000" dirty="0" smtClean="0"/>
              <a:t>, Robin </a:t>
            </a:r>
            <a:r>
              <a:rPr lang="en-US" sz="2000" dirty="0" err="1" smtClean="0"/>
              <a:t>Everly</a:t>
            </a:r>
            <a:r>
              <a:rPr lang="en-US" sz="2000" dirty="0" smtClean="0"/>
              <a:t>, Becky Morin, Matt Person, Connie </a:t>
            </a:r>
            <a:r>
              <a:rPr lang="en-US" sz="2000" dirty="0" err="1" smtClean="0"/>
              <a:t>Rinaldo</a:t>
            </a:r>
            <a:r>
              <a:rPr lang="en-US" sz="2000" dirty="0" smtClean="0"/>
              <a:t>, Trish Rose-</a:t>
            </a:r>
            <a:r>
              <a:rPr lang="en-US" sz="2000" dirty="0" err="1" smtClean="0"/>
              <a:t>Sandler</a:t>
            </a:r>
            <a:r>
              <a:rPr lang="en-US" sz="2000" dirty="0" smtClean="0"/>
              <a:t>, Marty </a:t>
            </a:r>
            <a:r>
              <a:rPr lang="en-US" sz="2000" dirty="0" err="1" smtClean="0"/>
              <a:t>Schlabach</a:t>
            </a:r>
            <a:r>
              <a:rPr lang="en-US" sz="2000" dirty="0" smtClean="0"/>
              <a:t>, Diana Shih, William </a:t>
            </a:r>
            <a:r>
              <a:rPr lang="en-US" sz="2000" dirty="0" err="1" smtClean="0"/>
              <a:t>Ulate</a:t>
            </a:r>
            <a:r>
              <a:rPr lang="en-US" sz="2000" dirty="0" smtClean="0"/>
              <a:t>, Judy </a:t>
            </a:r>
            <a:r>
              <a:rPr lang="en-US" sz="2000" dirty="0" err="1" smtClean="0"/>
              <a:t>Warnement</a:t>
            </a:r>
            <a:r>
              <a:rPr lang="en-US" sz="2000" dirty="0" smtClean="0"/>
              <a:t>, Don Wheeler, (Grace </a:t>
            </a:r>
            <a:r>
              <a:rPr lang="en-US" sz="2000" dirty="0" err="1" smtClean="0"/>
              <a:t>Costantino</a:t>
            </a:r>
            <a:r>
              <a:rPr lang="en-US" sz="2000" dirty="0" smtClean="0"/>
              <a:t>, Christine </a:t>
            </a:r>
            <a:r>
              <a:rPr lang="en-US" sz="2000" dirty="0" err="1" smtClean="0"/>
              <a:t>Giannoni</a:t>
            </a:r>
            <a:r>
              <a:rPr lang="en-US" sz="2000" dirty="0" smtClean="0"/>
              <a:t>) </a:t>
            </a:r>
            <a:endParaRPr lang="en-US" sz="2000" dirty="0" smtClean="0"/>
          </a:p>
          <a:p>
            <a:r>
              <a:rPr lang="en-US" dirty="0" smtClean="0"/>
              <a:t>Calls every other Monday at 2pm ET, everyone welcome!</a:t>
            </a:r>
          </a:p>
          <a:p>
            <a:r>
              <a:rPr lang="en-US" dirty="0" smtClean="0"/>
              <a:t>Transparency </a:t>
            </a:r>
            <a:r>
              <a:rPr lang="en-US" sz="2400" dirty="0" smtClean="0">
                <a:hlinkClick r:id="rId3"/>
              </a:rPr>
              <a:t>https://bhl.wikispaces.com/Collection+</a:t>
            </a:r>
            <a:r>
              <a:rPr lang="en-US" sz="2400" dirty="0" smtClean="0">
                <a:hlinkClick r:id="rId3"/>
              </a:rPr>
              <a:t>Development</a:t>
            </a:r>
            <a:r>
              <a:rPr lang="en-US" dirty="0" smtClean="0"/>
              <a:t> </a:t>
            </a:r>
          </a:p>
          <a:p>
            <a:r>
              <a:rPr lang="en-US" dirty="0" smtClean="0"/>
              <a:t>Many discussions since Feb 2010</a:t>
            </a:r>
          </a:p>
        </p:txBody>
      </p:sp>
      <p:pic>
        <p:nvPicPr>
          <p:cNvPr id="4" name="Picture 3" descr="people.png"/>
          <p:cNvPicPr>
            <a:picLocks noChangeAspect="1"/>
          </p:cNvPicPr>
          <p:nvPr/>
        </p:nvPicPr>
        <p:blipFill>
          <a:blip r:embed="rId4"/>
          <a:stretch>
            <a:fillRect/>
          </a:stretch>
        </p:blipFill>
        <p:spPr>
          <a:xfrm>
            <a:off x="6845300" y="3606800"/>
            <a:ext cx="2298700" cy="3251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893" y="1143000"/>
            <a:ext cx="9092107" cy="5373417"/>
          </a:xfrm>
          <a:prstGeom prst="rect">
            <a:avLst/>
          </a:prstGeom>
        </p:spPr>
      </p:pic>
      <p:sp>
        <p:nvSpPr>
          <p:cNvPr id="5" name="Title 1"/>
          <p:cNvSpPr txBox="1">
            <a:spLocks/>
          </p:cNvSpPr>
          <p:nvPr/>
        </p:nvSpPr>
        <p:spPr>
          <a:xfrm>
            <a:off x="609600" y="152400"/>
            <a:ext cx="8229600" cy="1143000"/>
          </a:xfrm>
          <a:prstGeom prst="rect">
            <a:avLst/>
          </a:prstGeom>
        </p:spPr>
        <p:txBody>
          <a:bodyPr vert="horz" lIns="91440" tIns="45720" rIns="91440" bIns="45720" rtlCol="0" anchor="ctr">
            <a:normAutofit fontScale="92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dobe Caslon Pro"/>
                <a:ea typeface="+mj-ea"/>
                <a:cs typeface="Adobe Caslon Pro"/>
              </a:rPr>
              <a:t>Collections Committee Work Areas</a:t>
            </a:r>
            <a:endParaRPr kumimoji="0" lang="en-US" sz="4400" b="0" i="0" u="none" strike="noStrike" kern="1200" cap="none" spc="0" normalizeH="0" baseline="0" noProof="0" dirty="0">
              <a:ln>
                <a:noFill/>
              </a:ln>
              <a:solidFill>
                <a:schemeClr val="tx1"/>
              </a:solidFill>
              <a:effectLst/>
              <a:uLnTx/>
              <a:uFillTx/>
              <a:latin typeface="Adobe Caslon Pro"/>
              <a:ea typeface="+mj-ea"/>
              <a:cs typeface="Adobe Caslon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9733</TotalTime>
  <Words>1436</Words>
  <Application>Microsoft Macintosh PowerPoint</Application>
  <PresentationFormat>On-screen Show (4:3)</PresentationFormat>
  <Paragraphs>183</Paragraphs>
  <Slides>16</Slides>
  <Notes>15</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Collections Coordinator Updates</vt:lpstr>
      <vt:lpstr>Slide 2</vt:lpstr>
      <vt:lpstr>Collection Management Cycle</vt:lpstr>
      <vt:lpstr>Selection</vt:lpstr>
      <vt:lpstr>User Feedback is Critical</vt:lpstr>
      <vt:lpstr>Slide 6</vt:lpstr>
      <vt:lpstr>Gemini Overview</vt:lpstr>
      <vt:lpstr>Collections Committee</vt:lpstr>
      <vt:lpstr>Slide 9</vt:lpstr>
      <vt:lpstr>Internal Collection Development Policy</vt:lpstr>
      <vt:lpstr>Digitization Project Nomination Form</vt:lpstr>
      <vt:lpstr>Collection Analysis</vt:lpstr>
      <vt:lpstr>©opyright Metadata</vt:lpstr>
      <vt:lpstr>Permissions Plan</vt:lpstr>
      <vt:lpstr>BHL Staff Communication </vt:lpstr>
      <vt:lpstr>Questions?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Bianca Crowley</dc:creator>
  <cp:keywords/>
  <dc:description/>
  <cp:lastModifiedBy>Bianca Crowley</cp:lastModifiedBy>
  <cp:revision>42</cp:revision>
  <dcterms:created xsi:type="dcterms:W3CDTF">2013-04-29T18:00:17Z</dcterms:created>
  <dcterms:modified xsi:type="dcterms:W3CDTF">2013-05-06T11:56:30Z</dcterms:modified>
  <cp:category/>
</cp:coreProperties>
</file>