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57" r:id="rId4"/>
    <p:sldId id="259" r:id="rId5"/>
    <p:sldId id="265" r:id="rId6"/>
    <p:sldId id="262" r:id="rId7"/>
    <p:sldId id="263" r:id="rId8"/>
    <p:sldId id="261" r:id="rId9"/>
    <p:sldId id="266" r:id="rId10"/>
    <p:sldId id="276" r:id="rId11"/>
    <p:sldId id="272" r:id="rId12"/>
    <p:sldId id="273" r:id="rId13"/>
    <p:sldId id="274" r:id="rId14"/>
    <p:sldId id="260" r:id="rId15"/>
    <p:sldId id="275" r:id="rId16"/>
    <p:sldId id="271" r:id="rId17"/>
    <p:sldId id="267" r:id="rId18"/>
    <p:sldId id="277" r:id="rId19"/>
    <p:sldId id="279" r:id="rId20"/>
    <p:sldId id="27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66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677CA10-AB82-4171-A099-36E69E1FCFA6}" type="datetimeFigureOut">
              <a:rPr lang="en-US" smtClean="0"/>
              <a:pPr/>
              <a:t>11/4/2009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B080C50-576C-4DC8-A6D2-523A6B614B9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77CA10-AB82-4171-A099-36E69E1FCFA6}" type="datetimeFigureOut">
              <a:rPr lang="en-US" smtClean="0"/>
              <a:pPr/>
              <a:t>11/4/2009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080C50-576C-4DC8-A6D2-523A6B614B9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77CA10-AB82-4171-A099-36E69E1FCFA6}" type="datetimeFigureOut">
              <a:rPr lang="en-US" smtClean="0"/>
              <a:pPr/>
              <a:t>11/4/2009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080C50-576C-4DC8-A6D2-523A6B614B9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77CA10-AB82-4171-A099-36E69E1FCFA6}" type="datetimeFigureOut">
              <a:rPr lang="en-US" smtClean="0"/>
              <a:pPr/>
              <a:t>11/4/2009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080C50-576C-4DC8-A6D2-523A6B614B9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677CA10-AB82-4171-A099-36E69E1FCFA6}" type="datetimeFigureOut">
              <a:rPr lang="en-US" smtClean="0"/>
              <a:pPr/>
              <a:t>11/4/2009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080C50-576C-4DC8-A6D2-523A6B614B9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77CA10-AB82-4171-A099-36E69E1FCFA6}" type="datetimeFigureOut">
              <a:rPr lang="en-US" smtClean="0"/>
              <a:pPr/>
              <a:t>11/4/2009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080C50-576C-4DC8-A6D2-523A6B614B9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677CA10-AB82-4171-A099-36E69E1FCFA6}" type="datetimeFigureOut">
              <a:rPr lang="en-US" smtClean="0"/>
              <a:pPr/>
              <a:t>11/4/2009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080C50-576C-4DC8-A6D2-523A6B614B9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677CA10-AB82-4171-A099-36E69E1FCFA6}" type="datetimeFigureOut">
              <a:rPr lang="en-US" smtClean="0"/>
              <a:pPr/>
              <a:t>11/4/2009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080C50-576C-4DC8-A6D2-523A6B614B9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77CA10-AB82-4171-A099-36E69E1FCFA6}" type="datetimeFigureOut">
              <a:rPr lang="en-US" smtClean="0"/>
              <a:pPr/>
              <a:t>11/4/2009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080C50-576C-4DC8-A6D2-523A6B614B9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77CA10-AB82-4171-A099-36E69E1FCFA6}" type="datetimeFigureOut">
              <a:rPr lang="en-US" smtClean="0"/>
              <a:pPr/>
              <a:t>11/4/2009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080C50-576C-4DC8-A6D2-523A6B614B9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677CA10-AB82-4171-A099-36E69E1FCFA6}" type="datetimeFigureOut">
              <a:rPr lang="en-US" smtClean="0"/>
              <a:pPr/>
              <a:t>11/4/2009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9B080C50-576C-4DC8-A6D2-523A6B614B94}"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677CA10-AB82-4171-A099-36E69E1FCFA6}" type="datetimeFigureOut">
              <a:rPr lang="en-US" smtClean="0"/>
              <a:pPr/>
              <a:t>11/4/2009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B080C50-576C-4DC8-A6D2-523A6B614B94}"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hyperlink" Target="hall.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unsite.berkeley.edu/admin/collection.htm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framework.niso.org/" TargetMode="External"/><Relationship Id="rId2" Type="http://schemas.openxmlformats.org/officeDocument/2006/relationships/hyperlink" Target="http://nsdl.org/collection/blueprint.php" TargetMode="External"/><Relationship Id="rId1" Type="http://schemas.openxmlformats.org/officeDocument/2006/relationships/slideLayout" Target="../slideLayouts/slideLayout2.xml"/><Relationship Id="rId4" Type="http://schemas.openxmlformats.org/officeDocument/2006/relationships/hyperlink" Target="http://www.cdlib.org/inside/collect/framework.html"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biodivlib.wikispaces.com/Abou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Collection Development Template for BHL</a:t>
            </a:r>
            <a:endParaRPr lang="en-US" dirty="0"/>
          </a:p>
        </p:txBody>
      </p:sp>
      <p:sp>
        <p:nvSpPr>
          <p:cNvPr id="3" name="Subtitle 2"/>
          <p:cNvSpPr>
            <a:spLocks noGrp="1"/>
          </p:cNvSpPr>
          <p:nvPr>
            <p:ph type="subTitle" idx="1"/>
          </p:nvPr>
        </p:nvSpPr>
        <p:spPr/>
        <p:txBody>
          <a:bodyPr/>
          <a:lstStyle/>
          <a:p>
            <a:endParaRPr lang="en-US" dirty="0" smtClean="0"/>
          </a:p>
          <a:p>
            <a:r>
              <a:rPr lang="en-US" dirty="0" smtClean="0"/>
              <a:t>Proposed Elements for Inclusion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Selection Criteria</a:t>
            </a:r>
            <a:endParaRPr lang="en-US" dirty="0"/>
          </a:p>
        </p:txBody>
      </p:sp>
      <p:sp>
        <p:nvSpPr>
          <p:cNvPr id="3" name="Content Placeholder 2"/>
          <p:cNvSpPr>
            <a:spLocks noGrp="1"/>
          </p:cNvSpPr>
          <p:nvPr>
            <p:ph idx="1"/>
          </p:nvPr>
        </p:nvSpPr>
        <p:spPr/>
        <p:txBody>
          <a:bodyPr>
            <a:noAutofit/>
          </a:bodyPr>
          <a:lstStyle/>
          <a:p>
            <a:pPr>
              <a:buNone/>
            </a:pPr>
            <a:r>
              <a:rPr lang="en-US" sz="2000" dirty="0" smtClean="0"/>
              <a:t>Resources in the BHL collection must:</a:t>
            </a:r>
          </a:p>
          <a:p>
            <a:r>
              <a:rPr lang="en-US" sz="2000" dirty="0" smtClean="0"/>
              <a:t>be relevant to the study of biodiversity</a:t>
            </a:r>
          </a:p>
          <a:p>
            <a:r>
              <a:rPr lang="en-US" sz="2000" dirty="0" smtClean="0"/>
              <a:t>take a scientific approach</a:t>
            </a:r>
          </a:p>
          <a:p>
            <a:r>
              <a:rPr lang="en-US" sz="2000" dirty="0" smtClean="0"/>
              <a:t>be of high resolution and quality, especially for the purposes of working with scientific illustrations and plates</a:t>
            </a:r>
          </a:p>
          <a:p>
            <a:r>
              <a:rPr lang="en-US" sz="2000" dirty="0" smtClean="0"/>
              <a:t>be persistent, enduring, (PURLs must maintain active links)</a:t>
            </a:r>
          </a:p>
          <a:p>
            <a:r>
              <a:rPr lang="en-US" sz="2000" dirty="0" smtClean="0"/>
              <a:t>be copyright compliant</a:t>
            </a:r>
          </a:p>
          <a:p>
            <a:r>
              <a:rPr lang="en-US" sz="2000" dirty="0" smtClean="0"/>
              <a:t>support open access philosophy, materials must be accessible without </a:t>
            </a:r>
            <a:r>
              <a:rPr lang="en-US" sz="2000" dirty="0" smtClean="0"/>
              <a:t>restriction vs. open use…?</a:t>
            </a:r>
            <a:endParaRPr lang="en-US" sz="2000" dirty="0" smtClean="0"/>
          </a:p>
          <a:p>
            <a:r>
              <a:rPr lang="en-US" sz="2000" dirty="0" smtClean="0"/>
              <a:t>fulfill title &lt;--&gt; page interoperability</a:t>
            </a:r>
          </a:p>
          <a:p>
            <a:r>
              <a:rPr lang="en-US" sz="2000" dirty="0" smtClean="0"/>
              <a:t>support the work of EOL</a:t>
            </a:r>
          </a:p>
          <a:p>
            <a:r>
              <a:rPr lang="en-US" sz="2000" dirty="0" smtClean="0"/>
              <a:t>contribute to the resolution of title ambiguity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Depth &amp; Resource Granularity</a:t>
            </a:r>
            <a:endParaRPr lang="en-US" dirty="0"/>
          </a:p>
        </p:txBody>
      </p:sp>
      <p:sp>
        <p:nvSpPr>
          <p:cNvPr id="3" name="Content Placeholder 2"/>
          <p:cNvSpPr>
            <a:spLocks noGrp="1"/>
          </p:cNvSpPr>
          <p:nvPr>
            <p:ph idx="1"/>
          </p:nvPr>
        </p:nvSpPr>
        <p:spPr/>
        <p:txBody>
          <a:bodyPr>
            <a:normAutofit fontScale="92500"/>
          </a:bodyPr>
          <a:lstStyle/>
          <a:p>
            <a:pPr lvl="1"/>
            <a:r>
              <a:rPr lang="en-US" dirty="0" smtClean="0"/>
              <a:t>resource granularity - what is the basic unit for building the collection (e.g. activities, organizational sites, modules, or a mixture) and how are they organized?</a:t>
            </a:r>
          </a:p>
          <a:p>
            <a:pPr lvl="1"/>
            <a:r>
              <a:rPr lang="en-US" dirty="0" smtClean="0"/>
              <a:t>"Research level: A collection which includes the major published source materials required for dissertations and independent research, including materials containing research reporting, new findings, scientific experimental results, and other information useful to researchers. It also aims to include all important reference works and a wide selection of specialized monographs, as well as a very extensive collection of journals and major indexing and abstracting services in the field." --Berkeley </a:t>
            </a:r>
            <a:r>
              <a:rPr lang="en-US" dirty="0" err="1" smtClean="0"/>
              <a:t>SunSITE</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4038600" y="2057400"/>
            <a:ext cx="4953000" cy="4572000"/>
          </a:xfrm>
          <a:prstGeom prst="ellipse">
            <a:avLst/>
          </a:prstGeom>
          <a:solidFill>
            <a:schemeClr val="accent1">
              <a:alpha val="4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Breadth</a:t>
            </a:r>
            <a:endParaRPr lang="en-US" dirty="0"/>
          </a:p>
        </p:txBody>
      </p:sp>
      <p:sp>
        <p:nvSpPr>
          <p:cNvPr id="3" name="Content Placeholder 2"/>
          <p:cNvSpPr>
            <a:spLocks noGrp="1"/>
          </p:cNvSpPr>
          <p:nvPr>
            <p:ph sz="half" idx="1"/>
          </p:nvPr>
        </p:nvSpPr>
        <p:spPr/>
        <p:txBody>
          <a:bodyPr>
            <a:normAutofit fontScale="92500" lnSpcReduction="20000"/>
          </a:bodyPr>
          <a:lstStyle/>
          <a:p>
            <a:r>
              <a:rPr lang="en-US" dirty="0" smtClean="0"/>
              <a:t>Materials relating to the wide range of fields that impact the study of </a:t>
            </a:r>
            <a:r>
              <a:rPr lang="en-US" dirty="0" smtClean="0"/>
              <a:t>biodiversity / research w/in </a:t>
            </a:r>
            <a:r>
              <a:rPr lang="en-US" dirty="0" err="1" smtClean="0"/>
              <a:t>biodiv</a:t>
            </a:r>
            <a:r>
              <a:rPr lang="en-US" dirty="0" smtClean="0"/>
              <a:t> disc.</a:t>
            </a:r>
            <a:endParaRPr lang="en-US" dirty="0" smtClean="0"/>
          </a:p>
          <a:p>
            <a:r>
              <a:rPr lang="en-US" dirty="0" smtClean="0"/>
              <a:t>Core: zoology, botany</a:t>
            </a:r>
          </a:p>
          <a:p>
            <a:r>
              <a:rPr lang="en-US" dirty="0" smtClean="0"/>
              <a:t>Supporting: geology</a:t>
            </a:r>
            <a:r>
              <a:rPr lang="en-US" dirty="0" smtClean="0"/>
              <a:t>,, </a:t>
            </a:r>
            <a:r>
              <a:rPr lang="en-US" dirty="0" smtClean="0"/>
              <a:t>paleontology, evolutionary biology, conservation </a:t>
            </a:r>
            <a:r>
              <a:rPr lang="en-US" dirty="0" smtClean="0"/>
              <a:t>biology, ecology, agronomy, horticulture,</a:t>
            </a:r>
            <a:endParaRPr lang="en-US" dirty="0" smtClean="0"/>
          </a:p>
          <a:p>
            <a:r>
              <a:rPr lang="en-US" dirty="0" smtClean="0"/>
              <a:t>Ancillary: </a:t>
            </a:r>
            <a:r>
              <a:rPr lang="en-US" dirty="0" smtClean="0"/>
              <a:t>natural </a:t>
            </a:r>
            <a:r>
              <a:rPr lang="en-US" dirty="0" smtClean="0"/>
              <a:t>resources </a:t>
            </a:r>
            <a:r>
              <a:rPr lang="en-US" dirty="0" smtClean="0"/>
              <a:t>management, </a:t>
            </a:r>
            <a:r>
              <a:rPr lang="en-US" dirty="0" smtClean="0"/>
              <a:t>anthropology, biology</a:t>
            </a:r>
            <a:endParaRPr lang="en-US" dirty="0" smtClean="0"/>
          </a:p>
          <a:p>
            <a:endParaRPr lang="en-US" dirty="0"/>
          </a:p>
        </p:txBody>
      </p:sp>
      <p:sp>
        <p:nvSpPr>
          <p:cNvPr id="5" name="Oval 4"/>
          <p:cNvSpPr/>
          <p:nvPr/>
        </p:nvSpPr>
        <p:spPr>
          <a:xfrm>
            <a:off x="4648200" y="2590800"/>
            <a:ext cx="3657600" cy="3505200"/>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5638800" y="3505200"/>
            <a:ext cx="1905000" cy="1600200"/>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Core Taxonomic Lit.</a:t>
            </a:r>
            <a:endParaRPr lang="en-US" dirty="0">
              <a:solidFill>
                <a:schemeClr val="tx1"/>
              </a:solidFill>
            </a:endParaRPr>
          </a:p>
        </p:txBody>
      </p:sp>
      <p:sp>
        <p:nvSpPr>
          <p:cNvPr id="15" name="TextBox 14"/>
          <p:cNvSpPr txBox="1"/>
          <p:nvPr/>
        </p:nvSpPr>
        <p:spPr>
          <a:xfrm>
            <a:off x="5334000" y="3048000"/>
            <a:ext cx="2406877" cy="369332"/>
          </a:xfrm>
          <a:prstGeom prst="rect">
            <a:avLst/>
          </a:prstGeom>
          <a:noFill/>
        </p:spPr>
        <p:txBody>
          <a:bodyPr wrap="none" rtlCol="0">
            <a:spAutoFit/>
          </a:bodyPr>
          <a:lstStyle/>
          <a:p>
            <a:r>
              <a:rPr lang="en-US" dirty="0" smtClean="0"/>
              <a:t>Supporting  Literature</a:t>
            </a:r>
            <a:endParaRPr lang="en-US" dirty="0"/>
          </a:p>
        </p:txBody>
      </p:sp>
      <p:sp>
        <p:nvSpPr>
          <p:cNvPr id="16" name="TextBox 15"/>
          <p:cNvSpPr txBox="1"/>
          <p:nvPr/>
        </p:nvSpPr>
        <p:spPr>
          <a:xfrm>
            <a:off x="5486400" y="6096000"/>
            <a:ext cx="2125710" cy="369332"/>
          </a:xfrm>
          <a:prstGeom prst="rect">
            <a:avLst/>
          </a:prstGeom>
          <a:noFill/>
        </p:spPr>
        <p:txBody>
          <a:bodyPr wrap="none" rtlCol="0">
            <a:spAutoFit/>
          </a:bodyPr>
          <a:lstStyle/>
          <a:p>
            <a:r>
              <a:rPr lang="en-US" dirty="0" smtClean="0"/>
              <a:t>Ancillary Literature</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Collections Committee</a:t>
            </a:r>
            <a:endParaRPr lang="en-US" dirty="0"/>
          </a:p>
        </p:txBody>
      </p:sp>
      <p:sp>
        <p:nvSpPr>
          <p:cNvPr id="5" name="Content Placeholder 4"/>
          <p:cNvSpPr>
            <a:spLocks noGrp="1"/>
          </p:cNvSpPr>
          <p:nvPr>
            <p:ph idx="1"/>
          </p:nvPr>
        </p:nvSpPr>
        <p:spPr/>
        <p:txBody>
          <a:bodyPr/>
          <a:lstStyle/>
          <a:p>
            <a:r>
              <a:rPr lang="en-US" dirty="0" smtClean="0"/>
              <a:t>Need help:</a:t>
            </a:r>
          </a:p>
          <a:p>
            <a:pPr lvl="1"/>
            <a:r>
              <a:rPr lang="en-US" dirty="0" smtClean="0"/>
              <a:t>Defining more precisely what core taxonomic literature is</a:t>
            </a:r>
          </a:p>
          <a:p>
            <a:pPr lvl="2"/>
            <a:r>
              <a:rPr lang="en-US" dirty="0" smtClean="0"/>
              <a:t>Are there subjects /call nos. that directly correspond?</a:t>
            </a:r>
          </a:p>
          <a:p>
            <a:pPr lvl="2"/>
            <a:r>
              <a:rPr lang="en-US" dirty="0" smtClean="0"/>
              <a:t>Community vetted taxonomic bibliographies</a:t>
            </a:r>
          </a:p>
          <a:p>
            <a:pPr lvl="2"/>
            <a:r>
              <a:rPr lang="en-US" dirty="0" smtClean="0"/>
              <a:t>Known taxonomic tomes : TL2, Index </a:t>
            </a:r>
            <a:r>
              <a:rPr lang="en-US" dirty="0" err="1" smtClean="0"/>
              <a:t>Animalium</a:t>
            </a:r>
            <a:r>
              <a:rPr lang="en-US" dirty="0" smtClean="0"/>
              <a:t>, etc.</a:t>
            </a:r>
          </a:p>
          <a:p>
            <a:pPr lvl="1"/>
            <a:r>
              <a:rPr lang="en-US" dirty="0" smtClean="0"/>
              <a:t>Identification and review of biodiversity “taxonomies” such as in </a:t>
            </a:r>
            <a:r>
              <a:rPr lang="en-US" dirty="0" smtClean="0">
                <a:hlinkClick r:id="rId2" action="ppaction://hlinkpres?slideindex=1&amp;slidetitle="/>
              </a:rPr>
              <a:t>Hall</a:t>
            </a:r>
            <a:r>
              <a:rPr lang="en-US" dirty="0" smtClean="0"/>
              <a:t> to differentiate supporting from ancillary literature</a:t>
            </a:r>
          </a:p>
          <a:p>
            <a:pPr lvl="1"/>
            <a:r>
              <a:rPr lang="en-US" dirty="0" smtClean="0"/>
              <a:t>Review of subject headings &amp; call nos. used for ingest</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Organization of the Collection</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Thematic Organization</a:t>
            </a:r>
          </a:p>
          <a:p>
            <a:pPr lvl="1"/>
            <a:r>
              <a:rPr lang="en-US" dirty="0" smtClean="0"/>
              <a:t>Future goal: To support the development of community vetted </a:t>
            </a:r>
            <a:r>
              <a:rPr lang="en-US" dirty="0" err="1" smtClean="0"/>
              <a:t>taxon</a:t>
            </a:r>
            <a:r>
              <a:rPr lang="en-US" dirty="0" smtClean="0"/>
              <a:t> bibliographies. There is also the potential to develop collection level metadata to distinguish core taxonomic literature from other content - Is this desirable/necessary/achievable?</a:t>
            </a:r>
          </a:p>
          <a:p>
            <a:r>
              <a:rPr lang="en-US" b="1" dirty="0" smtClean="0"/>
              <a:t>Institutional Organization</a:t>
            </a:r>
          </a:p>
          <a:p>
            <a:pPr lvl="1"/>
            <a:r>
              <a:rPr lang="en-US" dirty="0" smtClean="0"/>
              <a:t>The BHL collection is organized according to member institution, contributing institution, and ingested content from IA. How will content contributed from the scientific community be reflected in BHL?</a:t>
            </a:r>
          </a:p>
          <a:p>
            <a:r>
              <a:rPr lang="en-US" b="1" dirty="0" smtClean="0"/>
              <a:t>Kind of materials</a:t>
            </a:r>
          </a:p>
          <a:p>
            <a:pPr lvl="1"/>
            <a:r>
              <a:rPr lang="en-US" dirty="0" smtClean="0"/>
              <a:t>Monographs</a:t>
            </a:r>
          </a:p>
          <a:p>
            <a:pPr lvl="1"/>
            <a:r>
              <a:rPr lang="en-US" dirty="0" smtClean="0"/>
              <a:t>Serials</a:t>
            </a:r>
          </a:p>
          <a:p>
            <a:pPr lvl="1"/>
            <a:r>
              <a:rPr lang="en-US" dirty="0" smtClean="0"/>
              <a:t>Monographic series</a:t>
            </a:r>
          </a:p>
          <a:p>
            <a:pPr lvl="1"/>
            <a:r>
              <a:rPr lang="en-US" dirty="0" smtClean="0"/>
              <a:t>Articles</a:t>
            </a:r>
          </a:p>
          <a:p>
            <a:pPr lvl="1"/>
            <a:r>
              <a:rPr lang="en-US" dirty="0" smtClean="0"/>
              <a:t>plate images, illustrations</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Preservation LOCKSS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Material acquired through various avenues falls under different preservation orientations:</a:t>
            </a:r>
          </a:p>
          <a:p>
            <a:pPr lvl="1"/>
            <a:r>
              <a:rPr lang="en-US" dirty="0" smtClean="0"/>
              <a:t>“Archived”/ </a:t>
            </a:r>
            <a:r>
              <a:rPr lang="en-US" dirty="0" err="1" smtClean="0"/>
              <a:t>Curated</a:t>
            </a:r>
            <a:r>
              <a:rPr lang="en-US" dirty="0" smtClean="0"/>
              <a:t> collection: </a:t>
            </a:r>
            <a:r>
              <a:rPr lang="en-US" dirty="0" smtClean="0"/>
              <a:t>The material is hosted here, and The Library intends to keep the intellectual content of the material available on a permanent basis.</a:t>
            </a:r>
          </a:p>
          <a:p>
            <a:pPr lvl="1"/>
            <a:r>
              <a:rPr lang="en-US" dirty="0" smtClean="0"/>
              <a:t>Served: The material resides here, but The Library has not (yet) made the level of commitment to keeping it available that it has for "archived" materials.</a:t>
            </a:r>
          </a:p>
          <a:p>
            <a:pPr lvl="1"/>
            <a:r>
              <a:rPr lang="en-US" dirty="0" smtClean="0"/>
              <a:t>Mirrored: A copy of material residing elsewhere is hosted here, and The Library makes no commitment to archiving. Also, an institution other than The Library has primary responsibility for the content and its maintenance.</a:t>
            </a:r>
          </a:p>
          <a:p>
            <a:pPr lvl="1"/>
            <a:r>
              <a:rPr lang="en-US" dirty="0" smtClean="0"/>
              <a:t>Linked: The material is hosted elsewhere and The Library points to it at that location. Therefore the Library has no control over the information.</a:t>
            </a:r>
          </a:p>
          <a:p>
            <a:pPr>
              <a:buNone/>
            </a:pPr>
            <a:r>
              <a:rPr lang="en-US" dirty="0" smtClean="0">
                <a:hlinkClick r:id="rId2"/>
              </a:rPr>
              <a:t>http://sunsite.berkeley.edu/admin/collection.html</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Quality Assurance</a:t>
            </a:r>
            <a:endParaRPr lang="en-US" dirty="0"/>
          </a:p>
        </p:txBody>
      </p:sp>
      <p:sp>
        <p:nvSpPr>
          <p:cNvPr id="3" name="Content Placeholder 2"/>
          <p:cNvSpPr>
            <a:spLocks noGrp="1"/>
          </p:cNvSpPr>
          <p:nvPr>
            <p:ph idx="1"/>
          </p:nvPr>
        </p:nvSpPr>
        <p:spPr/>
        <p:txBody>
          <a:bodyPr/>
          <a:lstStyle/>
          <a:p>
            <a:r>
              <a:rPr lang="en-US" dirty="0" smtClean="0"/>
              <a:t>Frontend QA procedures  -- upon return from IA</a:t>
            </a:r>
          </a:p>
          <a:p>
            <a:r>
              <a:rPr lang="en-US" dirty="0" smtClean="0"/>
              <a:t>Backend QA procedures – use of Gemini to perform just-in-time quality checks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Deaccessioning</a:t>
            </a:r>
            <a:r>
              <a:rPr lang="en-US" dirty="0" smtClean="0"/>
              <a:t> </a:t>
            </a:r>
            <a:r>
              <a:rPr lang="en-US" dirty="0" smtClean="0"/>
              <a:t>statement</a:t>
            </a:r>
            <a:endParaRPr lang="en-US" dirty="0"/>
          </a:p>
        </p:txBody>
      </p:sp>
      <p:sp>
        <p:nvSpPr>
          <p:cNvPr id="3" name="Content Placeholder 2"/>
          <p:cNvSpPr>
            <a:spLocks noGrp="1"/>
          </p:cNvSpPr>
          <p:nvPr>
            <p:ph idx="1"/>
          </p:nvPr>
        </p:nvSpPr>
        <p:spPr/>
        <p:txBody>
          <a:bodyPr/>
          <a:lstStyle/>
          <a:p>
            <a:r>
              <a:rPr lang="en-US" dirty="0" smtClean="0"/>
              <a:t>Est. duplicate copies cut </a:t>
            </a:r>
            <a:r>
              <a:rPr lang="en-US" dirty="0" smtClean="0"/>
              <a:t>off / redundancy vs. “dupes”</a:t>
            </a:r>
            <a:endParaRPr lang="en-US" dirty="0" smtClean="0"/>
          </a:p>
          <a:p>
            <a:r>
              <a:rPr lang="en-US" dirty="0" smtClean="0"/>
              <a:t>Un-publish content out of scope?</a:t>
            </a:r>
          </a:p>
          <a:p>
            <a:r>
              <a:rPr lang="en-US" dirty="0" smtClean="0"/>
              <a:t>Removal of content in violation of copyright</a:t>
            </a:r>
          </a:p>
          <a:p>
            <a:r>
              <a:rPr lang="en-US" dirty="0" smtClean="0"/>
              <a:t>Materials missing large chunks of content</a:t>
            </a:r>
          </a:p>
          <a:p>
            <a:r>
              <a:rPr lang="en-US" dirty="0" smtClean="0"/>
              <a:t>Else?</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Mission</a:t>
            </a:r>
            <a:endParaRPr lang="en-US" dirty="0"/>
          </a:p>
        </p:txBody>
      </p:sp>
      <p:sp>
        <p:nvSpPr>
          <p:cNvPr id="3" name="Content Placeholder 2"/>
          <p:cNvSpPr>
            <a:spLocks noGrp="1"/>
          </p:cNvSpPr>
          <p:nvPr>
            <p:ph idx="1"/>
          </p:nvPr>
        </p:nvSpPr>
        <p:spPr/>
        <p:txBody>
          <a:bodyPr/>
          <a:lstStyle/>
          <a:p>
            <a:r>
              <a:rPr lang="en-US" dirty="0" smtClean="0"/>
              <a:t>“The Biodiversity Heritage Library (BHL) is an international library collaboration </a:t>
            </a:r>
            <a:r>
              <a:rPr lang="en-US" dirty="0" smtClean="0"/>
              <a:t>(of </a:t>
            </a:r>
            <a:r>
              <a:rPr lang="en-US" dirty="0" smtClean="0"/>
              <a:t>natural history museum, botanical garden, and biological research </a:t>
            </a:r>
            <a:r>
              <a:rPr lang="en-US" dirty="0" smtClean="0"/>
              <a:t>libraries) </a:t>
            </a:r>
            <a:r>
              <a:rPr lang="en-US" dirty="0" smtClean="0"/>
              <a:t>working together to </a:t>
            </a:r>
            <a:r>
              <a:rPr lang="en-US" dirty="0" smtClean="0"/>
              <a:t>(digitize </a:t>
            </a:r>
            <a:r>
              <a:rPr lang="en-US" dirty="0" smtClean="0"/>
              <a:t>the published literature of biodiversity held in their respective collections and </a:t>
            </a:r>
            <a:r>
              <a:rPr lang="en-US" dirty="0" smtClean="0"/>
              <a:t>to) </a:t>
            </a:r>
            <a:r>
              <a:rPr lang="en-US" dirty="0" smtClean="0"/>
              <a:t>make that literature available for </a:t>
            </a:r>
            <a:r>
              <a:rPr lang="en-US" dirty="0" smtClean="0"/>
              <a:t>sustainable/open </a:t>
            </a:r>
            <a:r>
              <a:rPr lang="en-US" dirty="0" smtClean="0"/>
              <a:t>access and </a:t>
            </a:r>
            <a:r>
              <a:rPr lang="en-US" strike="sngStrike" dirty="0" smtClean="0"/>
              <a:t>responsible</a:t>
            </a:r>
            <a:r>
              <a:rPr lang="en-US" dirty="0" smtClean="0"/>
              <a:t> use </a:t>
            </a:r>
            <a:r>
              <a:rPr lang="en-US" dirty="0" smtClean="0"/>
              <a:t>(as </a:t>
            </a:r>
            <a:r>
              <a:rPr lang="en-US" dirty="0" smtClean="0"/>
              <a:t>a part of a global “biodiversity commons</a:t>
            </a:r>
            <a:r>
              <a:rPr lang="en-US" dirty="0" smtClean="0"/>
              <a:t>.”)</a:t>
            </a:r>
            <a:r>
              <a:rPr lang="en-US" dirty="0" smtClean="0"/>
              <a:t> </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a:t>
            </a:r>
            <a:endParaRPr lang="en-US" dirty="0"/>
          </a:p>
        </p:txBody>
      </p:sp>
      <p:sp>
        <p:nvSpPr>
          <p:cNvPr id="3" name="Content Placeholder 2"/>
          <p:cNvSpPr>
            <a:spLocks noGrp="1"/>
          </p:cNvSpPr>
          <p:nvPr>
            <p:ph idx="1"/>
          </p:nvPr>
        </p:nvSpPr>
        <p:spPr>
          <a:xfrm>
            <a:off x="457200" y="1935480"/>
            <a:ext cx="8534400" cy="4922520"/>
          </a:xfrm>
        </p:spPr>
        <p:txBody>
          <a:bodyPr>
            <a:normAutofit fontScale="62500" lnSpcReduction="20000"/>
          </a:bodyPr>
          <a:lstStyle/>
          <a:p>
            <a:pPr>
              <a:buNone/>
            </a:pPr>
            <a:r>
              <a:rPr lang="en-US" b="1" dirty="0" smtClean="0"/>
              <a:t>1.</a:t>
            </a:r>
            <a:r>
              <a:rPr lang="en-US" dirty="0" smtClean="0"/>
              <a:t>      </a:t>
            </a:r>
            <a:r>
              <a:rPr lang="en-US" b="1" dirty="0" smtClean="0"/>
              <a:t>Establish the major corpus of digitized biodiversity publications on the web. </a:t>
            </a:r>
            <a:r>
              <a:rPr lang="en-US" dirty="0" smtClean="0"/>
              <a:t>Through scanning its members library collections, through sharing with partner projects, and through cooperation with content providers BHL will establish the most comprehensive collections of digitized, openly accessible, biodiversity publications available on the web </a:t>
            </a:r>
            <a:endParaRPr lang="en-US" dirty="0" smtClean="0"/>
          </a:p>
          <a:p>
            <a:pPr>
              <a:buNone/>
            </a:pPr>
            <a:r>
              <a:rPr lang="en-US" dirty="0" smtClean="0"/>
              <a:t>Parameters of biodiversity collection</a:t>
            </a:r>
          </a:p>
          <a:p>
            <a:pPr>
              <a:buNone/>
            </a:pPr>
            <a:r>
              <a:rPr lang="en-US" dirty="0" smtClean="0"/>
              <a:t>(Globalize)</a:t>
            </a:r>
            <a:endParaRPr lang="en-US" dirty="0" smtClean="0"/>
          </a:p>
          <a:p>
            <a:pPr>
              <a:buNone/>
            </a:pPr>
            <a:r>
              <a:rPr lang="en-US" dirty="0" smtClean="0"/>
              <a:t>2.      </a:t>
            </a:r>
            <a:r>
              <a:rPr lang="en-US" b="1" dirty="0" smtClean="0"/>
              <a:t>Improve access to accurate, documented information about the world’s biodiversity. </a:t>
            </a:r>
            <a:r>
              <a:rPr lang="en-US" dirty="0" smtClean="0"/>
              <a:t> The BHL will create services for disambiguating the complex web of 250 years practice of citing and documenting biodiversity literature and will create a repository for community-vetted bibliographies in support of ongoing research</a:t>
            </a:r>
            <a:r>
              <a:rPr lang="en-US" dirty="0" smtClean="0"/>
              <a:t>.</a:t>
            </a:r>
          </a:p>
          <a:p>
            <a:pPr>
              <a:buNone/>
            </a:pPr>
            <a:r>
              <a:rPr lang="en-US" dirty="0" smtClean="0"/>
              <a:t>Accuracy?</a:t>
            </a:r>
            <a:endParaRPr lang="en-US" dirty="0" smtClean="0"/>
          </a:p>
          <a:p>
            <a:pPr>
              <a:buNone/>
            </a:pPr>
            <a:r>
              <a:rPr lang="en-US" b="1" dirty="0" smtClean="0"/>
              <a:t>3</a:t>
            </a:r>
            <a:r>
              <a:rPr lang="en-US" b="1" dirty="0" smtClean="0"/>
              <a:t>.</a:t>
            </a:r>
            <a:r>
              <a:rPr lang="en-US" dirty="0" smtClean="0"/>
              <a:t>      </a:t>
            </a:r>
            <a:r>
              <a:rPr lang="en-US" b="1" dirty="0" smtClean="0"/>
              <a:t>Improve the efficiency of biological research for users.  </a:t>
            </a:r>
            <a:r>
              <a:rPr lang="en-US" dirty="0" smtClean="0"/>
              <a:t>The BHL Portal will be regularly improved and further integrated with the Encyclopedia of Life and other biodiversity projects. </a:t>
            </a:r>
            <a:endParaRPr lang="en-US" dirty="0" smtClean="0"/>
          </a:p>
          <a:p>
            <a:pPr>
              <a:buNone/>
            </a:pPr>
            <a:r>
              <a:rPr lang="en-US" dirty="0" smtClean="0"/>
              <a:t>Open services for re-use of data by Rod Page</a:t>
            </a:r>
            <a:endParaRPr lang="en-US" dirty="0" smtClean="0"/>
          </a:p>
          <a:p>
            <a:pPr>
              <a:buNone/>
            </a:pPr>
            <a:r>
              <a:rPr lang="en-US" b="1" dirty="0" smtClean="0"/>
              <a:t>4.</a:t>
            </a:r>
            <a:r>
              <a:rPr lang="en-US" dirty="0" smtClean="0"/>
              <a:t>      </a:t>
            </a:r>
            <a:r>
              <a:rPr lang="en-US" b="1" dirty="0" smtClean="0"/>
              <a:t>Preserve the textual </a:t>
            </a:r>
            <a:r>
              <a:rPr lang="en-US" b="1" dirty="0" smtClean="0"/>
              <a:t>(original) record </a:t>
            </a:r>
            <a:r>
              <a:rPr lang="en-US" b="1" dirty="0" smtClean="0"/>
              <a:t>of biodiversity for the future.  </a:t>
            </a:r>
            <a:r>
              <a:rPr lang="en-US" dirty="0" smtClean="0"/>
              <a:t>The BHL will ensure that the corpus of biodiversity literature is available for future generations using the most effective technical and social </a:t>
            </a:r>
            <a:r>
              <a:rPr lang="en-US" dirty="0" smtClean="0"/>
              <a:t>practices ???</a:t>
            </a:r>
            <a:endParaRPr lang="en-US" dirty="0" smtClean="0"/>
          </a:p>
          <a:p>
            <a:pPr>
              <a:buNone/>
            </a:pPr>
            <a:r>
              <a:rPr lang="en-US" dirty="0" smtClean="0"/>
              <a:t>5.      </a:t>
            </a:r>
            <a:r>
              <a:rPr lang="en-US" b="1" dirty="0" smtClean="0"/>
              <a:t>Globalize </a:t>
            </a:r>
            <a:r>
              <a:rPr lang="en-US" b="1" dirty="0" smtClean="0"/>
              <a:t>the BHL.  </a:t>
            </a:r>
            <a:r>
              <a:rPr lang="en-US" dirty="0" smtClean="0"/>
              <a:t>The BHL will seek international collaborative projects to ensure and demonstrate that the legacy of biodiversity research belongs to all of humanity and is the exclusive provenance of no one country.</a:t>
            </a:r>
          </a:p>
          <a:p>
            <a:pPr>
              <a:buNone/>
            </a:pPr>
            <a:r>
              <a:rPr lang="en-US" dirty="0" smtClean="0"/>
              <a:t>Share our workflows, </a:t>
            </a:r>
            <a:r>
              <a:rPr lang="en-US" dirty="0" err="1" smtClean="0"/>
              <a:t>dedup</a:t>
            </a:r>
            <a:r>
              <a:rPr lang="en-US" dirty="0" smtClean="0"/>
              <a:t>, coop w/ other BHL &amp; int’l collections of biodiversity lit.</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Nature of the BHL collection	</a:t>
            </a:r>
            <a:endParaRPr lang="en-US" dirty="0"/>
          </a:p>
        </p:txBody>
      </p:sp>
      <p:sp>
        <p:nvSpPr>
          <p:cNvPr id="3" name="Content Placeholder 2"/>
          <p:cNvSpPr>
            <a:spLocks noGrp="1"/>
          </p:cNvSpPr>
          <p:nvPr>
            <p:ph idx="1"/>
          </p:nvPr>
        </p:nvSpPr>
        <p:spPr/>
        <p:txBody>
          <a:bodyPr/>
          <a:lstStyle/>
          <a:p>
            <a:r>
              <a:rPr lang="en-US" dirty="0" smtClean="0"/>
              <a:t>Analog content selected and digitized by BHL member &amp; contributing libraries </a:t>
            </a:r>
            <a:r>
              <a:rPr lang="en-US" dirty="0" smtClean="0">
                <a:sym typeface="Wingdings" pitchFamily="2" charset="2"/>
              </a:rPr>
              <a:t> local digitization model?</a:t>
            </a:r>
            <a:endParaRPr lang="en-US" dirty="0" smtClean="0"/>
          </a:p>
          <a:p>
            <a:r>
              <a:rPr lang="en-US" dirty="0" smtClean="0"/>
              <a:t>Already digitized content ingested into the collection </a:t>
            </a:r>
            <a:r>
              <a:rPr lang="en-US" dirty="0" smtClean="0">
                <a:sym typeface="Wingdings" pitchFamily="2" charset="2"/>
              </a:rPr>
              <a:t> Portal model</a:t>
            </a:r>
            <a:endParaRPr lang="en-US" dirty="0" smtClean="0"/>
          </a:p>
          <a:p>
            <a:r>
              <a:rPr lang="en-US" dirty="0" smtClean="0"/>
              <a:t>Community contributed content </a:t>
            </a:r>
            <a:r>
              <a:rPr lang="en-US" dirty="0" smtClean="0">
                <a:sym typeface="Wingdings" pitchFamily="2" charset="2"/>
              </a:rPr>
              <a:t></a:t>
            </a:r>
            <a:r>
              <a:rPr lang="en-US" dirty="0" smtClean="0"/>
              <a:t> IR model </a:t>
            </a:r>
          </a:p>
          <a:p>
            <a:r>
              <a:rPr lang="en-US" dirty="0" smtClean="0"/>
              <a:t>Citation database  -- can/should citations considered collection materials</a:t>
            </a:r>
            <a:r>
              <a:rPr lang="en-US" dirty="0" smtClean="0"/>
              <a:t>?</a:t>
            </a:r>
          </a:p>
          <a:p>
            <a:r>
              <a:rPr lang="en-US" dirty="0" smtClean="0"/>
              <a:t>“Dynamic repository” - MP</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Additional Mission Elements :</a:t>
            </a:r>
            <a:endParaRPr lang="en-US" dirty="0"/>
          </a:p>
        </p:txBody>
      </p:sp>
      <p:sp>
        <p:nvSpPr>
          <p:cNvPr id="3" name="Content Placeholder 2"/>
          <p:cNvSpPr>
            <a:spLocks noGrp="1"/>
          </p:cNvSpPr>
          <p:nvPr>
            <p:ph idx="1"/>
          </p:nvPr>
        </p:nvSpPr>
        <p:spPr/>
        <p:txBody>
          <a:bodyPr/>
          <a:lstStyle/>
          <a:p>
            <a:r>
              <a:rPr lang="en-US" strike="sngStrike" dirty="0" smtClean="0"/>
              <a:t>EOL</a:t>
            </a:r>
            <a:r>
              <a:rPr lang="en-US" strike="sngStrike" dirty="0" smtClean="0"/>
              <a:t>?</a:t>
            </a:r>
          </a:p>
          <a:p>
            <a:r>
              <a:rPr lang="en-US" strike="sngStrike" dirty="0" smtClean="0"/>
              <a:t>Preservation</a:t>
            </a:r>
          </a:p>
          <a:p>
            <a:r>
              <a:rPr lang="en-US" dirty="0" smtClean="0"/>
              <a:t>Sustainable access</a:t>
            </a:r>
          </a:p>
          <a:p>
            <a:r>
              <a:rPr lang="en-US" dirty="0" smtClean="0"/>
              <a:t>More broadly capture nature of content </a:t>
            </a:r>
          </a:p>
          <a:p>
            <a:pPr lvl="1"/>
            <a:r>
              <a:rPr lang="en-US" dirty="0" smtClean="0"/>
              <a:t>Not “published”, not “digitized”</a:t>
            </a:r>
          </a:p>
          <a:p>
            <a:r>
              <a:rPr lang="en-US" dirty="0" smtClean="0"/>
              <a:t>How do we capture who we are? Keep LIBRARIES</a:t>
            </a:r>
          </a:p>
          <a:p>
            <a:r>
              <a:rPr lang="en-US" strike="sngStrike" dirty="0" smtClean="0"/>
              <a:t>Biodiversity commons</a:t>
            </a:r>
          </a:p>
          <a:p>
            <a:pPr>
              <a:buNone/>
            </a:pPr>
            <a:r>
              <a:rPr lang="en-US" dirty="0" err="1" smtClean="0"/>
              <a:t>tweetable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lstStyle/>
          <a:p>
            <a:r>
              <a:rPr lang="en-US" dirty="0" smtClean="0">
                <a:hlinkClick r:id="rId2"/>
              </a:rPr>
              <a:t>NSDL Collection Development Blueprint</a:t>
            </a:r>
            <a:endParaRPr lang="en-US" dirty="0" smtClean="0"/>
          </a:p>
          <a:p>
            <a:r>
              <a:rPr lang="en-US" dirty="0" smtClean="0">
                <a:hlinkClick r:id="rId3"/>
              </a:rPr>
              <a:t>http://framework.niso.org/</a:t>
            </a:r>
            <a:endParaRPr lang="en-US" dirty="0" smtClean="0"/>
          </a:p>
          <a:p>
            <a:r>
              <a:rPr lang="en-US" dirty="0" smtClean="0">
                <a:hlinkClick r:id="rId4"/>
              </a:rPr>
              <a:t>http://www.cdlib.org/inside/collect/framework.html</a:t>
            </a:r>
            <a:endParaRPr lang="en-US" dirty="0" smtClean="0"/>
          </a:p>
          <a:p>
            <a:r>
              <a:rPr lang="en-US" dirty="0" smtClean="0"/>
              <a:t>Need to also identify example policies to consult:</a:t>
            </a:r>
          </a:p>
          <a:p>
            <a:pPr lvl="1"/>
            <a:r>
              <a:rPr lang="en-US" dirty="0" smtClean="0"/>
              <a:t>BHL member libraries</a:t>
            </a:r>
          </a:p>
          <a:p>
            <a:pPr lvl="1"/>
            <a:r>
              <a:rPr lang="en-US" dirty="0" smtClean="0"/>
              <a:t>‘Local policies’ on digitizing analog materials</a:t>
            </a:r>
          </a:p>
          <a:p>
            <a:pPr lvl="1"/>
            <a:r>
              <a:rPr lang="en-US" dirty="0" smtClean="0"/>
              <a:t>Policies on inclusion of materials into portals</a:t>
            </a:r>
          </a:p>
          <a:p>
            <a:pPr lvl="1"/>
            <a:r>
              <a:rPr lang="en-US" dirty="0" smtClean="0"/>
              <a:t>IR policies?</a:t>
            </a:r>
          </a:p>
          <a:p>
            <a:pPr lvl="1"/>
            <a:endParaRPr lang="en-US"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Element 1: Why?	</a:t>
            </a:r>
            <a:endParaRPr lang="en-US" dirty="0"/>
          </a:p>
        </p:txBody>
      </p:sp>
      <p:sp>
        <p:nvSpPr>
          <p:cNvPr id="3" name="Content Placeholder 2"/>
          <p:cNvSpPr>
            <a:spLocks noGrp="1"/>
          </p:cNvSpPr>
          <p:nvPr>
            <p:ph idx="1"/>
          </p:nvPr>
        </p:nvSpPr>
        <p:spPr>
          <a:xfrm>
            <a:off x="457200" y="1935480"/>
            <a:ext cx="8229600" cy="4693920"/>
          </a:xfrm>
        </p:spPr>
        <p:txBody>
          <a:bodyPr>
            <a:normAutofit fontScale="70000" lnSpcReduction="20000"/>
          </a:bodyPr>
          <a:lstStyle/>
          <a:p>
            <a:r>
              <a:rPr lang="en-US" dirty="0" smtClean="0"/>
              <a:t>Why is the collection being made?</a:t>
            </a:r>
          </a:p>
          <a:p>
            <a:pPr lvl="1"/>
            <a:r>
              <a:rPr lang="en-US" dirty="0" smtClean="0">
                <a:hlinkClick r:id="rId2"/>
              </a:rPr>
              <a:t>BHL About</a:t>
            </a:r>
            <a:endParaRPr lang="en-US" dirty="0" smtClean="0"/>
          </a:p>
          <a:p>
            <a:pPr>
              <a:buNone/>
            </a:pPr>
            <a:r>
              <a:rPr lang="en-US" dirty="0" smtClean="0"/>
              <a:t>	The partner libraries collectively hold a substantial part of the world’s published knowledge on biological diversity. Yet, this wealth of knowledge is available only to those few who can gain direct access to these collections. This body of biodiversity knowledge, in its current form, is unavailable to a broad range of applications including: research, education, taxonomic study, biodiversity conservation, protected area management, disease control, and maintenance of diverse ecosystems services.</a:t>
            </a:r>
            <a:br>
              <a:rPr lang="en-US" dirty="0" smtClean="0"/>
            </a:br>
            <a:r>
              <a:rPr lang="en-US" dirty="0" smtClean="0"/>
              <a:t/>
            </a:r>
            <a:br>
              <a:rPr lang="en-US" dirty="0" smtClean="0"/>
            </a:br>
            <a:r>
              <a:rPr lang="en-US" dirty="0" smtClean="0"/>
              <a:t>Much of this published literature is rare or has limited global distribution. From a scholarly perspective, these collections are of exceptional value because the domain of systematic biology depends -- more than any other science -- upon historic literature. The “cited half-life” of natural history literature is longer than that of any other scientific domain. The so-called “decay-rate” of this literature is much slower than in other fields such as biotechnology. Mass digitization projects at large research libraries lack the discipline-specific focus of the Biodiversity Heritage Library Project. These other projects will fail to capture significant elements of legacy taxonomic literature.	</a:t>
            </a:r>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Purpose Element 2: Who? 	</a:t>
            </a:r>
            <a:endParaRPr lang="en-US" dirty="0"/>
          </a:p>
        </p:txBody>
      </p:sp>
      <p:sp>
        <p:nvSpPr>
          <p:cNvPr id="3" name="Content Placeholder 2"/>
          <p:cNvSpPr>
            <a:spLocks noGrp="1"/>
          </p:cNvSpPr>
          <p:nvPr>
            <p:ph idx="1"/>
          </p:nvPr>
        </p:nvSpPr>
        <p:spPr/>
        <p:txBody>
          <a:bodyPr>
            <a:normAutofit/>
          </a:bodyPr>
          <a:lstStyle/>
          <a:p>
            <a:r>
              <a:rPr lang="en-US" dirty="0" smtClean="0"/>
              <a:t>Who is producing the collection?</a:t>
            </a:r>
          </a:p>
          <a:p>
            <a:pPr lvl="1"/>
            <a:r>
              <a:rPr lang="en-US" dirty="0" smtClean="0"/>
              <a:t>BHL members: a consortium of 12 natural history libraries, botany libraries, and research institutions committed to the development of a biodiversity commons...</a:t>
            </a:r>
          </a:p>
          <a:p>
            <a:pPr lvl="1"/>
            <a:r>
              <a:rPr lang="en-US" dirty="0" smtClean="0"/>
              <a:t>BHL contributors</a:t>
            </a:r>
          </a:p>
          <a:p>
            <a:pPr lvl="1"/>
            <a:r>
              <a:rPr lang="en-US" dirty="0" smtClean="0"/>
              <a:t>Institutions contributing to IA</a:t>
            </a:r>
          </a:p>
          <a:p>
            <a:pPr lvl="1"/>
            <a:r>
              <a:rPr lang="en-US" dirty="0" smtClean="0"/>
              <a:t>Vetted/Approved Scientific Community Members</a:t>
            </a:r>
          </a:p>
          <a:p>
            <a:pPr>
              <a:buNone/>
            </a:pPr>
            <a:r>
              <a:rPr lang="en-US" dirty="0" smtClean="0"/>
              <a:t>	</a:t>
            </a:r>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Element  3: Who For? 	</a:t>
            </a:r>
            <a:endParaRPr lang="en-US" dirty="0"/>
          </a:p>
        </p:txBody>
      </p:sp>
      <p:sp>
        <p:nvSpPr>
          <p:cNvPr id="3" name="Content Placeholder 2"/>
          <p:cNvSpPr>
            <a:spLocks noGrp="1"/>
          </p:cNvSpPr>
          <p:nvPr>
            <p:ph idx="1"/>
          </p:nvPr>
        </p:nvSpPr>
        <p:spPr/>
        <p:txBody>
          <a:bodyPr/>
          <a:lstStyle/>
          <a:p>
            <a:r>
              <a:rPr lang="en-US" dirty="0" smtClean="0"/>
              <a:t>Who is the collection intended for?</a:t>
            </a:r>
          </a:p>
          <a:p>
            <a:pPr lvl="1"/>
            <a:r>
              <a:rPr lang="en-US" dirty="0" smtClean="0"/>
              <a:t>The BHL collection is intended for researchers, scholars, and scientists working in the wide range of fields that impact the study of biodiversity.</a:t>
            </a:r>
          </a:p>
          <a:p>
            <a:pPr lvl="1"/>
            <a:r>
              <a:rPr lang="en-US" dirty="0" smtClean="0"/>
              <a:t>What about citizen scientists/amateurs?</a:t>
            </a:r>
          </a:p>
          <a:p>
            <a:pPr lvl="1"/>
            <a:r>
              <a:rPr lang="en-US" dirty="0" smtClean="0"/>
              <a:t>What about THE PUBLIC?</a:t>
            </a:r>
          </a:p>
          <a:p>
            <a:pPr lvl="1"/>
            <a:r>
              <a:rPr lang="en-US" dirty="0" smtClean="0"/>
              <a:t>(</a:t>
            </a:r>
            <a:r>
              <a:rPr lang="en-US" dirty="0" err="1" smtClean="0"/>
              <a:t>Shhh</a:t>
            </a:r>
            <a:r>
              <a:rPr lang="en-US" dirty="0" smtClean="0"/>
              <a:t>: What about librarians?)</a:t>
            </a:r>
          </a:p>
          <a:p>
            <a:pPr lvl="1">
              <a:buNone/>
            </a:pP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Element  4: Goal</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Collection Development Goal</a:t>
            </a:r>
          </a:p>
          <a:p>
            <a:pPr lvl="1"/>
            <a:r>
              <a:rPr lang="en-US" dirty="0" smtClean="0"/>
              <a:t>To enrich and advance research in the field of biodiversity by digitizing, aggregating, and making freely accessible the world's </a:t>
            </a:r>
            <a:r>
              <a:rPr lang="en-US" dirty="0" smtClean="0"/>
              <a:t>(legacy) </a:t>
            </a:r>
            <a:r>
              <a:rPr lang="en-US" dirty="0" smtClean="0"/>
              <a:t>biological literature.  As a collaborative digital library platform, the BHL:</a:t>
            </a:r>
          </a:p>
          <a:p>
            <a:pPr lvl="2"/>
            <a:r>
              <a:rPr lang="en-US" dirty="0" smtClean="0"/>
              <a:t>provides access to a broad range of biodiversity </a:t>
            </a:r>
            <a:r>
              <a:rPr lang="en-US" dirty="0" smtClean="0"/>
              <a:t>research materials intended</a:t>
            </a:r>
            <a:endParaRPr lang="en-US" dirty="0" smtClean="0"/>
          </a:p>
          <a:p>
            <a:pPr lvl="2"/>
            <a:r>
              <a:rPr lang="en-US" dirty="0" smtClean="0"/>
              <a:t>serves as a citation database </a:t>
            </a:r>
          </a:p>
          <a:p>
            <a:pPr lvl="2"/>
            <a:r>
              <a:rPr lang="en-US" dirty="0" smtClean="0"/>
              <a:t>promotes digital scholarship by supporting the creation of community vetted taxonomic bibliographies </a:t>
            </a:r>
          </a:p>
          <a:p>
            <a:pPr lvl="2"/>
            <a:r>
              <a:rPr lang="en-US" dirty="0" smtClean="0"/>
              <a:t>encourages the creative extensibility of biodiversity content by providing tools that support the data-mining needs of various bioinformatics initiatives and research </a:t>
            </a:r>
          </a:p>
          <a:p>
            <a:pPr lvl="2"/>
            <a:r>
              <a:rPr lang="en-US" dirty="0" smtClean="0"/>
              <a:t>preserves the historic literature of biodiversity</a:t>
            </a:r>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Nature of Materials</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Types of resources offered =Content + Services</a:t>
            </a:r>
          </a:p>
          <a:p>
            <a:pPr>
              <a:buNone/>
            </a:pPr>
            <a:endParaRPr lang="en-US" dirty="0" smtClean="0"/>
          </a:p>
          <a:p>
            <a:r>
              <a:rPr lang="en-US" dirty="0" smtClean="0"/>
              <a:t>research materials - including journal articles, research findings, conference proceedings, theses, models</a:t>
            </a:r>
          </a:p>
          <a:p>
            <a:r>
              <a:rPr lang="en-US" dirty="0" smtClean="0"/>
              <a:t>reference materials - such as bibliographies, abstracts, policies, indices, glossaries</a:t>
            </a:r>
          </a:p>
          <a:p>
            <a:r>
              <a:rPr lang="en-US" strike="sngStrike" dirty="0" smtClean="0"/>
              <a:t>datasets - including visual, factual, and numeric information; remotely sensed and observed data; trials, databases</a:t>
            </a:r>
          </a:p>
          <a:p>
            <a:r>
              <a:rPr lang="en-US" dirty="0" smtClean="0"/>
              <a:t>collections - such as aggregations of educational materials, repositories of research papers, libraries of digitized primary sources</a:t>
            </a:r>
          </a:p>
          <a:p>
            <a:r>
              <a:rPr lang="en-US" dirty="0" smtClean="0"/>
              <a:t>serial publications - such as newsletters and magazines</a:t>
            </a:r>
          </a:p>
          <a:p>
            <a:r>
              <a:rPr lang="en-US" dirty="0" smtClean="0"/>
              <a:t>tools and products - such as software or applications for interacting, accessing, manipulating, or viewing resources; calculators and converters</a:t>
            </a:r>
          </a:p>
          <a:p>
            <a:r>
              <a:rPr lang="en-US" dirty="0" smtClean="0"/>
              <a:t>community services - including weblogs, forums, </a:t>
            </a:r>
            <a:r>
              <a:rPr lang="en-US" dirty="0" err="1" smtClean="0"/>
              <a:t>listservs</a:t>
            </a:r>
            <a:r>
              <a:rPr lang="en-US" dirty="0" smtClean="0"/>
              <a:t>, wikis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Collection Building Strategy</a:t>
            </a:r>
            <a:endParaRPr lang="en-US" dirty="0"/>
          </a:p>
        </p:txBody>
      </p:sp>
      <p:sp>
        <p:nvSpPr>
          <p:cNvPr id="3" name="Content Placeholder 2"/>
          <p:cNvSpPr>
            <a:spLocks noGrp="1"/>
          </p:cNvSpPr>
          <p:nvPr>
            <p:ph idx="1"/>
          </p:nvPr>
        </p:nvSpPr>
        <p:spPr/>
        <p:txBody>
          <a:bodyPr>
            <a:normAutofit lnSpcReduction="10000"/>
          </a:bodyPr>
          <a:lstStyle/>
          <a:p>
            <a:r>
              <a:rPr lang="en-US" dirty="0" smtClean="0"/>
              <a:t>selection of materials - who does this and how; are there rules for selection? materials in the public domain are selected by staff working in their respective institutions, the 12 institutions within the consortium are considered to have relevant </a:t>
            </a:r>
            <a:r>
              <a:rPr lang="en-US" dirty="0" smtClean="0"/>
              <a:t>content</a:t>
            </a:r>
          </a:p>
          <a:p>
            <a:pPr lvl="1"/>
            <a:r>
              <a:rPr lang="en-US" dirty="0" smtClean="0"/>
              <a:t>Requests</a:t>
            </a:r>
          </a:p>
          <a:p>
            <a:pPr lvl="1"/>
            <a:r>
              <a:rPr lang="en-US" dirty="0" smtClean="0"/>
              <a:t>Permissions</a:t>
            </a:r>
          </a:p>
          <a:p>
            <a:pPr lvl="1"/>
            <a:r>
              <a:rPr lang="en-US" dirty="0" smtClean="0"/>
              <a:t>Ingest methodology</a:t>
            </a:r>
          </a:p>
          <a:p>
            <a:pPr lvl="1"/>
            <a:r>
              <a:rPr lang="en-US" dirty="0" smtClean="0"/>
              <a:t>Est. bibliographies</a:t>
            </a:r>
            <a:endParaRPr lang="en-US" dirty="0" smtClean="0"/>
          </a:p>
          <a:p>
            <a:r>
              <a:rPr lang="en-US" dirty="0" smtClean="0"/>
              <a:t>where are materials found - is the collection content gathered from across the Web or is it locally produced?</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300</TotalTime>
  <Words>1247</Words>
  <Application>Microsoft Office PowerPoint</Application>
  <PresentationFormat>On-screen Show (4:3)</PresentationFormat>
  <Paragraphs>140</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Flow</vt:lpstr>
      <vt:lpstr>Collection Development Template for BHL</vt:lpstr>
      <vt:lpstr>Nature of the BHL collection </vt:lpstr>
      <vt:lpstr>Resources</vt:lpstr>
      <vt:lpstr>Purpose Element 1: Why? </vt:lpstr>
      <vt:lpstr>Purpose Element 2: Who?  </vt:lpstr>
      <vt:lpstr>Purpose Element  3: Who For?  </vt:lpstr>
      <vt:lpstr>Purpose Element  4: Goal</vt:lpstr>
      <vt:lpstr>Nature of Materials</vt:lpstr>
      <vt:lpstr>Collection Building Strategy</vt:lpstr>
      <vt:lpstr>Selection Criteria</vt:lpstr>
      <vt:lpstr>Depth &amp; Resource Granularity</vt:lpstr>
      <vt:lpstr>Breadth</vt:lpstr>
      <vt:lpstr>Collections Committee</vt:lpstr>
      <vt:lpstr>Organization of the Collection</vt:lpstr>
      <vt:lpstr>Preservation LOCKSS</vt:lpstr>
      <vt:lpstr>Quality Assurance</vt:lpstr>
      <vt:lpstr>Deaccessioning statement</vt:lpstr>
      <vt:lpstr>Working Mission</vt:lpstr>
      <vt:lpstr>Goals:</vt:lpstr>
      <vt:lpstr>Additional Mission Elements :</vt:lpstr>
    </vt:vector>
  </TitlesOfParts>
  <Company>Smithsonian Institution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Collection Development Template for BHL</dc:title>
  <dc:creator>SI User</dc:creator>
  <cp:lastModifiedBy>SI User</cp:lastModifiedBy>
  <cp:revision>31</cp:revision>
  <dcterms:created xsi:type="dcterms:W3CDTF">2009-11-04T02:26:27Z</dcterms:created>
  <dcterms:modified xsi:type="dcterms:W3CDTF">2009-11-04T16:02:09Z</dcterms:modified>
</cp:coreProperties>
</file>