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8"/>
  </p:notesMasterIdLst>
  <p:sldIdLst>
    <p:sldId id="256" r:id="rId2"/>
    <p:sldId id="258" r:id="rId3"/>
    <p:sldId id="257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3617" autoAdjust="0"/>
    <p:restoredTop sz="90000" autoAdjust="0"/>
  </p:normalViewPr>
  <p:slideViewPr>
    <p:cSldViewPr snapToObjects="1">
      <p:cViewPr varScale="1">
        <p:scale>
          <a:sx n="91" d="100"/>
          <a:sy n="91" d="100"/>
        </p:scale>
        <p:origin x="-9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C0FB7-7605-CF49-9FE7-B9F654A3BBE5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727DA-19A1-D04B-8D56-6F67821F7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Packlist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err="1" smtClean="0"/>
              <a:t>Picklist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727DA-19A1-D04B-8D56-6F67821F77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D05DA-8150-4049-9F95-1E3D4BFC3EDF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D3C9-937B-1A4A-8D7D-647B38E9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diversitylibrary.org/bibliography/39556" TargetMode="External"/><Relationship Id="rId4" Type="http://schemas.openxmlformats.org/officeDocument/2006/relationships/hyperlink" Target="http://www.biodiversitylibrary.org/bibliography/7548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odiversitylibrary.org/bibliography/1253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gnetic Disk 3"/>
          <p:cNvSpPr/>
          <p:nvPr/>
        </p:nvSpPr>
        <p:spPr>
          <a:xfrm>
            <a:off x="6858000" y="2667000"/>
            <a:ext cx="1295400" cy="15240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BHL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1219200" y="2819400"/>
            <a:ext cx="1828800" cy="1219200"/>
          </a:xfrm>
          <a:prstGeom prst="flowChartProcess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SELECTION: Collection Assessment + </a:t>
            </a:r>
            <a:r>
              <a:rPr lang="en-US" dirty="0" err="1" smtClean="0"/>
              <a:t>Deduplication</a:t>
            </a:r>
            <a:endParaRPr lang="en-US" dirty="0"/>
          </a:p>
        </p:txBody>
      </p:sp>
      <p:sp>
        <p:nvSpPr>
          <p:cNvPr id="6" name="Curved Down Arrow 5"/>
          <p:cNvSpPr/>
          <p:nvPr/>
        </p:nvSpPr>
        <p:spPr>
          <a:xfrm>
            <a:off x="1828800" y="1524000"/>
            <a:ext cx="5867400" cy="9144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 rot="10800000">
            <a:off x="1828801" y="4419600"/>
            <a:ext cx="5867400" cy="9144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Left Arrow 20"/>
          <p:cNvSpPr/>
          <p:nvPr/>
        </p:nvSpPr>
        <p:spPr>
          <a:xfrm rot="591449">
            <a:off x="3341429" y="5516038"/>
            <a:ext cx="4370759" cy="19012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37295" y="507313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Gap-fills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496103" y="5657671"/>
            <a:ext cx="1647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Requests, Priority titles, Permissions</a:t>
            </a:r>
            <a:endParaRPr lang="en-US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BHL Workflow Overview</a:t>
            </a:r>
          </a:p>
        </p:txBody>
      </p:sp>
      <p:sp>
        <p:nvSpPr>
          <p:cNvPr id="29" name="Magnetic Disk 28"/>
          <p:cNvSpPr/>
          <p:nvPr/>
        </p:nvSpPr>
        <p:spPr>
          <a:xfrm>
            <a:off x="4114800" y="4572000"/>
            <a:ext cx="1295400" cy="1524000"/>
          </a:xfrm>
          <a:prstGeom prst="flowChartMagneticDisk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GEMINI</a:t>
            </a:r>
            <a:endParaRPr lang="en-US" dirty="0"/>
          </a:p>
        </p:txBody>
      </p:sp>
      <p:sp>
        <p:nvSpPr>
          <p:cNvPr id="30" name="Process 29"/>
          <p:cNvSpPr/>
          <p:nvPr/>
        </p:nvSpPr>
        <p:spPr>
          <a:xfrm>
            <a:off x="3886200" y="1219200"/>
            <a:ext cx="1524000" cy="10668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DIGITIZATION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TITLES vs. ITEMS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1" y="1519535"/>
            <a:ext cx="8458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TITLE:  </a:t>
            </a:r>
            <a:r>
              <a:rPr lang="en-US" dirty="0" smtClean="0"/>
              <a:t>The highest hierarchical level of a bibliographic object; usually corresponds with a MARC record; in BHL the title is composed of metadata alone, it is the descriptive concept upon which all digital objects are subordinate.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	Monograph Title: </a:t>
            </a:r>
            <a:r>
              <a:rPr lang="en-US" dirty="0" smtClean="0">
                <a:hlinkClick r:id="rId2"/>
              </a:rPr>
              <a:t>http://www.biodiversitylibrary.org/bibliography/12539</a:t>
            </a:r>
            <a:r>
              <a:rPr lang="en-US" dirty="0" smtClean="0"/>
              <a:t> </a:t>
            </a:r>
          </a:p>
          <a:p>
            <a:r>
              <a:rPr lang="en-US" dirty="0" smtClean="0"/>
              <a:t>	Monographic Series Title: </a:t>
            </a:r>
            <a:r>
              <a:rPr lang="en-US" dirty="0" smtClean="0">
                <a:hlinkClick r:id="rId3"/>
              </a:rPr>
              <a:t>http://www.biodiversitylibrary.org/bibliography/39556</a:t>
            </a:r>
            <a:r>
              <a:rPr lang="en-US" dirty="0" smtClean="0"/>
              <a:t>  </a:t>
            </a:r>
          </a:p>
          <a:p>
            <a:r>
              <a:rPr lang="en-US" dirty="0" smtClean="0"/>
              <a:t>	Serial/Journal Title: </a:t>
            </a:r>
            <a:r>
              <a:rPr lang="en-US" dirty="0" smtClean="0">
                <a:hlinkClick r:id="rId4"/>
              </a:rPr>
              <a:t>http://www.biodiversitylibrary.org/bibliography/7548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25629" y="4242137"/>
            <a:ext cx="74611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ITEM:  </a:t>
            </a:r>
            <a:r>
              <a:rPr lang="en-US" dirty="0" smtClean="0"/>
              <a:t>Any series of chronological pages that together comprise a complete scan-able unit, e.g. issue, volume, part, book, etc.; in BHL the item is the digitized object. </a:t>
            </a:r>
            <a:endParaRPr lang="en-US" dirty="0"/>
          </a:p>
        </p:txBody>
      </p:sp>
      <p:sp>
        <p:nvSpPr>
          <p:cNvPr id="12" name="Bent-Up Arrow 11"/>
          <p:cNvSpPr/>
          <p:nvPr/>
        </p:nvSpPr>
        <p:spPr>
          <a:xfrm rot="5400000">
            <a:off x="495300" y="3975437"/>
            <a:ext cx="762000" cy="533400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4" name="Alternate Process 3"/>
          <p:cNvSpPr/>
          <p:nvPr/>
        </p:nvSpPr>
        <p:spPr>
          <a:xfrm>
            <a:off x="533400" y="1676400"/>
            <a:ext cx="3429000" cy="4267200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lternate Process 4"/>
          <p:cNvSpPr/>
          <p:nvPr/>
        </p:nvSpPr>
        <p:spPr>
          <a:xfrm>
            <a:off x="5257800" y="1676400"/>
            <a:ext cx="3429000" cy="4267200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3505200"/>
            <a:ext cx="576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VS.</a:t>
            </a:r>
            <a:endParaRPr lang="en-US" sz="2400" dirty="0"/>
          </a:p>
        </p:txBody>
      </p:sp>
      <p:sp>
        <p:nvSpPr>
          <p:cNvPr id="8" name="Multidocument 7"/>
          <p:cNvSpPr/>
          <p:nvPr/>
        </p:nvSpPr>
        <p:spPr>
          <a:xfrm>
            <a:off x="5638800" y="2438400"/>
            <a:ext cx="2743200" cy="2971800"/>
          </a:xfrm>
          <a:prstGeom prst="flowChartMulti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Journals or Periodicals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42100" y="1764268"/>
            <a:ext cx="15067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Monographs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1752600"/>
            <a:ext cx="860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Serials</a:t>
            </a:r>
            <a:endParaRPr lang="en-US" sz="2000" dirty="0"/>
          </a:p>
        </p:txBody>
      </p:sp>
      <p:sp>
        <p:nvSpPr>
          <p:cNvPr id="11" name="Multidocument 10"/>
          <p:cNvSpPr/>
          <p:nvPr/>
        </p:nvSpPr>
        <p:spPr>
          <a:xfrm>
            <a:off x="1295400" y="3971330"/>
            <a:ext cx="1828800" cy="1595735"/>
          </a:xfrm>
          <a:prstGeom prst="flowChartMulti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Monographic Series</a:t>
            </a:r>
            <a:endParaRPr lang="en-US" dirty="0"/>
          </a:p>
        </p:txBody>
      </p:sp>
      <p:sp>
        <p:nvSpPr>
          <p:cNvPr id="12" name="Document 11"/>
          <p:cNvSpPr/>
          <p:nvPr/>
        </p:nvSpPr>
        <p:spPr>
          <a:xfrm>
            <a:off x="1295400" y="2514600"/>
            <a:ext cx="1605900" cy="1147465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 Monographs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SERIALS</a:t>
            </a:r>
            <a:endParaRPr lang="en-US" dirty="0"/>
          </a:p>
        </p:txBody>
      </p:sp>
      <p:sp>
        <p:nvSpPr>
          <p:cNvPr id="3" name="Magnetic Disk 2"/>
          <p:cNvSpPr/>
          <p:nvPr/>
        </p:nvSpPr>
        <p:spPr>
          <a:xfrm>
            <a:off x="4114800" y="5638800"/>
            <a:ext cx="914400" cy="9144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BHL</a:t>
            </a:r>
            <a:endParaRPr lang="en-US" dirty="0"/>
          </a:p>
        </p:txBody>
      </p:sp>
      <p:sp>
        <p:nvSpPr>
          <p:cNvPr id="4" name="Magnetic Disk 3"/>
          <p:cNvSpPr/>
          <p:nvPr/>
        </p:nvSpPr>
        <p:spPr>
          <a:xfrm>
            <a:off x="1600200" y="1219200"/>
            <a:ext cx="914400" cy="914400"/>
          </a:xfrm>
          <a:prstGeom prst="flowChartMagneticDisk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GEMINI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5410200" y="4343400"/>
            <a:ext cx="1524000" cy="10668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DIGITIZATION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438400" y="2362200"/>
            <a:ext cx="15240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SHELF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648200" y="2362200"/>
            <a:ext cx="15240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SCANLIST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114800" y="3429000"/>
            <a:ext cx="15240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PACKLIST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6" idx="1"/>
          </p:cNvCxnSpPr>
          <p:nvPr/>
        </p:nvCxnSpPr>
        <p:spPr>
          <a:xfrm>
            <a:off x="2057400" y="2133600"/>
            <a:ext cx="604185" cy="31787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7"/>
            <a:endCxn id="7" idx="1"/>
          </p:cNvCxnSpPr>
          <p:nvPr/>
        </p:nvCxnSpPr>
        <p:spPr>
          <a:xfrm rot="5400000" flipH="1" flipV="1">
            <a:off x="4305300" y="1885389"/>
            <a:ext cx="1588" cy="113217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</p:cNvCxnSpPr>
          <p:nvPr/>
        </p:nvCxnSpPr>
        <p:spPr>
          <a:xfrm rot="5400000">
            <a:off x="4261060" y="2361475"/>
            <a:ext cx="89274" cy="1131376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4"/>
            <a:endCxn id="8" idx="2"/>
          </p:cNvCxnSpPr>
          <p:nvPr/>
        </p:nvCxnSpPr>
        <p:spPr>
          <a:xfrm rot="16200000" flipH="1">
            <a:off x="3276600" y="2895600"/>
            <a:ext cx="762000" cy="9144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0"/>
            <a:endCxn id="4" idx="4"/>
          </p:cNvCxnSpPr>
          <p:nvPr/>
        </p:nvCxnSpPr>
        <p:spPr>
          <a:xfrm rot="16200000" flipV="1">
            <a:off x="2514600" y="1676400"/>
            <a:ext cx="685800" cy="6858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5" idx="0"/>
          </p:cNvCxnSpPr>
          <p:nvPr/>
        </p:nvCxnSpPr>
        <p:spPr>
          <a:xfrm rot="16200000" flipH="1">
            <a:off x="5600700" y="3771900"/>
            <a:ext cx="609600" cy="5334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2"/>
            <a:endCxn id="3" idx="4"/>
          </p:cNvCxnSpPr>
          <p:nvPr/>
        </p:nvCxnSpPr>
        <p:spPr>
          <a:xfrm rot="5400000">
            <a:off x="5257800" y="5181600"/>
            <a:ext cx="685800" cy="11430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692544" y="1794746"/>
            <a:ext cx="3352283" cy="4348807"/>
          </a:xfrm>
          <a:custGeom>
            <a:avLst/>
            <a:gdLst>
              <a:gd name="connsiteX0" fmla="*/ 3352283 w 3352283"/>
              <a:gd name="connsiteY0" fmla="*/ 4348807 h 4348807"/>
              <a:gd name="connsiteX1" fmla="*/ 853601 w 3352283"/>
              <a:gd name="connsiteY1" fmla="*/ 3782772 h 4348807"/>
              <a:gd name="connsiteX2" fmla="*/ 11504 w 3352283"/>
              <a:gd name="connsiteY2" fmla="*/ 2181306 h 4348807"/>
              <a:gd name="connsiteX3" fmla="*/ 784577 w 3352283"/>
              <a:gd name="connsiteY3" fmla="*/ 0 h 4348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283" h="4348807">
                <a:moveTo>
                  <a:pt x="3352283" y="4348807"/>
                </a:moveTo>
                <a:cubicBezTo>
                  <a:pt x="2381340" y="4246414"/>
                  <a:pt x="1410398" y="4144022"/>
                  <a:pt x="853601" y="3782772"/>
                </a:cubicBezTo>
                <a:cubicBezTo>
                  <a:pt x="296805" y="3421522"/>
                  <a:pt x="23008" y="2811768"/>
                  <a:pt x="11504" y="2181306"/>
                </a:cubicBezTo>
                <a:cubicBezTo>
                  <a:pt x="0" y="1550844"/>
                  <a:pt x="392288" y="775422"/>
                  <a:pt x="784577" y="0"/>
                </a:cubicBezTo>
              </a:path>
            </a:pathLst>
          </a:custGeom>
          <a:ln w="5715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miley Face 39"/>
          <p:cNvSpPr/>
          <p:nvPr/>
        </p:nvSpPr>
        <p:spPr>
          <a:xfrm>
            <a:off x="7315200" y="914400"/>
            <a:ext cx="762000" cy="685800"/>
          </a:xfrm>
          <a:prstGeom prst="smileyFac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>
            <a:stCxn id="40" idx="2"/>
          </p:cNvCxnSpPr>
          <p:nvPr/>
        </p:nvCxnSpPr>
        <p:spPr>
          <a:xfrm rot="10800000" flipV="1">
            <a:off x="2819400" y="1257300"/>
            <a:ext cx="44958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0" idx="2"/>
          </p:cNvCxnSpPr>
          <p:nvPr/>
        </p:nvCxnSpPr>
        <p:spPr>
          <a:xfrm rot="10800000" flipV="1">
            <a:off x="3740010" y="1257300"/>
            <a:ext cx="3575191" cy="952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10200" y="1676399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 1: Go to the shelf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505200" y="1034534"/>
            <a:ext cx="2353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 2: Go to Gemini</a:t>
            </a:r>
            <a:endParaRPr lang="en-US" dirty="0"/>
          </a:p>
        </p:txBody>
      </p:sp>
      <p:sp>
        <p:nvSpPr>
          <p:cNvPr id="22" name="Manual Input 21"/>
          <p:cNvSpPr/>
          <p:nvPr/>
        </p:nvSpPr>
        <p:spPr>
          <a:xfrm>
            <a:off x="228600" y="3276600"/>
            <a:ext cx="1981200" cy="1689474"/>
          </a:xfrm>
          <a:prstGeom prst="flowChartManualInp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Digitization status communicated manually via Gemini feedback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MONOGRAPHS</a:t>
            </a:r>
            <a:endParaRPr lang="en-US" dirty="0"/>
          </a:p>
        </p:txBody>
      </p:sp>
      <p:sp>
        <p:nvSpPr>
          <p:cNvPr id="3" name="Magnetic Disk 2"/>
          <p:cNvSpPr/>
          <p:nvPr/>
        </p:nvSpPr>
        <p:spPr>
          <a:xfrm>
            <a:off x="4114800" y="5638800"/>
            <a:ext cx="914400" cy="9144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BHL</a:t>
            </a:r>
            <a:endParaRPr lang="en-US" dirty="0"/>
          </a:p>
        </p:txBody>
      </p:sp>
      <p:sp>
        <p:nvSpPr>
          <p:cNvPr id="4" name="Magnetic Disk 3"/>
          <p:cNvSpPr/>
          <p:nvPr/>
        </p:nvSpPr>
        <p:spPr>
          <a:xfrm>
            <a:off x="1600200" y="1219200"/>
            <a:ext cx="914400" cy="914400"/>
          </a:xfrm>
          <a:prstGeom prst="flowChartMagneticDisk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GEMINI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5638800" y="4800600"/>
            <a:ext cx="1524000" cy="10668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DIGITIZATION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438400" y="2362200"/>
            <a:ext cx="15240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SHELF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648200" y="2362200"/>
            <a:ext cx="15240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PICKLIST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343400" y="4038600"/>
            <a:ext cx="15240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PACKLIST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6" idx="1"/>
          </p:cNvCxnSpPr>
          <p:nvPr/>
        </p:nvCxnSpPr>
        <p:spPr>
          <a:xfrm>
            <a:off x="2057400" y="2133600"/>
            <a:ext cx="604185" cy="31787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7"/>
            <a:endCxn id="7" idx="1"/>
          </p:cNvCxnSpPr>
          <p:nvPr/>
        </p:nvCxnSpPr>
        <p:spPr>
          <a:xfrm rot="5400000" flipH="1" flipV="1">
            <a:off x="4305300" y="1885389"/>
            <a:ext cx="1588" cy="113217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0"/>
            <a:endCxn id="4" idx="4"/>
          </p:cNvCxnSpPr>
          <p:nvPr/>
        </p:nvCxnSpPr>
        <p:spPr>
          <a:xfrm rot="16200000" flipV="1">
            <a:off x="2514600" y="1676400"/>
            <a:ext cx="685800" cy="6858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6"/>
            <a:endCxn id="5" idx="0"/>
          </p:cNvCxnSpPr>
          <p:nvPr/>
        </p:nvCxnSpPr>
        <p:spPr>
          <a:xfrm>
            <a:off x="5867400" y="4343400"/>
            <a:ext cx="533400" cy="4572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2"/>
            <a:endCxn id="3" idx="4"/>
          </p:cNvCxnSpPr>
          <p:nvPr/>
        </p:nvCxnSpPr>
        <p:spPr>
          <a:xfrm rot="5400000">
            <a:off x="5600700" y="5295900"/>
            <a:ext cx="228600" cy="13716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692544" y="1794746"/>
            <a:ext cx="3352283" cy="4348807"/>
          </a:xfrm>
          <a:custGeom>
            <a:avLst/>
            <a:gdLst>
              <a:gd name="connsiteX0" fmla="*/ 3352283 w 3352283"/>
              <a:gd name="connsiteY0" fmla="*/ 4348807 h 4348807"/>
              <a:gd name="connsiteX1" fmla="*/ 853601 w 3352283"/>
              <a:gd name="connsiteY1" fmla="*/ 3782772 h 4348807"/>
              <a:gd name="connsiteX2" fmla="*/ 11504 w 3352283"/>
              <a:gd name="connsiteY2" fmla="*/ 2181306 h 4348807"/>
              <a:gd name="connsiteX3" fmla="*/ 784577 w 3352283"/>
              <a:gd name="connsiteY3" fmla="*/ 0 h 4348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283" h="4348807">
                <a:moveTo>
                  <a:pt x="3352283" y="4348807"/>
                </a:moveTo>
                <a:cubicBezTo>
                  <a:pt x="2381340" y="4246414"/>
                  <a:pt x="1410398" y="4144022"/>
                  <a:pt x="853601" y="3782772"/>
                </a:cubicBezTo>
                <a:cubicBezTo>
                  <a:pt x="296805" y="3421522"/>
                  <a:pt x="23008" y="2811768"/>
                  <a:pt x="11504" y="2181306"/>
                </a:cubicBezTo>
                <a:cubicBezTo>
                  <a:pt x="0" y="1550844"/>
                  <a:pt x="392288" y="775422"/>
                  <a:pt x="784577" y="0"/>
                </a:cubicBezTo>
              </a:path>
            </a:pathLst>
          </a:custGeom>
          <a:ln w="5715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miley Face 39"/>
          <p:cNvSpPr/>
          <p:nvPr/>
        </p:nvSpPr>
        <p:spPr>
          <a:xfrm>
            <a:off x="7315200" y="914400"/>
            <a:ext cx="762000" cy="685800"/>
          </a:xfrm>
          <a:prstGeom prst="smileyFac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>
            <a:stCxn id="40" idx="2"/>
          </p:cNvCxnSpPr>
          <p:nvPr/>
        </p:nvCxnSpPr>
        <p:spPr>
          <a:xfrm rot="10800000" flipV="1">
            <a:off x="2819400" y="1257300"/>
            <a:ext cx="44958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0" idx="2"/>
          </p:cNvCxnSpPr>
          <p:nvPr/>
        </p:nvCxnSpPr>
        <p:spPr>
          <a:xfrm rot="10800000" flipV="1">
            <a:off x="3740010" y="1257300"/>
            <a:ext cx="3575191" cy="952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10200" y="1676399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 1: Go to the shelf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505200" y="1034534"/>
            <a:ext cx="2353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 2: Go to Gemini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962400" y="3200400"/>
            <a:ext cx="30480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Monographic </a:t>
            </a:r>
            <a:r>
              <a:rPr lang="en-US" dirty="0" err="1" smtClean="0"/>
              <a:t>Deduper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5"/>
            <a:endCxn id="8" idx="7"/>
          </p:cNvCxnSpPr>
          <p:nvPr/>
        </p:nvCxnSpPr>
        <p:spPr>
          <a:xfrm rot="5400000">
            <a:off x="5900549" y="3464392"/>
            <a:ext cx="407148" cy="919816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6"/>
            <a:endCxn id="22" idx="7"/>
          </p:cNvCxnSpPr>
          <p:nvPr/>
        </p:nvCxnSpPr>
        <p:spPr>
          <a:xfrm>
            <a:off x="6172200" y="2667000"/>
            <a:ext cx="391831" cy="62267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Manual Input 22"/>
          <p:cNvSpPr/>
          <p:nvPr/>
        </p:nvSpPr>
        <p:spPr>
          <a:xfrm>
            <a:off x="228600" y="3429000"/>
            <a:ext cx="1981200" cy="1689474"/>
          </a:xfrm>
          <a:prstGeom prst="flowChartManualInp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Digitization status communicated manually via Gemini feedback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cess 16"/>
          <p:cNvSpPr/>
          <p:nvPr/>
        </p:nvSpPr>
        <p:spPr>
          <a:xfrm>
            <a:off x="1066800" y="2438401"/>
            <a:ext cx="1600200" cy="2577185"/>
          </a:xfrm>
          <a:prstGeom prst="flowChartProcess">
            <a:avLst/>
          </a:prstGeom>
          <a:solidFill>
            <a:srgbClr val="FF6600">
              <a:alpha val="2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Internet Archive Digitization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066800" y="1295400"/>
            <a:ext cx="6553200" cy="4191000"/>
          </a:xfrm>
          <a:prstGeom prst="roundRect">
            <a:avLst>
              <a:gd name="adj" fmla="val 48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381000" y="1295400"/>
            <a:ext cx="533400" cy="4191000"/>
          </a:xfrm>
          <a:prstGeom prst="roundRect">
            <a:avLst/>
          </a:prstGeom>
          <a:solidFill>
            <a:srgbClr val="7F7F7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1" y="2133600"/>
            <a:ext cx="492443" cy="288198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2400" spc="600" dirty="0" smtClean="0">
                <a:solidFill>
                  <a:schemeClr val="bg1"/>
                </a:solidFill>
              </a:rPr>
              <a:t>SELECTION</a:t>
            </a:r>
            <a:endParaRPr lang="en-US" sz="2400" spc="600" dirty="0">
              <a:solidFill>
                <a:schemeClr val="bg1"/>
              </a:solidFill>
            </a:endParaRPr>
          </a:p>
        </p:txBody>
      </p:sp>
      <p:sp>
        <p:nvSpPr>
          <p:cNvPr id="9" name="Magnetic Disk 8"/>
          <p:cNvSpPr/>
          <p:nvPr/>
        </p:nvSpPr>
        <p:spPr>
          <a:xfrm>
            <a:off x="7772400" y="3733800"/>
            <a:ext cx="914400" cy="9144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BHL</a:t>
            </a:r>
            <a:endParaRPr lang="en-US" dirty="0"/>
          </a:p>
        </p:txBody>
      </p:sp>
      <p:sp>
        <p:nvSpPr>
          <p:cNvPr id="10" name="Magnetic Disk 9"/>
          <p:cNvSpPr/>
          <p:nvPr/>
        </p:nvSpPr>
        <p:spPr>
          <a:xfrm>
            <a:off x="4191000" y="5638800"/>
            <a:ext cx="914400" cy="914400"/>
          </a:xfrm>
          <a:prstGeom prst="flowChartMagneticDisk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GEMINI</a:t>
            </a:r>
            <a:endParaRPr lang="en-US" dirty="0"/>
          </a:p>
        </p:txBody>
      </p:sp>
      <p:sp>
        <p:nvSpPr>
          <p:cNvPr id="12" name="Trapezoid 11"/>
          <p:cNvSpPr/>
          <p:nvPr/>
        </p:nvSpPr>
        <p:spPr>
          <a:xfrm>
            <a:off x="5638800" y="2667000"/>
            <a:ext cx="1676400" cy="1066800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IA Scanning Facility</a:t>
            </a:r>
            <a:endParaRPr lang="en-US" dirty="0"/>
          </a:p>
        </p:txBody>
      </p:sp>
      <p:sp>
        <p:nvSpPr>
          <p:cNvPr id="14" name="Chevron 13"/>
          <p:cNvSpPr/>
          <p:nvPr/>
        </p:nvSpPr>
        <p:spPr>
          <a:xfrm rot="5400000">
            <a:off x="1409700" y="1409701"/>
            <a:ext cx="990600" cy="914400"/>
          </a:xfrm>
          <a:prstGeom prst="chevron">
            <a:avLst>
              <a:gd name="adj" fmla="val 21314"/>
            </a:avLst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ata 12"/>
          <p:cNvSpPr/>
          <p:nvPr/>
        </p:nvSpPr>
        <p:spPr>
          <a:xfrm>
            <a:off x="1219200" y="2590801"/>
            <a:ext cx="1371600" cy="990600"/>
          </a:xfrm>
          <a:prstGeom prst="flowChartInputOutp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MARC record</a:t>
            </a:r>
            <a:endParaRPr lang="en-US" dirty="0"/>
          </a:p>
        </p:txBody>
      </p:sp>
      <p:sp>
        <p:nvSpPr>
          <p:cNvPr id="16" name="Data 15"/>
          <p:cNvSpPr/>
          <p:nvPr/>
        </p:nvSpPr>
        <p:spPr>
          <a:xfrm>
            <a:off x="1143000" y="3733800"/>
            <a:ext cx="1143000" cy="978932"/>
          </a:xfrm>
          <a:prstGeom prst="flowChartInputOutp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ITEM Data</a:t>
            </a:r>
            <a:endParaRPr lang="en-US" dirty="0"/>
          </a:p>
        </p:txBody>
      </p:sp>
      <p:sp>
        <p:nvSpPr>
          <p:cNvPr id="18" name="Striped Right Arrow 17"/>
          <p:cNvSpPr/>
          <p:nvPr/>
        </p:nvSpPr>
        <p:spPr>
          <a:xfrm>
            <a:off x="2667000" y="3200400"/>
            <a:ext cx="2971800" cy="533400"/>
          </a:xfrm>
          <a:prstGeom prst="stripedRightArrow">
            <a:avLst/>
          </a:prstGeom>
          <a:solidFill>
            <a:srgbClr val="FF6600">
              <a:alpha val="2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Wonderfetch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43000" y="4431268"/>
            <a:ext cx="88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123456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1417751" y="1734218"/>
            <a:ext cx="88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123456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14" idx="0"/>
          </p:cNvCxnSpPr>
          <p:nvPr/>
        </p:nvCxnSpPr>
        <p:spPr>
          <a:xfrm>
            <a:off x="2362200" y="1769453"/>
            <a:ext cx="3276600" cy="1278547"/>
          </a:xfrm>
          <a:prstGeom prst="straightConnector1">
            <a:avLst/>
          </a:prstGeom>
          <a:ln w="57150" cap="flat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3"/>
          </p:cNvCxnSpPr>
          <p:nvPr/>
        </p:nvCxnSpPr>
        <p:spPr>
          <a:xfrm>
            <a:off x="7162800" y="3200400"/>
            <a:ext cx="914400" cy="914400"/>
          </a:xfrm>
          <a:prstGeom prst="straightConnector1">
            <a:avLst/>
          </a:prstGeom>
          <a:ln w="57150" cap="flat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3"/>
            <a:endCxn id="10" idx="4"/>
          </p:cNvCxnSpPr>
          <p:nvPr/>
        </p:nvCxnSpPr>
        <p:spPr>
          <a:xfrm rot="5400000">
            <a:off x="5943600" y="3810000"/>
            <a:ext cx="1447800" cy="3124200"/>
          </a:xfrm>
          <a:prstGeom prst="straightConnector1">
            <a:avLst/>
          </a:prstGeom>
          <a:ln w="57150" cap="flat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0" idx="2"/>
            <a:endCxn id="8" idx="2"/>
          </p:cNvCxnSpPr>
          <p:nvPr/>
        </p:nvCxnSpPr>
        <p:spPr>
          <a:xfrm rot="10800000">
            <a:off x="627224" y="5015586"/>
            <a:ext cx="3563777" cy="1080414"/>
          </a:xfrm>
          <a:prstGeom prst="straightConnector1">
            <a:avLst/>
          </a:prstGeom>
          <a:ln w="57150" cap="flat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65322" y="1769453"/>
            <a:ext cx="802956" cy="1588"/>
          </a:xfrm>
          <a:prstGeom prst="straightConnector1">
            <a:avLst/>
          </a:prstGeom>
          <a:ln w="57150" cap="flat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13391</TotalTime>
  <Words>237</Words>
  <Application>Microsoft Macintosh PowerPoint</Application>
  <PresentationFormat>On-screen Show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TITLES vs. ITEMS</vt:lpstr>
      <vt:lpstr>SELECTION</vt:lpstr>
      <vt:lpstr>SERIALS</vt:lpstr>
      <vt:lpstr>MONOGRAPHS</vt:lpstr>
      <vt:lpstr>Internet Archive Digitization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Bianca Lipscomb</dc:creator>
  <cp:lastModifiedBy>Bianca Lipscomb</cp:lastModifiedBy>
  <cp:revision>188</cp:revision>
  <dcterms:created xsi:type="dcterms:W3CDTF">2010-12-07T18:01:22Z</dcterms:created>
  <dcterms:modified xsi:type="dcterms:W3CDTF">2010-12-07T18:03:10Z</dcterms:modified>
</cp:coreProperties>
</file>