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6"/>
  </p:notesMasterIdLst>
  <p:sldIdLst>
    <p:sldId id="256" r:id="rId2"/>
    <p:sldId id="258" r:id="rId3"/>
    <p:sldId id="257" r:id="rId4"/>
    <p:sldId id="260" r:id="rId5"/>
    <p:sldId id="292" r:id="rId6"/>
    <p:sldId id="263" r:id="rId7"/>
    <p:sldId id="264" r:id="rId8"/>
    <p:sldId id="265" r:id="rId9"/>
    <p:sldId id="266" r:id="rId10"/>
    <p:sldId id="267" r:id="rId11"/>
    <p:sldId id="268" r:id="rId12"/>
    <p:sldId id="283" r:id="rId13"/>
    <p:sldId id="287" r:id="rId14"/>
    <p:sldId id="290" r:id="rId15"/>
    <p:sldId id="269" r:id="rId16"/>
    <p:sldId id="270" r:id="rId17"/>
    <p:sldId id="271" r:id="rId18"/>
    <p:sldId id="272" r:id="rId19"/>
    <p:sldId id="273" r:id="rId20"/>
    <p:sldId id="282" r:id="rId21"/>
    <p:sldId id="274" r:id="rId22"/>
    <p:sldId id="275" r:id="rId23"/>
    <p:sldId id="289" r:id="rId24"/>
    <p:sldId id="28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7801" autoAdjust="0"/>
  </p:normalViewPr>
  <p:slideViewPr>
    <p:cSldViewPr snapToObjects="1">
      <p:cViewPr>
        <p:scale>
          <a:sx n="100" d="100"/>
          <a:sy n="100" d="100"/>
        </p:scale>
        <p:origin x="-1304" y="3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8DBA84-9A5E-0147-8895-8D4FFE8C2E88}" type="datetimeFigureOut">
              <a:rPr lang="en-US" smtClean="0"/>
              <a:t>9/21/10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89C8AE-FD83-7D49-B36E-DF0D5C16509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Decrease the need for people to download a PDF because it is “easier to find the book again on my </a:t>
            </a:r>
            <a:r>
              <a:rPr lang="en-US" dirty="0" err="1" smtClean="0"/>
              <a:t>harddisk</a:t>
            </a:r>
            <a:r>
              <a:rPr lang="en-US" dirty="0" smtClean="0"/>
              <a:t> for repeated usage” by improving the BHL search functionality.</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Allow for the download of B&amp;W </a:t>
            </a:r>
            <a:r>
              <a:rPr lang="en-US" dirty="0" err="1" smtClean="0"/>
              <a:t>PDFs</a:t>
            </a:r>
            <a:r>
              <a:rPr lang="en-US" dirty="0" smtClean="0"/>
              <a:t> for 96% of the BHL collection. </a:t>
            </a:r>
          </a:p>
          <a:p>
            <a:endParaRPr lang="en-US" dirty="0"/>
          </a:p>
        </p:txBody>
      </p:sp>
      <p:sp>
        <p:nvSpPr>
          <p:cNvPr id="4" name="Slide Number Placeholder 3"/>
          <p:cNvSpPr>
            <a:spLocks noGrp="1"/>
          </p:cNvSpPr>
          <p:nvPr>
            <p:ph type="sldNum" sz="quarter" idx="10"/>
          </p:nvPr>
        </p:nvSpPr>
        <p:spPr/>
        <p:txBody>
          <a:bodyPr/>
          <a:lstStyle/>
          <a:p>
            <a:fld id="{3289C8AE-FD83-7D49-B36E-DF0D5C165097}" type="slidenum">
              <a:rPr lang="en-US" smtClean="0"/>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Users, especially frequent users, know the BHL homepage.  Capitalize on homepage real estate by making the most effective use of the space for BHL news, documentation, links to various services, and search/browse functionality.</a:t>
            </a:r>
          </a:p>
          <a:p>
            <a:endParaRPr lang="en-US" dirty="0" smtClean="0"/>
          </a:p>
          <a:p>
            <a:r>
              <a:rPr lang="en-US" dirty="0" smtClean="0"/>
              <a:t>As BHL grows globally, ensure that the homepage serves as a central portal to various global nodes.</a:t>
            </a:r>
            <a:endParaRPr lang="en-US" dirty="0"/>
          </a:p>
        </p:txBody>
      </p:sp>
      <p:sp>
        <p:nvSpPr>
          <p:cNvPr id="4" name="Slide Number Placeholder 3"/>
          <p:cNvSpPr>
            <a:spLocks noGrp="1"/>
          </p:cNvSpPr>
          <p:nvPr>
            <p:ph type="sldNum" sz="quarter" idx="10"/>
          </p:nvPr>
        </p:nvSpPr>
        <p:spPr/>
        <p:txBody>
          <a:bodyPr/>
          <a:lstStyle/>
          <a:p>
            <a:fld id="{3289C8AE-FD83-7D49-B36E-DF0D5C165097}" type="slidenum">
              <a:rPr lang="en-US" smtClean="0"/>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Users reported that they most prefer searching by author name.  Improve the BHL back-end author name file to reconcile duplicate entries. </a:t>
            </a:r>
          </a:p>
          <a:p>
            <a:endParaRPr lang="en-US" dirty="0" smtClean="0"/>
          </a:p>
          <a:p>
            <a:r>
              <a:rPr lang="en-US" dirty="0" smtClean="0"/>
              <a:t>Enable faceted searching to allow users the flexibility to filter search results by various bibliographic parameters such as title, date, author and subject.</a:t>
            </a:r>
            <a:endParaRPr lang="en-US" dirty="0"/>
          </a:p>
        </p:txBody>
      </p:sp>
      <p:sp>
        <p:nvSpPr>
          <p:cNvPr id="4" name="Slide Number Placeholder 3"/>
          <p:cNvSpPr>
            <a:spLocks noGrp="1"/>
          </p:cNvSpPr>
          <p:nvPr>
            <p:ph type="sldNum" sz="quarter" idx="10"/>
          </p:nvPr>
        </p:nvSpPr>
        <p:spPr/>
        <p:txBody>
          <a:bodyPr/>
          <a:lstStyle/>
          <a:p>
            <a:fld id="{3289C8AE-FD83-7D49-B36E-DF0D5C165097}" type="slidenum">
              <a:rPr lang="en-US" smtClean="0"/>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Better advertise and explain the importance of BHL APIs through dissemination activities and documentation. </a:t>
            </a:r>
          </a:p>
          <a:p>
            <a:endParaRPr lang="en-US" dirty="0"/>
          </a:p>
        </p:txBody>
      </p:sp>
      <p:sp>
        <p:nvSpPr>
          <p:cNvPr id="4" name="Slide Number Placeholder 3"/>
          <p:cNvSpPr>
            <a:spLocks noGrp="1"/>
          </p:cNvSpPr>
          <p:nvPr>
            <p:ph type="sldNum" sz="quarter" idx="10"/>
          </p:nvPr>
        </p:nvSpPr>
        <p:spPr/>
        <p:txBody>
          <a:bodyPr/>
          <a:lstStyle/>
          <a:p>
            <a:fld id="{3289C8AE-FD83-7D49-B36E-DF0D5C165097}" type="slidenum">
              <a:rPr lang="en-US" smtClean="0"/>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managed to get responses from many parts of the globe but of course the major respondent sets were from the US and Europe</a:t>
            </a:r>
            <a:endParaRPr lang="en-US" dirty="0"/>
          </a:p>
        </p:txBody>
      </p:sp>
      <p:sp>
        <p:nvSpPr>
          <p:cNvPr id="4" name="Slide Number Placeholder 3"/>
          <p:cNvSpPr>
            <a:spLocks noGrp="1"/>
          </p:cNvSpPr>
          <p:nvPr>
            <p:ph type="sldNum" sz="quarter" idx="10"/>
          </p:nvPr>
        </p:nvSpPr>
        <p:spPr/>
        <p:txBody>
          <a:bodyPr/>
          <a:lstStyle/>
          <a:p>
            <a:fld id="{3289C8AE-FD83-7D49-B36E-DF0D5C165097}" type="slidenum">
              <a:rPr lang="en-US" smtClean="0"/>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how can we make BHL better for everybody?!  My recommendation is that we do what we do best for those closest to us, whether geographically, administratively,</a:t>
            </a:r>
            <a:r>
              <a:rPr lang="en-US" baseline="0" dirty="0" smtClean="0"/>
              <a:t> interactively/personally</a:t>
            </a:r>
            <a:r>
              <a:rPr lang="en-US" dirty="0" smtClean="0"/>
              <a:t> </a:t>
            </a:r>
          </a:p>
          <a:p>
            <a:endParaRPr lang="en-US" dirty="0" smtClean="0"/>
          </a:p>
          <a:p>
            <a:r>
              <a:rPr lang="en-US" dirty="0" smtClean="0"/>
              <a:t>Capitalize on the strengths of each node.  Focus</a:t>
            </a:r>
            <a:r>
              <a:rPr lang="en-US" baseline="0" dirty="0" smtClean="0"/>
              <a:t> on the users within your node’s reach.  Trust the hive.  </a:t>
            </a:r>
            <a:endParaRPr lang="en-US" dirty="0"/>
          </a:p>
        </p:txBody>
      </p:sp>
      <p:sp>
        <p:nvSpPr>
          <p:cNvPr id="4" name="Slide Number Placeholder 3"/>
          <p:cNvSpPr>
            <a:spLocks noGrp="1"/>
          </p:cNvSpPr>
          <p:nvPr>
            <p:ph type="sldNum" sz="quarter" idx="10"/>
          </p:nvPr>
        </p:nvSpPr>
        <p:spPr/>
        <p:txBody>
          <a:bodyPr/>
          <a:lstStyle/>
          <a:p>
            <a:fld id="{3289C8AE-FD83-7D49-B36E-DF0D5C165097}" type="slidenum">
              <a:rPr lang="en-US" smtClean="0"/>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DF577A6-E817-2D48-87B9-2C3AFA6DA41B}" type="datetimeFigureOut">
              <a:rPr lang="en-US" smtClean="0"/>
              <a:t>9/21/10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9DF577A6-E817-2D48-87B9-2C3AFA6DA41B}" type="datetimeFigureOut">
              <a:rPr lang="en-US" smtClean="0"/>
              <a:t>9/21/10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AD9A0-ADD6-534B-825A-7D4EE39128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DF577A6-E817-2D48-87B9-2C3AFA6DA41B}" type="datetimeFigureOut">
              <a:rPr lang="en-US" smtClean="0"/>
              <a:t>9/21/10</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9DF577A6-E817-2D48-87B9-2C3AFA6DA41B}" type="datetimeFigureOut">
              <a:rPr lang="en-US" smtClean="0"/>
              <a:t>9/21/10</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9DF577A6-E817-2D48-87B9-2C3AFA6DA41B}" type="datetimeFigureOut">
              <a:rPr lang="en-US" smtClean="0"/>
              <a:t>9/21/10</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Click icon to add picture</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DF577A6-E817-2D48-87B9-2C3AFA6DA41B}" type="datetimeFigureOut">
              <a:rPr lang="en-US" smtClean="0"/>
              <a:t>9/21/10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AD9A0-ADD6-534B-825A-7D4EE391280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DF577A6-E817-2D48-87B9-2C3AFA6DA41B}" type="datetimeFigureOut">
              <a:rPr lang="en-US" smtClean="0"/>
              <a:t>9/21/10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AD9A0-ADD6-534B-825A-7D4EE39128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DF577A6-E817-2D48-87B9-2C3AFA6DA41B}" type="datetimeFigureOut">
              <a:rPr lang="en-US" smtClean="0"/>
              <a:t>9/21/10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AD9A0-ADD6-534B-825A-7D4EE39128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DF577A6-E817-2D48-87B9-2C3AFA6DA41B}" type="datetimeFigureOut">
              <a:rPr lang="en-US" smtClean="0"/>
              <a:t>9/21/10</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577A6-E817-2D48-87B9-2C3AFA6DA41B}" type="datetimeFigureOut">
              <a:rPr lang="en-US" smtClean="0"/>
              <a:t>9/21/10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AD9A0-ADD6-534B-825A-7D4EE39128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6580094" y="188259"/>
            <a:ext cx="2133600" cy="365125"/>
          </a:xfrm>
        </p:spPr>
        <p:txBody>
          <a:bodyPr/>
          <a:lstStyle/>
          <a:p>
            <a:fld id="{9DF577A6-E817-2D48-87B9-2C3AFA6DA41B}" type="datetimeFigureOut">
              <a:rPr lang="en-US" smtClean="0"/>
              <a:t>9/21/10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AD9A0-ADD6-534B-825A-7D4EE39128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6580094" y="188259"/>
            <a:ext cx="2133600" cy="365125"/>
          </a:xfrm>
        </p:spPr>
        <p:txBody>
          <a:bodyPr/>
          <a:lstStyle/>
          <a:p>
            <a:fld id="{9DF577A6-E817-2D48-87B9-2C3AFA6DA41B}" type="datetimeFigureOut">
              <a:rPr lang="en-US" smtClean="0"/>
              <a:t>9/21/10</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D2DAD9A0-ADD6-534B-825A-7D4EE391280E}"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DF577A6-E817-2D48-87B9-2C3AFA6DA41B}" type="datetimeFigureOut">
              <a:rPr lang="en-US" smtClean="0"/>
              <a:t>9/21/10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DAD9A0-ADD6-534B-825A-7D4EE39128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577A6-E817-2D48-87B9-2C3AFA6DA41B}" type="datetimeFigureOut">
              <a:rPr lang="en-US" smtClean="0"/>
              <a:t>9/21/10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DAD9A0-ADD6-534B-825A-7D4EE39128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9DF577A6-E817-2D48-87B9-2C3AFA6DA41B}" type="datetimeFigureOut">
              <a:rPr lang="en-US" smtClean="0"/>
              <a:t>9/21/10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AD9A0-ADD6-534B-825A-7D4EE39128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9DF577A6-E817-2D48-87B9-2C3AFA6DA41B}" type="datetimeFigureOut">
              <a:rPr lang="en-US" smtClean="0"/>
              <a:t>9/21/10</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D2DAD9A0-ADD6-534B-825A-7D4EE391280E}"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hyperlink" Target="http://ipni.org/ipni/idPlantNameSearch.do?id=25902-1&amp;back_page=/ipni/editSimplePlantNameSearch.do?find_wholeName=Hibiscus&amp;output_format=norma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BHL Survey 2010</a:t>
            </a:r>
            <a:endParaRPr lang="en-US" dirty="0"/>
          </a:p>
        </p:txBody>
      </p:sp>
      <p:sp>
        <p:nvSpPr>
          <p:cNvPr id="3" name="Subtitle 2"/>
          <p:cNvSpPr>
            <a:spLocks noGrp="1"/>
          </p:cNvSpPr>
          <p:nvPr>
            <p:ph type="subTitle" idx="1"/>
          </p:nvPr>
        </p:nvSpPr>
        <p:spPr>
          <a:xfrm>
            <a:off x="838200" y="3886200"/>
            <a:ext cx="7467600" cy="1752600"/>
          </a:xfrm>
        </p:spPr>
        <p:txBody>
          <a:bodyPr/>
          <a:lstStyle/>
          <a:p>
            <a:r>
              <a:rPr lang="en-US" sz="2000" dirty="0" smtClean="0"/>
              <a:t>Presented by Bianca Crowley</a:t>
            </a:r>
          </a:p>
          <a:p>
            <a:r>
              <a:rPr lang="en-US" sz="2000" dirty="0" smtClean="0"/>
              <a:t>Data Analysis performed by Francisco Welter-</a:t>
            </a:r>
            <a:r>
              <a:rPr lang="en-US" sz="2000" dirty="0" err="1" smtClean="0"/>
              <a:t>Schultes</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6) Search Methods</a:t>
            </a:r>
            <a:endParaRPr lang="en-US" dirty="0"/>
          </a:p>
        </p:txBody>
      </p:sp>
      <p:pic>
        <p:nvPicPr>
          <p:cNvPr id="4" name="Picture 3" descr="survey2010-06a.jpg"/>
          <p:cNvPicPr>
            <a:picLocks noChangeAspect="1"/>
          </p:cNvPicPr>
          <p:nvPr/>
        </p:nvPicPr>
        <p:blipFill>
          <a:blip r:embed="rId3"/>
          <a:stretch>
            <a:fillRect/>
          </a:stretch>
        </p:blipFill>
        <p:spPr>
          <a:xfrm>
            <a:off x="0" y="1524000"/>
            <a:ext cx="9144000" cy="339242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7) Future Developments</a:t>
            </a:r>
            <a:endParaRPr lang="en-US" dirty="0"/>
          </a:p>
        </p:txBody>
      </p:sp>
      <p:pic>
        <p:nvPicPr>
          <p:cNvPr id="4" name="Picture 3" descr="survey2010-07.jpg"/>
          <p:cNvPicPr>
            <a:picLocks noChangeAspect="1"/>
          </p:cNvPicPr>
          <p:nvPr/>
        </p:nvPicPr>
        <p:blipFill>
          <a:blip r:embed="rId2"/>
          <a:stretch>
            <a:fillRect/>
          </a:stretch>
        </p:blipFill>
        <p:spPr>
          <a:xfrm>
            <a:off x="0" y="1039368"/>
            <a:ext cx="9144000" cy="528523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a:bodyPr>
          <a:lstStyle/>
          <a:p>
            <a:r>
              <a:rPr lang="en-US" dirty="0" smtClean="0"/>
              <a:t>Allow users to request a book for scanning. </a:t>
            </a:r>
            <a:r>
              <a:rPr lang="en-US" b="1" dirty="0" smtClean="0"/>
              <a:t>Completed June 2010</a:t>
            </a:r>
            <a:r>
              <a:rPr lang="en-US" b="1" dirty="0" smtClean="0"/>
              <a:t>.</a:t>
            </a:r>
            <a:endParaRPr lang="en-US" dirty="0" smtClean="0"/>
          </a:p>
          <a:p>
            <a:r>
              <a:rPr lang="en-US" dirty="0" smtClean="0"/>
              <a:t>Enable </a:t>
            </a:r>
            <a:r>
              <a:rPr lang="en-US" dirty="0" smtClean="0"/>
              <a:t>the ability for users to “search inside the book”, requiring the full text indexing of all BHL content</a:t>
            </a:r>
            <a:r>
              <a:rPr lang="en-US" dirty="0" smtClean="0"/>
              <a:t>.</a:t>
            </a:r>
          </a:p>
          <a:p>
            <a:r>
              <a:rPr lang="en-US" dirty="0" smtClean="0"/>
              <a:t>Improve the high resolution image download tutorial for users and make the link more obvious/accessible.  </a:t>
            </a:r>
            <a:r>
              <a:rPr lang="en-US" b="1" dirty="0" smtClean="0"/>
              <a:t>In progress</a:t>
            </a:r>
            <a:r>
              <a:rPr lang="en-US" b="1" dirty="0" smtClean="0"/>
              <a:t>.</a:t>
            </a:r>
            <a:endParaRPr lang="en-US"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a:bodyPr>
          <a:lstStyle/>
          <a:p>
            <a:r>
              <a:rPr lang="en-US" dirty="0" smtClean="0"/>
              <a:t>96% of the collection is available for download as high resolution images. </a:t>
            </a:r>
            <a:r>
              <a:rPr lang="en-US" dirty="0" err="1" smtClean="0">
                <a:sym typeface="Wingdings"/>
              </a:rPr>
              <a:t></a:t>
            </a:r>
            <a:r>
              <a:rPr lang="en-US" dirty="0" smtClean="0">
                <a:sym typeface="Wingdings"/>
              </a:rPr>
              <a:t> </a:t>
            </a:r>
            <a:r>
              <a:rPr lang="en-US" dirty="0" smtClean="0"/>
              <a:t>Increase the percentage of the collection that is available for download.</a:t>
            </a:r>
          </a:p>
          <a:p>
            <a:r>
              <a:rPr lang="en-US" dirty="0" smtClean="0"/>
              <a:t>Allow </a:t>
            </a:r>
            <a:r>
              <a:rPr lang="en-US" dirty="0" smtClean="0"/>
              <a:t>users to quickly download/print single pages of BHL books/volumes.  </a:t>
            </a:r>
            <a:r>
              <a:rPr lang="en-US" b="1" dirty="0" smtClean="0"/>
              <a:t>Completed June 2010.</a:t>
            </a:r>
            <a:r>
              <a:rPr lang="en-US" dirty="0" smtClean="0"/>
              <a:t> </a:t>
            </a:r>
          </a:p>
          <a:p>
            <a:r>
              <a:rPr lang="en-US" dirty="0" smtClean="0"/>
              <a:t>Allow users to download </a:t>
            </a:r>
            <a:r>
              <a:rPr lang="en-US" i="1" dirty="0" smtClean="0"/>
              <a:t>selected</a:t>
            </a:r>
            <a:r>
              <a:rPr lang="en-US" dirty="0" smtClean="0"/>
              <a:t> high resolution images from a BHL book/volume.</a:t>
            </a:r>
            <a:r>
              <a:rPr lang="en-US" dirty="0" smtClean="0"/>
              <a:t> </a:t>
            </a:r>
          </a:p>
          <a:p>
            <a:pPr>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Crowd-sourcing: extend the ability for users to “suggest improvements to BHL book information” beyond the current feedback mechanism. </a:t>
            </a:r>
          </a:p>
          <a:p>
            <a:pPr lvl="1"/>
            <a:r>
              <a:rPr lang="en-US" dirty="0" smtClean="0"/>
              <a:t>Bibliographic metadata </a:t>
            </a:r>
          </a:p>
          <a:p>
            <a:pPr lvl="1"/>
            <a:r>
              <a:rPr lang="en-US" dirty="0" smtClean="0"/>
              <a:t>OCR text </a:t>
            </a:r>
          </a:p>
          <a:p>
            <a:pPr lvl="1"/>
            <a:r>
              <a:rPr lang="en-US" dirty="0" smtClean="0"/>
              <a:t>Book pagination</a:t>
            </a:r>
          </a:p>
          <a:p>
            <a:r>
              <a:rPr lang="en-US" dirty="0" smtClean="0"/>
              <a:t>Enable </a:t>
            </a:r>
            <a:r>
              <a:rPr lang="en-US" dirty="0" smtClean="0"/>
              <a:t>the ability for users to log-in and save books/volumes or articles to their favorites</a:t>
            </a:r>
          </a:p>
          <a:p>
            <a:r>
              <a:rPr lang="en-US" dirty="0" smtClean="0"/>
              <a:t>BHL website should remain in English as the default with the option to change the language</a:t>
            </a:r>
            <a:r>
              <a:rPr lang="en-US" dirty="0" smtClean="0"/>
              <a:t>   </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8) APIs</a:t>
            </a:r>
            <a:endParaRPr lang="en-US" dirty="0"/>
          </a:p>
        </p:txBody>
      </p:sp>
      <p:pic>
        <p:nvPicPr>
          <p:cNvPr id="4" name="Picture 3" descr="survey2010-08a.jpg"/>
          <p:cNvPicPr>
            <a:picLocks noChangeAspect="1"/>
          </p:cNvPicPr>
          <p:nvPr/>
        </p:nvPicPr>
        <p:blipFill>
          <a:blip r:embed="rId3"/>
          <a:stretch>
            <a:fillRect/>
          </a:stretch>
        </p:blipFill>
        <p:spPr>
          <a:xfrm>
            <a:off x="0" y="1344168"/>
            <a:ext cx="9144000" cy="416966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9) &amp; 10) Free Text</a:t>
            </a:r>
            <a:endParaRPr lang="en-US" dirty="0"/>
          </a:p>
        </p:txBody>
      </p:sp>
      <p:sp>
        <p:nvSpPr>
          <p:cNvPr id="8" name="Content Placeholder 2"/>
          <p:cNvSpPr>
            <a:spLocks noGrp="1"/>
          </p:cNvSpPr>
          <p:nvPr>
            <p:ph idx="1"/>
          </p:nvPr>
        </p:nvSpPr>
        <p:spPr>
          <a:xfrm>
            <a:off x="228600" y="1447800"/>
            <a:ext cx="8763000" cy="4953000"/>
          </a:xfrm>
        </p:spPr>
        <p:txBody>
          <a:bodyPr>
            <a:normAutofit fontScale="77500" lnSpcReduction="20000"/>
          </a:bodyPr>
          <a:lstStyle/>
          <a:p>
            <a:pPr>
              <a:buNone/>
            </a:pPr>
            <a:r>
              <a:rPr lang="en-US" dirty="0" smtClean="0"/>
              <a:t>9) What </a:t>
            </a:r>
            <a:r>
              <a:rPr lang="en-US" dirty="0" smtClean="0"/>
              <a:t>features do you find most helpful to use in other digital library websites such as Google Scholar, Google Book Search, </a:t>
            </a:r>
            <a:r>
              <a:rPr lang="en-US" dirty="0" err="1" smtClean="0"/>
              <a:t>Gallica</a:t>
            </a:r>
            <a:r>
              <a:rPr lang="en-US" dirty="0" smtClean="0"/>
              <a:t>, </a:t>
            </a:r>
            <a:r>
              <a:rPr lang="en-US" dirty="0" err="1" smtClean="0"/>
              <a:t>Botanicus</a:t>
            </a:r>
            <a:r>
              <a:rPr lang="en-US" dirty="0" smtClean="0"/>
              <a:t>, </a:t>
            </a:r>
            <a:r>
              <a:rPr lang="en-US" dirty="0" err="1" smtClean="0"/>
              <a:t>AnimalBase</a:t>
            </a:r>
            <a:r>
              <a:rPr lang="en-US" dirty="0" smtClean="0"/>
              <a:t>, etc.</a:t>
            </a:r>
            <a:r>
              <a:rPr lang="en-US" dirty="0" smtClean="0"/>
              <a:t>?</a:t>
            </a:r>
          </a:p>
          <a:p>
            <a:pPr>
              <a:buNone/>
            </a:pPr>
            <a:r>
              <a:rPr lang="en-US" dirty="0" smtClean="0"/>
              <a:t>10) Please provide any additional comments you may have about the Biodiversity Heritage Library.</a:t>
            </a:r>
            <a:endParaRPr lang="en-US" dirty="0" smtClean="0"/>
          </a:p>
          <a:p>
            <a:pPr>
              <a:buNone/>
            </a:pPr>
            <a:endParaRPr lang="en-US" dirty="0" smtClean="0"/>
          </a:p>
          <a:p>
            <a:pPr>
              <a:buNone/>
            </a:pPr>
            <a:r>
              <a:rPr lang="en-US" dirty="0" smtClean="0"/>
              <a:t>Majority of users commented that they want:</a:t>
            </a:r>
          </a:p>
          <a:p>
            <a:r>
              <a:rPr lang="en-US" dirty="0" smtClean="0"/>
              <a:t>Improvements to the BHL search functionality</a:t>
            </a:r>
          </a:p>
          <a:p>
            <a:r>
              <a:rPr lang="en-US" dirty="0" smtClean="0"/>
              <a:t>The ability to “search inside the book”</a:t>
            </a:r>
          </a:p>
          <a:p>
            <a:r>
              <a:rPr lang="en-US" dirty="0" smtClean="0"/>
              <a:t>More content, especially for missing volumes of a series (“gap-fills”)</a:t>
            </a:r>
          </a:p>
          <a:p>
            <a:r>
              <a:rPr lang="en-US" dirty="0" smtClean="0"/>
              <a:t>Improvements to the UI</a:t>
            </a:r>
          </a:p>
          <a:p>
            <a:r>
              <a:rPr lang="en-US" dirty="0" smtClean="0"/>
              <a:t>Improvements to the PDF downloading functionality (B&amp;W </a:t>
            </a:r>
            <a:r>
              <a:rPr lang="en-US" dirty="0" err="1" smtClean="0"/>
              <a:t>PDFs</a:t>
            </a:r>
            <a:r>
              <a:rPr lang="en-US" dirty="0" smtClean="0"/>
              <a:t>)</a:t>
            </a:r>
          </a:p>
          <a:p>
            <a:pPr>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11) Profession</a:t>
            </a:r>
            <a:endParaRPr lang="en-US" dirty="0"/>
          </a:p>
        </p:txBody>
      </p:sp>
      <p:pic>
        <p:nvPicPr>
          <p:cNvPr id="4" name="Picture 3" descr="survey2010-11.jpg"/>
          <p:cNvPicPr>
            <a:picLocks noChangeAspect="1"/>
          </p:cNvPicPr>
          <p:nvPr/>
        </p:nvPicPr>
        <p:blipFill>
          <a:blip r:embed="rId2"/>
          <a:stretch>
            <a:fillRect/>
          </a:stretch>
        </p:blipFill>
        <p:spPr>
          <a:xfrm>
            <a:off x="0" y="1082040"/>
            <a:ext cx="9144000" cy="470916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12) Specialization</a:t>
            </a:r>
            <a:endParaRPr lang="en-US" dirty="0"/>
          </a:p>
        </p:txBody>
      </p:sp>
      <p:pic>
        <p:nvPicPr>
          <p:cNvPr id="4" name="Picture 3" descr="survey2010-12a.jpg"/>
          <p:cNvPicPr>
            <a:picLocks noChangeAspect="1"/>
          </p:cNvPicPr>
          <p:nvPr/>
        </p:nvPicPr>
        <p:blipFill>
          <a:blip r:embed="rId2"/>
          <a:stretch>
            <a:fillRect/>
          </a:stretch>
        </p:blipFill>
        <p:spPr>
          <a:xfrm>
            <a:off x="0" y="731520"/>
            <a:ext cx="9144000" cy="5394960"/>
          </a:xfrm>
          <a:prstGeom prst="rect">
            <a:avLst/>
          </a:prstGeom>
        </p:spPr>
      </p:pic>
      <p:sp>
        <p:nvSpPr>
          <p:cNvPr id="6" name="TextBox 5"/>
          <p:cNvSpPr txBox="1"/>
          <p:nvPr/>
        </p:nvSpPr>
        <p:spPr>
          <a:xfrm>
            <a:off x="304800" y="6172200"/>
            <a:ext cx="2137124" cy="461665"/>
          </a:xfrm>
          <a:prstGeom prst="rect">
            <a:avLst/>
          </a:prstGeom>
          <a:noFill/>
        </p:spPr>
        <p:txBody>
          <a:bodyPr wrap="none" rtlCol="0">
            <a:spAutoFit/>
          </a:bodyPr>
          <a:lstStyle/>
          <a:p>
            <a:r>
              <a:rPr lang="en-US" sz="2400" dirty="0" smtClean="0">
                <a:hlinkClick r:id="rId3"/>
              </a:rPr>
              <a:t>IPNI example</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13) Disciplines</a:t>
            </a:r>
            <a:endParaRPr lang="en-US" dirty="0"/>
          </a:p>
        </p:txBody>
      </p:sp>
      <p:pic>
        <p:nvPicPr>
          <p:cNvPr id="4" name="Picture 3" descr="survey2010-13.jpg"/>
          <p:cNvPicPr>
            <a:picLocks noChangeAspect="1"/>
          </p:cNvPicPr>
          <p:nvPr/>
        </p:nvPicPr>
        <p:blipFill>
          <a:blip r:embed="rId2"/>
          <a:stretch>
            <a:fillRect/>
          </a:stretch>
        </p:blipFill>
        <p:spPr>
          <a:xfrm>
            <a:off x="304800" y="1295400"/>
            <a:ext cx="8458200" cy="429676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Collaboration between BHL partners in US and Europe</a:t>
            </a:r>
          </a:p>
          <a:p>
            <a:r>
              <a:rPr lang="en-US" dirty="0" smtClean="0"/>
              <a:t>Survey Monkey in 6 different languages</a:t>
            </a:r>
          </a:p>
          <a:p>
            <a:r>
              <a:rPr lang="en-US" dirty="0" smtClean="0"/>
              <a:t>Targeted</a:t>
            </a:r>
            <a:r>
              <a:rPr lang="en-US" dirty="0" smtClean="0"/>
              <a:t> &amp; broad dissemination strategies</a:t>
            </a:r>
          </a:p>
          <a:p>
            <a:r>
              <a:rPr lang="en-US" dirty="0" smtClean="0"/>
              <a:t>March 15 – May </a:t>
            </a:r>
            <a:r>
              <a:rPr lang="en-US" dirty="0" smtClean="0"/>
              <a:t>03, 2010</a:t>
            </a:r>
          </a:p>
          <a:p>
            <a:r>
              <a:rPr lang="en-US" dirty="0" smtClean="0"/>
              <a:t>Average number of successful responses per question = </a:t>
            </a:r>
            <a:r>
              <a:rPr lang="en-US" b="1" dirty="0" smtClean="0"/>
              <a:t>1020</a:t>
            </a:r>
          </a:p>
          <a:p>
            <a:pPr lvl="1"/>
            <a:r>
              <a:rPr lang="en-US" dirty="0" smtClean="0"/>
              <a:t>Some questions had fewer responses, some had more</a:t>
            </a:r>
          </a:p>
          <a:p>
            <a:pPr lvl="1"/>
            <a:r>
              <a:rPr lang="en-US" dirty="0" smtClean="0"/>
              <a:t>16 </a:t>
            </a:r>
            <a:r>
              <a:rPr lang="en-US" dirty="0" smtClean="0"/>
              <a:t>t</a:t>
            </a:r>
            <a:r>
              <a:rPr lang="en-US" dirty="0" smtClean="0"/>
              <a:t>otal questions</a:t>
            </a:r>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Collection development should prioritize content that support scholarship for the following subjects, in ranked order:</a:t>
            </a:r>
          </a:p>
          <a:p>
            <a:pPr lvl="1"/>
            <a:r>
              <a:rPr lang="en-US" dirty="0" smtClean="0"/>
              <a:t>Taxonomy, systematic</a:t>
            </a:r>
            <a:r>
              <a:rPr lang="en-US" dirty="0" smtClean="0"/>
              <a:t> &amp; nomenclature</a:t>
            </a:r>
          </a:p>
          <a:p>
            <a:pPr lvl="1"/>
            <a:r>
              <a:rPr lang="en-US" dirty="0" smtClean="0"/>
              <a:t>Biogeography</a:t>
            </a:r>
          </a:p>
          <a:p>
            <a:pPr lvl="1"/>
            <a:r>
              <a:rPr lang="en-US" dirty="0" smtClean="0"/>
              <a:t>Morphology</a:t>
            </a:r>
          </a:p>
          <a:p>
            <a:pPr lvl="1"/>
            <a:r>
              <a:rPr lang="en-US" dirty="0" smtClean="0"/>
              <a:t>Ecology &amp; </a:t>
            </a:r>
            <a:r>
              <a:rPr lang="en-US" dirty="0" smtClean="0"/>
              <a:t>Evolutionary </a:t>
            </a:r>
            <a:r>
              <a:rPr lang="en-US" dirty="0" smtClean="0"/>
              <a:t>biology</a:t>
            </a:r>
          </a:p>
          <a:p>
            <a:pPr lvl="1"/>
            <a:r>
              <a:rPr lang="en-US" dirty="0" smtClean="0"/>
              <a:t>History </a:t>
            </a:r>
            <a:r>
              <a:rPr lang="en-US" dirty="0" smtClean="0"/>
              <a:t>of </a:t>
            </a:r>
            <a:r>
              <a:rPr lang="en-US" dirty="0" smtClean="0"/>
              <a:t>Science</a:t>
            </a:r>
          </a:p>
          <a:p>
            <a:pPr>
              <a:lnSpc>
                <a:spcPct val="110000"/>
              </a:lnSpc>
            </a:pPr>
            <a:r>
              <a:rPr lang="en-US" dirty="0" smtClean="0"/>
              <a:t>Provide access to as many major Botany and Zoology taxonomic works as possible.  How?!</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14) Regions</a:t>
            </a:r>
            <a:endParaRPr lang="en-US" dirty="0"/>
          </a:p>
        </p:txBody>
      </p:sp>
      <p:pic>
        <p:nvPicPr>
          <p:cNvPr id="4" name="Picture 3" descr="survey2010-14a.jpg"/>
          <p:cNvPicPr>
            <a:picLocks noChangeAspect="1"/>
          </p:cNvPicPr>
          <p:nvPr/>
        </p:nvPicPr>
        <p:blipFill>
          <a:blip r:embed="rId3"/>
          <a:stretch>
            <a:fillRect/>
          </a:stretch>
        </p:blipFill>
        <p:spPr>
          <a:xfrm>
            <a:off x="574965" y="1048513"/>
            <a:ext cx="8035635" cy="565708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15) Languages</a:t>
            </a:r>
            <a:endParaRPr lang="en-US" dirty="0"/>
          </a:p>
        </p:txBody>
      </p:sp>
      <p:pic>
        <p:nvPicPr>
          <p:cNvPr id="4" name="Picture 3" descr="survey2010-15a.jpg"/>
          <p:cNvPicPr>
            <a:picLocks noChangeAspect="1"/>
          </p:cNvPicPr>
          <p:nvPr/>
        </p:nvPicPr>
        <p:blipFill>
          <a:blip r:embed="rId2"/>
          <a:stretch>
            <a:fillRect/>
          </a:stretch>
        </p:blipFill>
        <p:spPr>
          <a:xfrm>
            <a:off x="0" y="1376172"/>
            <a:ext cx="9144000" cy="410565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16) Language : Country</a:t>
            </a:r>
            <a:endParaRPr lang="en-US" dirty="0"/>
          </a:p>
        </p:txBody>
      </p:sp>
      <p:pic>
        <p:nvPicPr>
          <p:cNvPr id="5" name="Picture 4" descr="survey2010-0716b.jpg"/>
          <p:cNvPicPr>
            <a:picLocks noChangeAspect="1"/>
          </p:cNvPicPr>
          <p:nvPr/>
        </p:nvPicPr>
        <p:blipFill>
          <a:blip r:embed="rId2"/>
          <a:stretch>
            <a:fillRect/>
          </a:stretch>
        </p:blipFill>
        <p:spPr>
          <a:xfrm>
            <a:off x="152400" y="1411224"/>
            <a:ext cx="8858538" cy="293217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Users: Our Common Denominator</a:t>
            </a:r>
            <a:endParaRPr lang="en-US" dirty="0"/>
          </a:p>
        </p:txBody>
      </p:sp>
      <p:sp>
        <p:nvSpPr>
          <p:cNvPr id="6" name="Content Placeholder 5"/>
          <p:cNvSpPr>
            <a:spLocks noGrp="1"/>
          </p:cNvSpPr>
          <p:nvPr>
            <p:ph idx="1"/>
          </p:nvPr>
        </p:nvSpPr>
        <p:spPr/>
        <p:txBody>
          <a:bodyPr/>
          <a:lstStyle/>
          <a:p>
            <a:r>
              <a:rPr lang="en-US" dirty="0" smtClean="0"/>
              <a:t>Each BHL node will have its own goals/funders/stakeholders/priorities…but for the most part, we share the same global </a:t>
            </a:r>
            <a:r>
              <a:rPr lang="en-US" dirty="0" smtClean="0"/>
              <a:t>audience</a:t>
            </a:r>
          </a:p>
          <a:p>
            <a:r>
              <a:rPr lang="en-US" dirty="0" smtClean="0"/>
              <a:t>Flexible, agile development model, drawing on collaborative inputs of BHL member institutions, global partners, and user feedback. </a:t>
            </a:r>
          </a:p>
          <a:p>
            <a:r>
              <a:rPr lang="en-US" dirty="0" smtClean="0"/>
              <a:t>Once local collections for local users, now shared collections on a global scale for a global audience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smtClean="0"/>
              <a:t>To understand current user groups</a:t>
            </a:r>
          </a:p>
          <a:p>
            <a:r>
              <a:rPr lang="en-US" dirty="0" smtClean="0"/>
              <a:t>To attract new user groups</a:t>
            </a:r>
          </a:p>
          <a:p>
            <a:r>
              <a:rPr lang="en-US" dirty="0" smtClean="0"/>
              <a:t>To discover how BHL services are being </a:t>
            </a:r>
            <a:r>
              <a:rPr lang="en-US" dirty="0" smtClean="0"/>
              <a:t>used</a:t>
            </a:r>
          </a:p>
          <a:p>
            <a:r>
              <a:rPr lang="en-US" dirty="0" smtClean="0"/>
              <a:t>To inform collection and technical development priorities for the future</a:t>
            </a:r>
          </a:p>
          <a:p>
            <a:r>
              <a:rPr lang="en-US" dirty="0" smtClean="0"/>
              <a:t>To develop a core set of questions that can be reissued to track future progress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1) Use Frequency</a:t>
            </a:r>
            <a:endParaRPr lang="en-US" dirty="0"/>
          </a:p>
        </p:txBody>
      </p:sp>
      <p:pic>
        <p:nvPicPr>
          <p:cNvPr id="4" name="Picture 3" descr="survey2010-01a.jpg"/>
          <p:cNvPicPr>
            <a:picLocks noChangeAspect="1"/>
          </p:cNvPicPr>
          <p:nvPr/>
        </p:nvPicPr>
        <p:blipFill>
          <a:blip r:embed="rId2"/>
          <a:stretch>
            <a:fillRect/>
          </a:stretch>
        </p:blipFill>
        <p:spPr>
          <a:xfrm>
            <a:off x="1219200" y="979780"/>
            <a:ext cx="6553200" cy="58782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How often do you use BHL for the following</a:t>
            </a:r>
            <a:r>
              <a:rPr lang="en-US" dirty="0" smtClean="0"/>
              <a:t>? </a:t>
            </a:r>
            <a:r>
              <a:rPr lang="en-US" sz="2222" dirty="0" smtClean="0"/>
              <a:t>[translated 5 times]</a:t>
            </a:r>
            <a:endParaRPr lang="en-US" sz="2222" dirty="0"/>
          </a:p>
        </p:txBody>
      </p:sp>
      <p:pic>
        <p:nvPicPr>
          <p:cNvPr id="5" name="Picture 4" descr="q2.tiff"/>
          <p:cNvPicPr>
            <a:picLocks noChangeAspect="1"/>
          </p:cNvPicPr>
          <p:nvPr/>
        </p:nvPicPr>
        <p:blipFill>
          <a:blip r:embed="rId2"/>
          <a:stretch>
            <a:fillRect/>
          </a:stretch>
        </p:blipFill>
        <p:spPr>
          <a:xfrm>
            <a:off x="439193" y="1066800"/>
            <a:ext cx="8247607" cy="5486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2</a:t>
            </a:r>
            <a:r>
              <a:rPr lang="en-US" dirty="0" smtClean="0"/>
              <a:t>) Use Functions</a:t>
            </a:r>
            <a:endParaRPr lang="en-US" dirty="0"/>
          </a:p>
        </p:txBody>
      </p:sp>
      <p:pic>
        <p:nvPicPr>
          <p:cNvPr id="5" name="Picture 4" descr="survey2010-02a.jpg"/>
          <p:cNvPicPr>
            <a:picLocks noChangeAspect="1"/>
          </p:cNvPicPr>
          <p:nvPr/>
        </p:nvPicPr>
        <p:blipFill>
          <a:blip r:embed="rId2"/>
          <a:stretch>
            <a:fillRect/>
          </a:stretch>
        </p:blipFill>
        <p:spPr>
          <a:xfrm>
            <a:off x="0" y="1280160"/>
            <a:ext cx="9144000" cy="42976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3</a:t>
            </a:r>
            <a:r>
              <a:rPr lang="en-US" dirty="0" smtClean="0"/>
              <a:t>) Levels of Satisfaction</a:t>
            </a:r>
            <a:endParaRPr lang="en-US" dirty="0"/>
          </a:p>
        </p:txBody>
      </p:sp>
      <p:pic>
        <p:nvPicPr>
          <p:cNvPr id="5" name="Picture 4" descr="survey2010-03.jpg"/>
          <p:cNvPicPr>
            <a:picLocks noChangeAspect="1"/>
          </p:cNvPicPr>
          <p:nvPr/>
        </p:nvPicPr>
        <p:blipFill>
          <a:blip r:embed="rId2"/>
          <a:stretch>
            <a:fillRect/>
          </a:stretch>
        </p:blipFill>
        <p:spPr>
          <a:xfrm>
            <a:off x="0" y="1353312"/>
            <a:ext cx="9144000" cy="415137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4) PDF Usage	</a:t>
            </a:r>
            <a:endParaRPr lang="en-US" dirty="0"/>
          </a:p>
        </p:txBody>
      </p:sp>
      <p:pic>
        <p:nvPicPr>
          <p:cNvPr id="5" name="Picture 4" descr="survey2010-04.jpg"/>
          <p:cNvPicPr>
            <a:picLocks noChangeAspect="1"/>
          </p:cNvPicPr>
          <p:nvPr/>
        </p:nvPicPr>
        <p:blipFill>
          <a:blip r:embed="rId3"/>
          <a:stretch>
            <a:fillRect/>
          </a:stretch>
        </p:blipFill>
        <p:spPr>
          <a:xfrm>
            <a:off x="0" y="1447800"/>
            <a:ext cx="9144000" cy="40050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5</a:t>
            </a:r>
            <a:r>
              <a:rPr lang="en-US" dirty="0" smtClean="0"/>
              <a:t>) Referrers</a:t>
            </a:r>
            <a:endParaRPr lang="en-US" dirty="0"/>
          </a:p>
        </p:txBody>
      </p:sp>
      <p:pic>
        <p:nvPicPr>
          <p:cNvPr id="5" name="Picture 4" descr="survey2010-05.jpg"/>
          <p:cNvPicPr>
            <a:picLocks noChangeAspect="1"/>
          </p:cNvPicPr>
          <p:nvPr/>
        </p:nvPicPr>
        <p:blipFill>
          <a:blip r:embed="rId3"/>
          <a:stretch>
            <a:fillRect/>
          </a:stretch>
        </p:blipFill>
        <p:spPr>
          <a:xfrm>
            <a:off x="0" y="1568196"/>
            <a:ext cx="9144000" cy="37216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1525</TotalTime>
  <Words>860</Words>
  <Application>Microsoft Macintosh PowerPoint</Application>
  <PresentationFormat>On-screen Show (4:3)</PresentationFormat>
  <Paragraphs>92</Paragraphs>
  <Slides>24</Slides>
  <Notes>6</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Perspective</vt:lpstr>
      <vt:lpstr>BHL Survey 2010</vt:lpstr>
      <vt:lpstr>Overview</vt:lpstr>
      <vt:lpstr>Goals</vt:lpstr>
      <vt:lpstr>1) Use Frequency</vt:lpstr>
      <vt:lpstr>How often do you use BHL for the following? [translated 5 times]</vt:lpstr>
      <vt:lpstr>2) Use Functions</vt:lpstr>
      <vt:lpstr>3) Levels of Satisfaction</vt:lpstr>
      <vt:lpstr>4) PDF Usage </vt:lpstr>
      <vt:lpstr>5) Referrers</vt:lpstr>
      <vt:lpstr>6) Search Methods</vt:lpstr>
      <vt:lpstr>7) Future Developments</vt:lpstr>
      <vt:lpstr>Implications</vt:lpstr>
      <vt:lpstr>Implications</vt:lpstr>
      <vt:lpstr>Implications</vt:lpstr>
      <vt:lpstr>8) APIs</vt:lpstr>
      <vt:lpstr>9) &amp; 10) Free Text</vt:lpstr>
      <vt:lpstr>11) Profession</vt:lpstr>
      <vt:lpstr>12) Specialization</vt:lpstr>
      <vt:lpstr>13) Disciplines</vt:lpstr>
      <vt:lpstr>Implications</vt:lpstr>
      <vt:lpstr>14) Regions</vt:lpstr>
      <vt:lpstr>15) Languages</vt:lpstr>
      <vt:lpstr>16) Language : Country</vt:lpstr>
      <vt:lpstr>Users: Our Common Denominator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BHL Survey 2010</dc:title>
  <dc:creator>Bianca Lipscomb</dc:creator>
  <cp:lastModifiedBy>Bianca Lipscomb</cp:lastModifiedBy>
  <cp:revision>80</cp:revision>
  <dcterms:created xsi:type="dcterms:W3CDTF">2010-09-21T14:43:14Z</dcterms:created>
  <dcterms:modified xsi:type="dcterms:W3CDTF">2010-09-22T16:09:07Z</dcterms:modified>
</cp:coreProperties>
</file>