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A3A"/>
    <a:srgbClr val="FFB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45" autoAdjust="0"/>
    <p:restoredTop sz="86435" autoAdjust="0"/>
  </p:normalViewPr>
  <p:slideViewPr>
    <p:cSldViewPr snapToObjects="1">
      <p:cViewPr varScale="1">
        <p:scale>
          <a:sx n="91" d="100"/>
          <a:sy n="91" d="100"/>
        </p:scale>
        <p:origin x="-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A45F2-CB4F-AE4E-B610-1495D002F80F}" type="doc">
      <dgm:prSet loTypeId="urn:microsoft.com/office/officeart/2005/8/layout/target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AEB43A-EE48-454B-8AD6-E8657CA81028}">
      <dgm:prSet phldrT="[Text]" custT="1"/>
      <dgm:spPr/>
      <dgm:t>
        <a:bodyPr/>
        <a:lstStyle/>
        <a:p>
          <a:r>
            <a:rPr lang="en-US" sz="3200" dirty="0" smtClean="0"/>
            <a:t>Core</a:t>
          </a:r>
          <a:endParaRPr lang="en-US" sz="3200" dirty="0"/>
        </a:p>
      </dgm:t>
    </dgm:pt>
    <dgm:pt modelId="{38FB585E-5C7A-0C49-8A69-2C7B8D8F17CB}" type="parTrans" cxnId="{81BA71CB-0BB0-C14B-9D4D-F9D04EE71BBC}">
      <dgm:prSet/>
      <dgm:spPr/>
      <dgm:t>
        <a:bodyPr/>
        <a:lstStyle/>
        <a:p>
          <a:endParaRPr lang="en-US"/>
        </a:p>
      </dgm:t>
    </dgm:pt>
    <dgm:pt modelId="{5A22F8ED-2E45-444F-8D15-9AD647BF6C2A}" type="sibTrans" cxnId="{81BA71CB-0BB0-C14B-9D4D-F9D04EE71BBC}">
      <dgm:prSet/>
      <dgm:spPr/>
      <dgm:t>
        <a:bodyPr/>
        <a:lstStyle/>
        <a:p>
          <a:endParaRPr lang="en-US"/>
        </a:p>
      </dgm:t>
    </dgm:pt>
    <dgm:pt modelId="{8CED78C1-4A64-B842-8FDA-0F3F04610CFE}">
      <dgm:prSet phldrT="[Text]" custT="1"/>
      <dgm:spPr/>
      <dgm:t>
        <a:bodyPr/>
        <a:lstStyle/>
        <a:p>
          <a:r>
            <a:rPr lang="en-US" sz="3200" dirty="0" smtClean="0"/>
            <a:t>Supporting</a:t>
          </a:r>
          <a:endParaRPr lang="en-US" sz="3200" dirty="0"/>
        </a:p>
      </dgm:t>
    </dgm:pt>
    <dgm:pt modelId="{5A74B989-5E4A-4049-B089-5C6262A1E32B}" type="parTrans" cxnId="{886F4B31-29BA-F747-830B-2520798EC3F8}">
      <dgm:prSet/>
      <dgm:spPr/>
      <dgm:t>
        <a:bodyPr/>
        <a:lstStyle/>
        <a:p>
          <a:endParaRPr lang="en-US"/>
        </a:p>
      </dgm:t>
    </dgm:pt>
    <dgm:pt modelId="{C05E64C5-93EC-5746-83A7-CAD81CBE1E4F}" type="sibTrans" cxnId="{886F4B31-29BA-F747-830B-2520798EC3F8}">
      <dgm:prSet/>
      <dgm:spPr/>
      <dgm:t>
        <a:bodyPr/>
        <a:lstStyle/>
        <a:p>
          <a:endParaRPr lang="en-US"/>
        </a:p>
      </dgm:t>
    </dgm:pt>
    <dgm:pt modelId="{3006C297-3B92-AF46-AB0A-9BCAFC7ED3FC}">
      <dgm:prSet phldrT="[Text]" custT="1"/>
      <dgm:spPr/>
      <dgm:t>
        <a:bodyPr/>
        <a:lstStyle/>
        <a:p>
          <a:r>
            <a:rPr lang="en-US" sz="3200" dirty="0" smtClean="0"/>
            <a:t>Outliers</a:t>
          </a:r>
          <a:endParaRPr lang="en-US" sz="3200" dirty="0"/>
        </a:p>
      </dgm:t>
    </dgm:pt>
    <dgm:pt modelId="{D1EB6570-735A-3747-B61B-276AD437F785}" type="parTrans" cxnId="{476C63D3-BDC0-424C-831A-85333CF997B9}">
      <dgm:prSet/>
      <dgm:spPr/>
      <dgm:t>
        <a:bodyPr/>
        <a:lstStyle/>
        <a:p>
          <a:endParaRPr lang="en-US"/>
        </a:p>
      </dgm:t>
    </dgm:pt>
    <dgm:pt modelId="{D58510DA-F24D-CE44-8423-FF016F296AA7}" type="sibTrans" cxnId="{476C63D3-BDC0-424C-831A-85333CF997B9}">
      <dgm:prSet/>
      <dgm:spPr/>
      <dgm:t>
        <a:bodyPr/>
        <a:lstStyle/>
        <a:p>
          <a:endParaRPr lang="en-US"/>
        </a:p>
      </dgm:t>
    </dgm:pt>
    <dgm:pt modelId="{D686BD10-A583-D143-B721-CAB4C042861F}" type="pres">
      <dgm:prSet presAssocID="{C03A45F2-CB4F-AE4E-B610-1495D002F80F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95858D-F1CA-DB4D-A509-19D1A1280ACF}" type="pres">
      <dgm:prSet presAssocID="{64AEB43A-EE48-454B-8AD6-E8657CA81028}" presName="circle1" presStyleLbl="lnNode1" presStyleIdx="0" presStyleCnt="3" custScaleX="161481" custScaleY="166667"/>
      <dgm:spPr>
        <a:gradFill flip="none" rotWithShape="1">
          <a:gsLst>
            <a:gs pos="0">
              <a:srgbClr val="00BA3A"/>
            </a:gs>
            <a:gs pos="100000">
              <a:srgbClr val="008000"/>
            </a:gs>
          </a:gsLst>
          <a:lin ang="0" scaled="1"/>
          <a:tileRect/>
        </a:gradFill>
      </dgm:spPr>
      <dgm:t>
        <a:bodyPr/>
        <a:lstStyle/>
        <a:p>
          <a:endParaRPr lang="en-US"/>
        </a:p>
      </dgm:t>
    </dgm:pt>
    <dgm:pt modelId="{800EBA7D-0C0E-444D-AE1C-CF832A7D44F3}" type="pres">
      <dgm:prSet presAssocID="{64AEB43A-EE48-454B-8AD6-E8657CA81028}" presName="text1" presStyleLbl="revTx" presStyleIdx="0" presStyleCnt="3" custScaleX="45288" custScaleY="36856" custLinFactNeighborX="-71195" custLinFactNeighborY="17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85C74B-D11E-4A43-BF5A-9D745BFECA20}" type="pres">
      <dgm:prSet presAssocID="{64AEB43A-EE48-454B-8AD6-E8657CA81028}" presName="line1" presStyleLbl="callout" presStyleIdx="0" presStyleCnt="6" custLinFactY="700000" custLinFactNeighborX="-27950" custLinFactNeighborY="725775"/>
      <dgm:spPr/>
      <dgm:t>
        <a:bodyPr/>
        <a:lstStyle/>
        <a:p>
          <a:endParaRPr lang="en-US"/>
        </a:p>
      </dgm:t>
    </dgm:pt>
    <dgm:pt modelId="{ABA4EA56-E9C0-2B45-B38C-9248B91D5895}" type="pres">
      <dgm:prSet presAssocID="{64AEB43A-EE48-454B-8AD6-E8657CA81028}" presName="d1" presStyleLbl="callout" presStyleIdx="1" presStyleCnt="6" custScaleX="88944" custScaleY="71011"/>
      <dgm:spPr/>
      <dgm:t>
        <a:bodyPr/>
        <a:lstStyle/>
        <a:p>
          <a:endParaRPr lang="en-US"/>
        </a:p>
      </dgm:t>
    </dgm:pt>
    <dgm:pt modelId="{889190A7-3C15-A245-BF73-049DB8FC8175}" type="pres">
      <dgm:prSet presAssocID="{8CED78C1-4A64-B842-8FDA-0F3F04610CFE}" presName="circle2" presStyleLbl="lnNode1" presStyleIdx="1" presStyleCnt="3" custScaleX="161481" custScaleY="166667"/>
      <dgm:spPr>
        <a:gradFill flip="none" rotWithShape="1">
          <a:gsLst>
            <a:gs pos="0">
              <a:srgbClr val="FFB400"/>
            </a:gs>
            <a:gs pos="100000">
              <a:srgbClr val="FFFF00"/>
            </a:gs>
          </a:gsLst>
          <a:lin ang="0" scaled="1"/>
          <a:tileRect/>
        </a:gradFill>
      </dgm:spPr>
    </dgm:pt>
    <dgm:pt modelId="{3CAE73EF-F75A-254D-A7E4-4F2A276BDFA1}" type="pres">
      <dgm:prSet presAssocID="{8CED78C1-4A64-B842-8FDA-0F3F04610CFE}" presName="text2" presStyleLbl="revTx" presStyleIdx="1" presStyleCnt="3" custScaleX="86866" custScaleY="36397" custLinFactNeighborX="-41517" custLinFactNeighborY="-42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7080A-B3C0-DF4E-804B-6862E6167F0E}" type="pres">
      <dgm:prSet presAssocID="{8CED78C1-4A64-B842-8FDA-0F3F04610CFE}" presName="line2" presStyleLbl="callout" presStyleIdx="2" presStyleCnt="6" custLinFactY="-500000" custLinFactNeighborX="97235" custLinFactNeighborY="-515669"/>
      <dgm:spPr/>
    </dgm:pt>
    <dgm:pt modelId="{A54DA0ED-4047-924F-AD7F-1D4E1567D993}" type="pres">
      <dgm:prSet presAssocID="{8CED78C1-4A64-B842-8FDA-0F3F04610CFE}" presName="d2" presStyleLbl="callout" presStyleIdx="3" presStyleCnt="6" custScaleX="138477" custScaleY="114652" custLinFactNeighborX="13068" custLinFactNeighborY="-6984"/>
      <dgm:spPr/>
    </dgm:pt>
    <dgm:pt modelId="{18687561-FBDB-874D-8D2D-C4EE51C397A6}" type="pres">
      <dgm:prSet presAssocID="{3006C297-3B92-AF46-AB0A-9BCAFC7ED3FC}" presName="circle3" presStyleLbl="lnNode1" presStyleIdx="2" presStyleCnt="3" custScaleX="160605" custScaleY="131903"/>
      <dgm:spPr>
        <a:gradFill rotWithShape="0"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</a:gradFill>
      </dgm:spPr>
      <dgm:t>
        <a:bodyPr/>
        <a:lstStyle/>
        <a:p>
          <a:endParaRPr lang="en-US"/>
        </a:p>
      </dgm:t>
    </dgm:pt>
    <dgm:pt modelId="{9608D5F7-8019-E04A-AB33-F51CCC947514}" type="pres">
      <dgm:prSet presAssocID="{3006C297-3B92-AF46-AB0A-9BCAFC7ED3FC}" presName="text3" presStyleLbl="revTx" presStyleIdx="2" presStyleCnt="3" custScaleX="67210" custScaleY="41063" custLinFactY="100000" custLinFactNeighborX="-35890" custLinFactNeighborY="120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9587C-5832-4E4C-B91C-94444848DFBF}" type="pres">
      <dgm:prSet presAssocID="{3006C297-3B92-AF46-AB0A-9BCAFC7ED3FC}" presName="line3" presStyleLbl="callout" presStyleIdx="4" presStyleCnt="6" custLinFactY="4900000" custLinFactNeighborX="51155" custLinFactNeighborY="4945477"/>
      <dgm:spPr/>
    </dgm:pt>
    <dgm:pt modelId="{A64EDB88-47D4-E544-A6B5-0571250DBECA}" type="pres">
      <dgm:prSet presAssocID="{3006C297-3B92-AF46-AB0A-9BCAFC7ED3FC}" presName="d3" presStyleLbl="callout" presStyleIdx="5" presStyleCnt="6" custFlipHor="1" custScaleX="42720" custScaleY="56879" custLinFactY="1682" custLinFactNeighborX="56020" custLinFactNeighborY="100000"/>
      <dgm:spPr/>
    </dgm:pt>
  </dgm:ptLst>
  <dgm:cxnLst>
    <dgm:cxn modelId="{886F4B31-29BA-F747-830B-2520798EC3F8}" srcId="{C03A45F2-CB4F-AE4E-B610-1495D002F80F}" destId="{8CED78C1-4A64-B842-8FDA-0F3F04610CFE}" srcOrd="1" destOrd="0" parTransId="{5A74B989-5E4A-4049-B089-5C6262A1E32B}" sibTransId="{C05E64C5-93EC-5746-83A7-CAD81CBE1E4F}"/>
    <dgm:cxn modelId="{268FD5CE-3B69-0246-A75E-16D0B8CB082B}" type="presOf" srcId="{C03A45F2-CB4F-AE4E-B610-1495D002F80F}" destId="{D686BD10-A583-D143-B721-CAB4C042861F}" srcOrd="0" destOrd="0" presId="urn:microsoft.com/office/officeart/2005/8/layout/target1"/>
    <dgm:cxn modelId="{1B4ADB1E-4F1D-634D-9D84-8AD3239D45CB}" type="presOf" srcId="{3006C297-3B92-AF46-AB0A-9BCAFC7ED3FC}" destId="{9608D5F7-8019-E04A-AB33-F51CCC947514}" srcOrd="0" destOrd="0" presId="urn:microsoft.com/office/officeart/2005/8/layout/target1"/>
    <dgm:cxn modelId="{476C63D3-BDC0-424C-831A-85333CF997B9}" srcId="{C03A45F2-CB4F-AE4E-B610-1495D002F80F}" destId="{3006C297-3B92-AF46-AB0A-9BCAFC7ED3FC}" srcOrd="2" destOrd="0" parTransId="{D1EB6570-735A-3747-B61B-276AD437F785}" sibTransId="{D58510DA-F24D-CE44-8423-FF016F296AA7}"/>
    <dgm:cxn modelId="{72B1D023-D9F9-6E44-B0D3-AB548D827B09}" type="presOf" srcId="{8CED78C1-4A64-B842-8FDA-0F3F04610CFE}" destId="{3CAE73EF-F75A-254D-A7E4-4F2A276BDFA1}" srcOrd="0" destOrd="0" presId="urn:microsoft.com/office/officeart/2005/8/layout/target1"/>
    <dgm:cxn modelId="{81BA71CB-0BB0-C14B-9D4D-F9D04EE71BBC}" srcId="{C03A45F2-CB4F-AE4E-B610-1495D002F80F}" destId="{64AEB43A-EE48-454B-8AD6-E8657CA81028}" srcOrd="0" destOrd="0" parTransId="{38FB585E-5C7A-0C49-8A69-2C7B8D8F17CB}" sibTransId="{5A22F8ED-2E45-444F-8D15-9AD647BF6C2A}"/>
    <dgm:cxn modelId="{9C2E563B-22E8-A74B-98E5-35D268CC4BE3}" type="presOf" srcId="{64AEB43A-EE48-454B-8AD6-E8657CA81028}" destId="{800EBA7D-0C0E-444D-AE1C-CF832A7D44F3}" srcOrd="0" destOrd="0" presId="urn:microsoft.com/office/officeart/2005/8/layout/target1"/>
    <dgm:cxn modelId="{9E51D790-80E5-1744-996A-FA206B606A97}" type="presParOf" srcId="{D686BD10-A583-D143-B721-CAB4C042861F}" destId="{A995858D-F1CA-DB4D-A509-19D1A1280ACF}" srcOrd="0" destOrd="0" presId="urn:microsoft.com/office/officeart/2005/8/layout/target1"/>
    <dgm:cxn modelId="{16D726F2-7646-884B-A1D8-CA758695E1CF}" type="presParOf" srcId="{D686BD10-A583-D143-B721-CAB4C042861F}" destId="{800EBA7D-0C0E-444D-AE1C-CF832A7D44F3}" srcOrd="1" destOrd="0" presId="urn:microsoft.com/office/officeart/2005/8/layout/target1"/>
    <dgm:cxn modelId="{E70F2C90-93A5-EA42-958B-FEE31E7FBEEF}" type="presParOf" srcId="{D686BD10-A583-D143-B721-CAB4C042861F}" destId="{B485C74B-D11E-4A43-BF5A-9D745BFECA20}" srcOrd="2" destOrd="0" presId="urn:microsoft.com/office/officeart/2005/8/layout/target1"/>
    <dgm:cxn modelId="{13182C50-4E81-3E41-9627-F2E18DA4F9A7}" type="presParOf" srcId="{D686BD10-A583-D143-B721-CAB4C042861F}" destId="{ABA4EA56-E9C0-2B45-B38C-9248B91D5895}" srcOrd="3" destOrd="0" presId="urn:microsoft.com/office/officeart/2005/8/layout/target1"/>
    <dgm:cxn modelId="{402D52D6-E70E-D040-ABB9-CAE1E9BB3527}" type="presParOf" srcId="{D686BD10-A583-D143-B721-CAB4C042861F}" destId="{889190A7-3C15-A245-BF73-049DB8FC8175}" srcOrd="4" destOrd="0" presId="urn:microsoft.com/office/officeart/2005/8/layout/target1"/>
    <dgm:cxn modelId="{53B3955E-5DD8-8944-83A2-34B00F19931E}" type="presParOf" srcId="{D686BD10-A583-D143-B721-CAB4C042861F}" destId="{3CAE73EF-F75A-254D-A7E4-4F2A276BDFA1}" srcOrd="5" destOrd="0" presId="urn:microsoft.com/office/officeart/2005/8/layout/target1"/>
    <dgm:cxn modelId="{075CE889-2EB6-8848-9F14-4A55FAA9EBB8}" type="presParOf" srcId="{D686BD10-A583-D143-B721-CAB4C042861F}" destId="{8BE7080A-B3C0-DF4E-804B-6862E6167F0E}" srcOrd="6" destOrd="0" presId="urn:microsoft.com/office/officeart/2005/8/layout/target1"/>
    <dgm:cxn modelId="{D038C9F0-C470-A54D-B5B8-917D648C147B}" type="presParOf" srcId="{D686BD10-A583-D143-B721-CAB4C042861F}" destId="{A54DA0ED-4047-924F-AD7F-1D4E1567D993}" srcOrd="7" destOrd="0" presId="urn:microsoft.com/office/officeart/2005/8/layout/target1"/>
    <dgm:cxn modelId="{6D013508-4261-5546-ADE0-1229B1022B7A}" type="presParOf" srcId="{D686BD10-A583-D143-B721-CAB4C042861F}" destId="{18687561-FBDB-874D-8D2D-C4EE51C397A6}" srcOrd="8" destOrd="0" presId="urn:microsoft.com/office/officeart/2005/8/layout/target1"/>
    <dgm:cxn modelId="{48EF934F-7EAE-D447-839F-F0D70D3AE8C3}" type="presParOf" srcId="{D686BD10-A583-D143-B721-CAB4C042861F}" destId="{9608D5F7-8019-E04A-AB33-F51CCC947514}" srcOrd="9" destOrd="0" presId="urn:microsoft.com/office/officeart/2005/8/layout/target1"/>
    <dgm:cxn modelId="{30E15226-E1F0-2744-BD94-51D811B18D72}" type="presParOf" srcId="{D686BD10-A583-D143-B721-CAB4C042861F}" destId="{C449587C-5832-4E4C-B91C-94444848DFBF}" srcOrd="10" destOrd="0" presId="urn:microsoft.com/office/officeart/2005/8/layout/target1"/>
    <dgm:cxn modelId="{09FC3B74-783D-D749-9300-C2F9C87FAE17}" type="presParOf" srcId="{D686BD10-A583-D143-B721-CAB4C042861F}" destId="{A64EDB88-47D4-E544-A6B5-0571250DBECA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7561-FBDB-874D-8D2D-C4EE51C397A6}">
      <dsp:nvSpPr>
        <dsp:cNvPr id="0" name=""/>
        <dsp:cNvSpPr/>
      </dsp:nvSpPr>
      <dsp:spPr>
        <a:xfrm>
          <a:off x="-409111" y="246982"/>
          <a:ext cx="8260718" cy="6784430"/>
        </a:xfrm>
        <a:prstGeom prst="ellipse">
          <a:avLst/>
        </a:prstGeom>
        <a:gradFill rotWithShape="0"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9190A7-3C15-A245-BF73-049DB8FC8175}">
      <dsp:nvSpPr>
        <dsp:cNvPr id="0" name=""/>
        <dsp:cNvSpPr/>
      </dsp:nvSpPr>
      <dsp:spPr>
        <a:xfrm>
          <a:off x="1229515" y="1067442"/>
          <a:ext cx="4983465" cy="5143510"/>
        </a:xfrm>
        <a:prstGeom prst="ellipse">
          <a:avLst/>
        </a:prstGeom>
        <a:gradFill flip="none" rotWithShape="1">
          <a:gsLst>
            <a:gs pos="0">
              <a:srgbClr val="FFB400"/>
            </a:gs>
            <a:gs pos="100000">
              <a:srgbClr val="FFFF00"/>
            </a:gs>
          </a:gsLst>
          <a:lin ang="0" scaled="1"/>
          <a:tileRect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95858D-F1CA-DB4D-A509-19D1A1280ACF}">
      <dsp:nvSpPr>
        <dsp:cNvPr id="0" name=""/>
        <dsp:cNvSpPr/>
      </dsp:nvSpPr>
      <dsp:spPr>
        <a:xfrm>
          <a:off x="2890670" y="2781945"/>
          <a:ext cx="1661155" cy="1714503"/>
        </a:xfrm>
        <a:prstGeom prst="ellipse">
          <a:avLst/>
        </a:prstGeom>
        <a:gradFill flip="none" rotWithShape="1">
          <a:gsLst>
            <a:gs pos="0">
              <a:srgbClr val="00BA3A"/>
            </a:gs>
            <a:gs pos="100000">
              <a:srgbClr val="008000"/>
            </a:gs>
          </a:gsLst>
          <a:lin ang="0" scaled="1"/>
          <a:tileRect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0EBA7D-0C0E-444D-AE1C-CF832A7D44F3}">
      <dsp:nvSpPr>
        <dsp:cNvPr id="0" name=""/>
        <dsp:cNvSpPr/>
      </dsp:nvSpPr>
      <dsp:spPr>
        <a:xfrm>
          <a:off x="6022818" y="94595"/>
          <a:ext cx="1164694" cy="552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Core</a:t>
          </a:r>
          <a:endParaRPr lang="en-US" sz="3200" kern="1200" dirty="0"/>
        </a:p>
      </dsp:txBody>
      <dsp:txXfrm>
        <a:off x="6022818" y="94595"/>
        <a:ext cx="1164694" cy="552909"/>
      </dsp:txXfrm>
    </dsp:sp>
    <dsp:sp modelId="{B485C74B-D11E-4A43-BF5A-9D745BFECA20}">
      <dsp:nvSpPr>
        <dsp:cNvPr id="0" name=""/>
        <dsp:cNvSpPr/>
      </dsp:nvSpPr>
      <dsp:spPr>
        <a:xfrm>
          <a:off x="6327609" y="616320"/>
          <a:ext cx="6429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BA4EA56-E9C0-2B45-B38C-9248B91D5895}">
      <dsp:nvSpPr>
        <dsp:cNvPr id="0" name=""/>
        <dsp:cNvSpPr/>
      </dsp:nvSpPr>
      <dsp:spPr>
        <a:xfrm rot="5400000">
          <a:off x="3857767" y="633674"/>
          <a:ext cx="2510451" cy="247574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CAE73EF-F75A-254D-A7E4-4F2A276BDFA1}">
      <dsp:nvSpPr>
        <dsp:cNvPr id="0" name=""/>
        <dsp:cNvSpPr/>
      </dsp:nvSpPr>
      <dsp:spPr>
        <a:xfrm>
          <a:off x="6251421" y="691572"/>
          <a:ext cx="2233976" cy="54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Supporting</a:t>
          </a:r>
          <a:endParaRPr lang="en-US" sz="3200" kern="1200" dirty="0"/>
        </a:p>
      </dsp:txBody>
      <dsp:txXfrm>
        <a:off x="6251421" y="691572"/>
        <a:ext cx="2233976" cy="546023"/>
      </dsp:txXfrm>
    </dsp:sp>
    <dsp:sp modelId="{8BE7080A-B3C0-DF4E-804B-6862E6167F0E}">
      <dsp:nvSpPr>
        <dsp:cNvPr id="0" name=""/>
        <dsp:cNvSpPr/>
      </dsp:nvSpPr>
      <dsp:spPr>
        <a:xfrm>
          <a:off x="7132470" y="1237588"/>
          <a:ext cx="6429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54DA0ED-4047-924F-AD7F-1D4E1567D993}">
      <dsp:nvSpPr>
        <dsp:cNvPr id="0" name=""/>
        <dsp:cNvSpPr/>
      </dsp:nvSpPr>
      <dsp:spPr>
        <a:xfrm rot="5400000">
          <a:off x="4169765" y="1370519"/>
          <a:ext cx="3158500" cy="283359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08D5F7-8019-E04A-AB33-F51CCC947514}">
      <dsp:nvSpPr>
        <dsp:cNvPr id="0" name=""/>
        <dsp:cNvSpPr/>
      </dsp:nvSpPr>
      <dsp:spPr>
        <a:xfrm>
          <a:off x="6648885" y="6096298"/>
          <a:ext cx="1728473" cy="616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Outliers</a:t>
          </a:r>
          <a:endParaRPr lang="en-US" sz="3200" kern="1200" dirty="0"/>
        </a:p>
      </dsp:txBody>
      <dsp:txXfrm>
        <a:off x="6648885" y="6096298"/>
        <a:ext cx="1728473" cy="616021"/>
      </dsp:txXfrm>
    </dsp:sp>
    <dsp:sp modelId="{C449587C-5832-4E4C-B91C-94444848DFBF}">
      <dsp:nvSpPr>
        <dsp:cNvPr id="0" name=""/>
        <dsp:cNvSpPr/>
      </dsp:nvSpPr>
      <dsp:spPr>
        <a:xfrm>
          <a:off x="6836205" y="6647788"/>
          <a:ext cx="6429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64EDB88-47D4-E544-A6B5-0571250DBECA}">
      <dsp:nvSpPr>
        <dsp:cNvPr id="0" name=""/>
        <dsp:cNvSpPr/>
      </dsp:nvSpPr>
      <dsp:spPr>
        <a:xfrm rot="16200000" flipH="1">
          <a:off x="6021639" y="5808427"/>
          <a:ext cx="1119518" cy="55921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CA13-0264-FB46-B775-8E1858357611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7900-DE16-DE4A-9785-B5A12557FA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-15240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10709" y="6400800"/>
            <a:ext cx="1999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Agricultural meteorology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804388" y="5867400"/>
            <a:ext cx="1797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Physical Anthropology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325350" y="5498068"/>
            <a:ext cx="10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Melioration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458758" y="6172200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Crops and climate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1275" y="46482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Ethnology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19891" y="4001869"/>
            <a:ext cx="1221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Socio-cultural</a:t>
            </a:r>
          </a:p>
          <a:p>
            <a:r>
              <a:rPr lang="en-US" sz="1400" dirty="0" smtClean="0"/>
              <a:t> Anthropology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395188" y="6096000"/>
            <a:ext cx="1891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400" dirty="0" smtClean="0"/>
              <a:t>Prehistoric archaeology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779560" y="304800"/>
            <a:ext cx="1135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Biochemistry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672909" y="5802868"/>
            <a:ext cx="1265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Fluid dynamics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534291" y="5433536"/>
            <a:ext cx="816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Genetics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61688" y="5128736"/>
            <a:ext cx="81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Cytology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67545" y="4812268"/>
            <a:ext cx="940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Biophysics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79073" y="5128736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Plant lore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9891" y="3657600"/>
            <a:ext cx="1009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Mineralogy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837160" y="849868"/>
            <a:ext cx="10819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Bioacoustics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56248" y="545068"/>
            <a:ext cx="1210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400" dirty="0" smtClean="0"/>
              <a:t>Bio</a:t>
            </a:r>
            <a:r>
              <a:rPr lang="en-US" sz="1400" dirty="0" smtClean="0"/>
              <a:t>electro</a:t>
            </a:r>
            <a:r>
              <a:rPr sz="1400" dirty="0" smtClean="0"/>
              <a:t>nics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309588" y="533400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Radioecology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4186691" y="304800"/>
            <a:ext cx="1527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Biomagnetism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960683" y="4230469"/>
            <a:ext cx="1245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Environmental</a:t>
            </a:r>
          </a:p>
          <a:p>
            <a:r>
              <a:rPr lang="en-US" sz="1400" dirty="0" smtClean="0"/>
              <a:t>Management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340324" y="3288268"/>
            <a:ext cx="1564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Physical geography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97997" y="2985700"/>
            <a:ext cx="93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Toponymy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35103" y="3558569"/>
            <a:ext cx="1245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Environmental</a:t>
            </a:r>
          </a:p>
          <a:p>
            <a:r>
              <a:rPr lang="en-US" sz="1400" dirty="0" smtClean="0"/>
              <a:t>Policy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556988" y="76200"/>
            <a:ext cx="1188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400" dirty="0" smtClean="0"/>
              <a:t>Biomechanics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0388" y="2667000"/>
            <a:ext cx="13676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400" dirty="0" smtClean="0"/>
              <a:t>Geomorphology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99160" y="1307068"/>
            <a:ext cx="10044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Geophysics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37588" y="1969532"/>
            <a:ext cx="10665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Stratigraphy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5072" y="1600200"/>
            <a:ext cx="11992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Geochemistry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5608893" y="937736"/>
            <a:ext cx="1248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Sedimentation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79798" y="2297668"/>
            <a:ext cx="1428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Geomicrobiology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6376388" y="1371600"/>
            <a:ext cx="1023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Microscopy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21247" y="1143000"/>
            <a:ext cx="802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Orogeny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1636247" y="1037272"/>
            <a:ext cx="878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Petrology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681188" y="1676400"/>
            <a:ext cx="929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Taxidermy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7086891" y="2935069"/>
            <a:ext cx="1048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Wile animal</a:t>
            </a:r>
          </a:p>
          <a:p>
            <a:r>
              <a:rPr lang="en-US" sz="1400" dirty="0" smtClean="0"/>
              <a:t>trade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960683" y="1969532"/>
            <a:ext cx="9962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Vivariums</a:t>
            </a:r>
            <a:r>
              <a:rPr lang="en-US" sz="1400" dirty="0" smtClean="0"/>
              <a:t>, </a:t>
            </a:r>
          </a:p>
          <a:p>
            <a:r>
              <a:rPr lang="en-US" sz="1400" dirty="0" smtClean="0"/>
              <a:t>terrariums, </a:t>
            </a:r>
          </a:p>
          <a:p>
            <a:r>
              <a:rPr lang="en-US" sz="1400" dirty="0" smtClean="0"/>
              <a:t>aquariums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4580968" y="533400"/>
            <a:ext cx="525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Zoos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3861788" y="990600"/>
            <a:ext cx="1629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Agricultural ecology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2958550" y="1463933"/>
            <a:ext cx="1258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Bioclimatology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4238542" y="1219200"/>
            <a:ext cx="1570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Biogeomorphology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479637" y="2968823"/>
            <a:ext cx="1211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Ecophysiology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161979" y="1447800"/>
            <a:ext cx="1021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Restoration </a:t>
            </a:r>
          </a:p>
          <a:p>
            <a:r>
              <a:rPr lang="en-US" sz="1400" dirty="0" smtClean="0"/>
              <a:t>ecology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4094790" y="1447800"/>
            <a:ext cx="7820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Forestry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277065" y="4445912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Plant Culture</a:t>
            </a:r>
            <a:endParaRPr lang="en-US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4663433" y="2297668"/>
            <a:ext cx="2018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Medical botany / zoology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5406732" y="1905000"/>
            <a:ext cx="1021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Soil science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5309588" y="4204900"/>
            <a:ext cx="1434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Economic botany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5309588" y="4523601"/>
            <a:ext cx="1013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Geobiology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3352800" y="5635823"/>
            <a:ext cx="2191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Coral Islands, Reefs &amp; Atolls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4199424" y="4721423"/>
            <a:ext cx="1007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Seismology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2199379" y="3650902"/>
            <a:ext cx="1378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Continental drift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2057400" y="3927901"/>
            <a:ext cx="1249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Plate tectonics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5309588" y="4904601"/>
            <a:ext cx="926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Hydrology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2919157" y="4191000"/>
            <a:ext cx="1239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Oceanography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4118886" y="5181600"/>
            <a:ext cx="1625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Atlases &amp; </a:t>
            </a:r>
            <a:r>
              <a:rPr lang="en-US" sz="1400" dirty="0" err="1" smtClean="0"/>
              <a:t>Gazeteers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2414185" y="4689158"/>
            <a:ext cx="1785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of discoveries,</a:t>
            </a:r>
          </a:p>
          <a:p>
            <a:r>
              <a:rPr lang="en-US" sz="1400" dirty="0" smtClean="0"/>
              <a:t>Exploration &amp; travel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3951474" y="4955977"/>
            <a:ext cx="1417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Bioluminescence</a:t>
            </a:r>
            <a:endParaRPr 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2971800" y="5105400"/>
            <a:ext cx="951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Phenology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1976291" y="2775466"/>
            <a:ext cx="1528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Specimen catalogs</a:t>
            </a:r>
            <a:endParaRPr lang="en-US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1905000" y="3210580"/>
            <a:ext cx="11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Collection &amp;</a:t>
            </a:r>
          </a:p>
          <a:p>
            <a:r>
              <a:rPr lang="en-US" sz="1400" dirty="0" smtClean="0"/>
              <a:t>preservation</a:t>
            </a:r>
            <a:endParaRPr lang="en-US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5207082" y="3774757"/>
            <a:ext cx="13388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Natural History –</a:t>
            </a:r>
          </a:p>
          <a:p>
            <a:r>
              <a:rPr lang="en-US" sz="1300" dirty="0" smtClean="0"/>
              <a:t>Directories</a:t>
            </a:r>
            <a:endParaRPr lang="en-US" sz="1300" dirty="0"/>
          </a:p>
        </p:txBody>
      </p:sp>
      <p:sp>
        <p:nvSpPr>
          <p:cNvPr id="67" name="TextBox 66"/>
          <p:cNvSpPr txBox="1"/>
          <p:nvPr/>
        </p:nvSpPr>
        <p:spPr>
          <a:xfrm>
            <a:off x="3743570" y="1676400"/>
            <a:ext cx="1464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Scientific drawing</a:t>
            </a:r>
          </a:p>
          <a:p>
            <a:r>
              <a:rPr lang="en-US" sz="1400" dirty="0" smtClean="0"/>
              <a:t>&amp; illustration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2438400" y="1676400"/>
            <a:ext cx="1372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of</a:t>
            </a:r>
          </a:p>
          <a:p>
            <a:r>
              <a:rPr lang="en-US" sz="1400" dirty="0" smtClean="0"/>
              <a:t>Natural sciences</a:t>
            </a:r>
            <a:endParaRPr lang="en-US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7315200" y="2667000"/>
            <a:ext cx="1101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Immunology</a:t>
            </a:r>
            <a:endParaRPr lang="en-US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3962400" y="4388822"/>
            <a:ext cx="1473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Microbial ecology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7696200" y="3318301"/>
            <a:ext cx="783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Virology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2103574" y="2362200"/>
            <a:ext cx="15216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Natural History –</a:t>
            </a:r>
          </a:p>
          <a:p>
            <a:r>
              <a:rPr lang="en-US" sz="1300" dirty="0" smtClean="0"/>
              <a:t>Terminology, </a:t>
            </a:r>
            <a:r>
              <a:rPr lang="en-US" sz="1300" dirty="0" err="1" smtClean="0"/>
              <a:t>Abbrv</a:t>
            </a:r>
            <a:r>
              <a:rPr lang="en-US" sz="1300" dirty="0" smtClean="0"/>
              <a:t>.</a:t>
            </a:r>
            <a:endParaRPr lang="en-US" sz="1300" dirty="0"/>
          </a:p>
        </p:txBody>
      </p:sp>
      <p:sp>
        <p:nvSpPr>
          <p:cNvPr id="73" name="TextBox 72"/>
          <p:cNvSpPr txBox="1"/>
          <p:nvPr/>
        </p:nvSpPr>
        <p:spPr>
          <a:xfrm>
            <a:off x="5453668" y="2554307"/>
            <a:ext cx="1227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Cyanobacteria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6019800"/>
            <a:ext cx="2779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Topical terms derived from LCSH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3200400" y="1230868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Paleontology</a:t>
            </a:r>
            <a:endParaRPr lang="en-US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5410200" y="3352800"/>
            <a:ext cx="13388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Natural History –</a:t>
            </a:r>
          </a:p>
          <a:p>
            <a:r>
              <a:rPr lang="en-US" sz="1300" dirty="0" smtClean="0"/>
              <a:t>Biographies</a:t>
            </a:r>
            <a:endParaRPr lang="en-US" sz="1300" dirty="0"/>
          </a:p>
        </p:txBody>
      </p:sp>
      <p:sp>
        <p:nvSpPr>
          <p:cNvPr id="77" name="TextBox 76"/>
          <p:cNvSpPr txBox="1"/>
          <p:nvPr/>
        </p:nvSpPr>
        <p:spPr>
          <a:xfrm>
            <a:off x="5116879" y="2814935"/>
            <a:ext cx="21339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Natural History –</a:t>
            </a:r>
          </a:p>
          <a:p>
            <a:r>
              <a:rPr lang="en-US" sz="1300" dirty="0" smtClean="0"/>
              <a:t>Dictionaries &amp; Encyclopedias</a:t>
            </a:r>
            <a:endParaRPr lang="en-US" sz="1300" dirty="0"/>
          </a:p>
        </p:txBody>
      </p:sp>
      <p:sp>
        <p:nvSpPr>
          <p:cNvPr id="79" name="TextBox 78"/>
          <p:cNvSpPr txBox="1"/>
          <p:nvPr/>
        </p:nvSpPr>
        <p:spPr>
          <a:xfrm>
            <a:off x="2479637" y="2130623"/>
            <a:ext cx="1682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Animal biochemistry</a:t>
            </a:r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3397449" y="2362200"/>
            <a:ext cx="1250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Animal culture</a:t>
            </a:r>
            <a:endParaRPr lang="en-US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4480252" y="2058888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Aquaculture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3200400" y="5407223"/>
            <a:ext cx="1722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Wildlife conservation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Core Literature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95400" y="838200"/>
            <a:ext cx="6580139" cy="5886452"/>
          </a:xfrm>
          <a:prstGeom prst="ellipse">
            <a:avLst/>
          </a:prstGeom>
          <a:gradFill flip="none" rotWithShape="1">
            <a:gsLst>
              <a:gs pos="0">
                <a:srgbClr val="00BA3A"/>
              </a:gs>
              <a:gs pos="100000">
                <a:srgbClr val="008000"/>
              </a:gs>
            </a:gsLst>
            <a:lin ang="0" scaled="1"/>
            <a:tileRect/>
          </a:grad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>
            <a:off x="1295400" y="1066800"/>
            <a:ext cx="6629400" cy="54476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 smtClean="0"/>
              <a:t>Botany	</a:t>
            </a:r>
            <a:r>
              <a:rPr dirty="0" smtClean="0"/>
              <a:t>Plant conservation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dirty="0" smtClean="0"/>
              <a:t>Phytogeography </a:t>
            </a:r>
            <a:r>
              <a:rPr lang="en-US" dirty="0" smtClean="0"/>
              <a:t>		</a:t>
            </a:r>
            <a:r>
              <a:rPr dirty="0" smtClean="0"/>
              <a:t>Plant anatomy </a:t>
            </a:r>
            <a:r>
              <a:rPr lang="en-US" dirty="0" smtClean="0"/>
              <a:t>	</a:t>
            </a:r>
          </a:p>
          <a:p>
            <a:pPr algn="ctr">
              <a:spcAft>
                <a:spcPts val="600"/>
              </a:spcAft>
            </a:pPr>
            <a:r>
              <a:rPr dirty="0" smtClean="0"/>
              <a:t>Plant physiology</a:t>
            </a:r>
            <a:r>
              <a:rPr lang="en-US" dirty="0" smtClean="0"/>
              <a:t>	</a:t>
            </a:r>
            <a:r>
              <a:rPr dirty="0" smtClean="0"/>
              <a:t>Plant ecology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lang="en-US" dirty="0" smtClean="0"/>
              <a:t>	</a:t>
            </a:r>
            <a:r>
              <a:rPr dirty="0" smtClean="0"/>
              <a:t>Spermatophyta, Phanerogams</a:t>
            </a:r>
            <a:r>
              <a:rPr lang="en-US" dirty="0" smtClean="0"/>
              <a:t>	</a:t>
            </a:r>
            <a:r>
              <a:rPr dirty="0" smtClean="0"/>
              <a:t> Cryptogams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dirty="0" smtClean="0"/>
              <a:t> Biological diversity </a:t>
            </a:r>
            <a:r>
              <a:rPr lang="en-US" dirty="0" smtClean="0"/>
              <a:t>	Evolution		</a:t>
            </a:r>
            <a:r>
              <a:rPr dirty="0" smtClean="0"/>
              <a:t>Phylogenetic relationships Evolutionary genetics </a:t>
            </a:r>
            <a:r>
              <a:rPr lang="en-US" dirty="0" smtClean="0"/>
              <a:t>	</a:t>
            </a:r>
            <a:r>
              <a:rPr dirty="0" smtClean="0"/>
              <a:t>Scientific voyages and expeditions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dirty="0" smtClean="0"/>
              <a:t> Pre-Linnaean works</a:t>
            </a:r>
            <a:r>
              <a:rPr lang="en-US" dirty="0" smtClean="0"/>
              <a:t>	</a:t>
            </a:r>
            <a:r>
              <a:rPr dirty="0" smtClean="0"/>
              <a:t> Linnaean works </a:t>
            </a:r>
            <a:r>
              <a:rPr lang="en-US" dirty="0" smtClean="0"/>
              <a:t>	</a:t>
            </a:r>
          </a:p>
          <a:p>
            <a:pPr algn="ctr">
              <a:spcAft>
                <a:spcPts val="600"/>
              </a:spcAft>
            </a:pPr>
            <a:r>
              <a:rPr dirty="0" smtClean="0"/>
              <a:t>Biodiversity conservation </a:t>
            </a:r>
            <a:r>
              <a:rPr lang="en-US" dirty="0" smtClean="0"/>
              <a:t>	</a:t>
            </a:r>
            <a:r>
              <a:rPr dirty="0" smtClean="0"/>
              <a:t>Conservation biology </a:t>
            </a:r>
            <a:r>
              <a:rPr lang="en-US" dirty="0" smtClean="0"/>
              <a:t>	</a:t>
            </a:r>
          </a:p>
          <a:p>
            <a:pPr algn="ctr">
              <a:spcAft>
                <a:spcPts val="600"/>
              </a:spcAft>
            </a:pPr>
            <a:r>
              <a:rPr dirty="0" smtClean="0"/>
              <a:t>Ecosystem management </a:t>
            </a:r>
            <a:r>
              <a:rPr lang="en-US" dirty="0" smtClean="0"/>
              <a:t>	</a:t>
            </a:r>
            <a:r>
              <a:rPr dirty="0" smtClean="0"/>
              <a:t>Endangered species &amp; ecosystems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dirty="0" smtClean="0"/>
              <a:t>Extinction</a:t>
            </a:r>
            <a:r>
              <a:rPr lang="en-US" dirty="0" smtClean="0"/>
              <a:t>	</a:t>
            </a:r>
            <a:r>
              <a:rPr dirty="0" smtClean="0"/>
              <a:t> Classification, Nomenclature</a:t>
            </a:r>
            <a:r>
              <a:rPr lang="en-US" dirty="0" smtClean="0"/>
              <a:t>	</a:t>
            </a:r>
            <a:r>
              <a:rPr dirty="0" smtClean="0"/>
              <a:t> Biogeography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lang="en-US" dirty="0" smtClean="0"/>
              <a:t>Zoology/Botany--</a:t>
            </a:r>
            <a:r>
              <a:rPr dirty="0" smtClean="0"/>
              <a:t>Morphology </a:t>
            </a:r>
            <a:r>
              <a:rPr lang="en-US" dirty="0" smtClean="0"/>
              <a:t>	Zoology/Botany--</a:t>
            </a:r>
            <a:r>
              <a:rPr dirty="0" smtClean="0"/>
              <a:t>Anatomy </a:t>
            </a:r>
            <a:r>
              <a:rPr lang="en-US" dirty="0" smtClean="0"/>
              <a:t>Zoology/Botany--</a:t>
            </a:r>
            <a:r>
              <a:rPr dirty="0" smtClean="0"/>
              <a:t>Embryology </a:t>
            </a:r>
            <a:r>
              <a:rPr lang="en-US" dirty="0" smtClean="0"/>
              <a:t>	Zoology/Botany--</a:t>
            </a:r>
            <a:r>
              <a:rPr dirty="0" smtClean="0"/>
              <a:t>Reproduction </a:t>
            </a:r>
            <a:r>
              <a:rPr lang="en-US" dirty="0" smtClean="0"/>
              <a:t>Zoology/Botany--</a:t>
            </a:r>
            <a:r>
              <a:rPr dirty="0" smtClean="0"/>
              <a:t>Geographical distribution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dirty="0" smtClean="0"/>
              <a:t>Classification, systematics and taxonomy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lang="en-US" dirty="0" smtClean="0"/>
              <a:t>Zoology	</a:t>
            </a:r>
            <a:r>
              <a:rPr dirty="0" smtClean="0"/>
              <a:t>Invertebrates Chordate</a:t>
            </a:r>
            <a:r>
              <a:rPr lang="en-US" dirty="0" err="1" smtClean="0"/>
              <a:t>s</a:t>
            </a:r>
            <a:r>
              <a:rPr lang="en-US" dirty="0" smtClean="0"/>
              <a:t>	</a:t>
            </a:r>
            <a:r>
              <a:rPr dirty="0" smtClean="0"/>
              <a:t> Vertebrates </a:t>
            </a:r>
            <a:endParaRPr lang="en-US" dirty="0" smtClean="0"/>
          </a:p>
          <a:p>
            <a:pPr algn="ctr">
              <a:spcAft>
                <a:spcPts val="600"/>
              </a:spcAft>
            </a:pPr>
            <a:r>
              <a:rPr dirty="0" smtClean="0"/>
              <a:t>Animal Behavior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156</Words>
  <Application>Microsoft Office PowerPoint</Application>
  <PresentationFormat>On-screen Show (4:3)</PresentationFormat>
  <Paragraphs>107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Core Literature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Niall Crowley</dc:creator>
  <cp:lastModifiedBy>SI User</cp:lastModifiedBy>
  <cp:revision>23</cp:revision>
  <dcterms:created xsi:type="dcterms:W3CDTF">2010-01-07T13:14:38Z</dcterms:created>
  <dcterms:modified xsi:type="dcterms:W3CDTF">2010-01-14T20:12:46Z</dcterms:modified>
</cp:coreProperties>
</file>