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1"/>
  </p:notesMasterIdLst>
  <p:sldIdLst>
    <p:sldId id="274" r:id="rId2"/>
    <p:sldId id="260" r:id="rId3"/>
    <p:sldId id="263" r:id="rId4"/>
    <p:sldId id="264" r:id="rId5"/>
    <p:sldId id="265" r:id="rId6"/>
    <p:sldId id="278" r:id="rId7"/>
    <p:sldId id="280" r:id="rId8"/>
    <p:sldId id="279" r:id="rId9"/>
    <p:sldId id="259" r:id="rId10"/>
    <p:sldId id="272" r:id="rId11"/>
    <p:sldId id="275" r:id="rId12"/>
    <p:sldId id="266" r:id="rId13"/>
    <p:sldId id="281" r:id="rId14"/>
    <p:sldId id="269" r:id="rId15"/>
    <p:sldId id="262" r:id="rId16"/>
    <p:sldId id="261" r:id="rId17"/>
    <p:sldId id="277" r:id="rId18"/>
    <p:sldId id="268"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CC66"/>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3218" autoAdjust="0"/>
  </p:normalViewPr>
  <p:slideViewPr>
    <p:cSldViewPr snapToObjects="1">
      <p:cViewPr varScale="1">
        <p:scale>
          <a:sx n="80" d="100"/>
          <a:sy n="80" d="100"/>
        </p:scale>
        <p:origin x="-10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B920B-3B25-DE48-A492-383625F68C32}"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013B6576-4313-604A-A68E-696E20132B89}">
      <dgm:prSet phldrT="[Text]" custT="1"/>
      <dgm:spPr/>
      <dgm:t>
        <a:bodyPr/>
        <a:lstStyle/>
        <a:p>
          <a:r>
            <a:rPr lang="en-US" sz="2800" dirty="0" err="1" smtClean="0">
              <a:latin typeface="Chaparral Pro"/>
              <a:cs typeface="Chaparral Pro"/>
            </a:rPr>
            <a:t>Deduplication</a:t>
          </a:r>
          <a:endParaRPr lang="en-US" sz="2800" dirty="0">
            <a:latin typeface="Chaparral Pro"/>
            <a:cs typeface="Chaparral Pro"/>
          </a:endParaRPr>
        </a:p>
      </dgm:t>
    </dgm:pt>
    <dgm:pt modelId="{DD1341F6-8EBF-1540-BB06-AE362B96E572}" type="parTrans" cxnId="{50E8B3CA-B581-324E-97A4-16D48E156B69}">
      <dgm:prSet/>
      <dgm:spPr/>
      <dgm:t>
        <a:bodyPr/>
        <a:lstStyle/>
        <a:p>
          <a:endParaRPr lang="en-US"/>
        </a:p>
      </dgm:t>
    </dgm:pt>
    <dgm:pt modelId="{D4A62DF3-B06B-C940-9E63-2D1F22CE8C5F}" type="sibTrans" cxnId="{50E8B3CA-B581-324E-97A4-16D48E156B69}">
      <dgm:prSet/>
      <dgm:spPr/>
      <dgm:t>
        <a:bodyPr/>
        <a:lstStyle/>
        <a:p>
          <a:endParaRPr lang="en-US">
            <a:latin typeface="Chaparral Pro"/>
            <a:cs typeface="Chaparral Pro"/>
          </a:endParaRPr>
        </a:p>
      </dgm:t>
    </dgm:pt>
    <dgm:pt modelId="{3F27AFD6-24DD-574A-A149-E443827D9C12}">
      <dgm:prSet phldrT="[Text]" custT="1"/>
      <dgm:spPr/>
      <dgm:t>
        <a:bodyPr/>
        <a:lstStyle/>
        <a:p>
          <a:r>
            <a:rPr lang="en-US" sz="2800" dirty="0" smtClean="0">
              <a:latin typeface="Chaparral Pro"/>
              <a:cs typeface="Chaparral Pro"/>
            </a:rPr>
            <a:t>Digitization</a:t>
          </a:r>
          <a:endParaRPr lang="en-US" sz="2800" dirty="0">
            <a:latin typeface="Chaparral Pro"/>
            <a:cs typeface="Chaparral Pro"/>
          </a:endParaRPr>
        </a:p>
      </dgm:t>
    </dgm:pt>
    <dgm:pt modelId="{403CDC1A-A17B-7648-A635-8B435C285559}" type="parTrans" cxnId="{830B629A-C21E-D24F-B490-A20AD185C30B}">
      <dgm:prSet/>
      <dgm:spPr/>
      <dgm:t>
        <a:bodyPr/>
        <a:lstStyle/>
        <a:p>
          <a:endParaRPr lang="en-US"/>
        </a:p>
      </dgm:t>
    </dgm:pt>
    <dgm:pt modelId="{4E9C48E5-A5AB-5D47-A725-F10A855149F4}" type="sibTrans" cxnId="{830B629A-C21E-D24F-B490-A20AD185C30B}">
      <dgm:prSet/>
      <dgm:spPr/>
      <dgm:t>
        <a:bodyPr/>
        <a:lstStyle/>
        <a:p>
          <a:endParaRPr lang="en-US">
            <a:latin typeface="Chaparral Pro"/>
            <a:cs typeface="Chaparral Pro"/>
          </a:endParaRPr>
        </a:p>
      </dgm:t>
    </dgm:pt>
    <dgm:pt modelId="{C5EC322B-648D-174C-966D-5A2A13322887}">
      <dgm:prSet phldrT="[Text]" custT="1"/>
      <dgm:spPr/>
      <dgm:t>
        <a:bodyPr/>
        <a:lstStyle/>
        <a:p>
          <a:r>
            <a:rPr lang="en-US" sz="2800" dirty="0" smtClean="0">
              <a:latin typeface="Chaparral Pro"/>
              <a:cs typeface="Chaparral Pro"/>
            </a:rPr>
            <a:t>Users</a:t>
          </a:r>
          <a:endParaRPr lang="en-US" sz="2800" dirty="0">
            <a:latin typeface="Chaparral Pro"/>
            <a:cs typeface="Chaparral Pro"/>
          </a:endParaRPr>
        </a:p>
      </dgm:t>
    </dgm:pt>
    <dgm:pt modelId="{3F581B58-BCD7-D443-9043-ADA64C770FEA}" type="parTrans" cxnId="{F27F0948-4E38-0C46-9E2D-3A2D07DDD7CB}">
      <dgm:prSet/>
      <dgm:spPr/>
      <dgm:t>
        <a:bodyPr/>
        <a:lstStyle/>
        <a:p>
          <a:endParaRPr lang="en-US"/>
        </a:p>
      </dgm:t>
    </dgm:pt>
    <dgm:pt modelId="{79AA4B09-645C-6B4F-8BA0-1AF458894557}" type="sibTrans" cxnId="{F27F0948-4E38-0C46-9E2D-3A2D07DDD7CB}">
      <dgm:prSet/>
      <dgm:spPr/>
      <dgm:t>
        <a:bodyPr/>
        <a:lstStyle/>
        <a:p>
          <a:endParaRPr lang="en-US">
            <a:latin typeface="Chaparral Pro"/>
            <a:cs typeface="Chaparral Pro"/>
          </a:endParaRPr>
        </a:p>
      </dgm:t>
    </dgm:pt>
    <dgm:pt modelId="{C8CA5C6E-CB84-4D40-97D7-0330EA13A8B3}">
      <dgm:prSet phldrT="[Text]" custT="1"/>
      <dgm:spPr/>
      <dgm:t>
        <a:bodyPr/>
        <a:lstStyle/>
        <a:p>
          <a:r>
            <a:rPr lang="en-US" sz="2800" dirty="0" err="1" smtClean="0">
              <a:latin typeface="Chaparral Pro"/>
              <a:cs typeface="Chaparral Pro"/>
            </a:rPr>
            <a:t>Curation</a:t>
          </a:r>
          <a:endParaRPr lang="en-US" sz="2800" dirty="0">
            <a:latin typeface="Chaparral Pro"/>
            <a:cs typeface="Chaparral Pro"/>
          </a:endParaRPr>
        </a:p>
      </dgm:t>
    </dgm:pt>
    <dgm:pt modelId="{D006A745-4886-D047-BC08-2B2B82F1B1FF}" type="parTrans" cxnId="{FA559244-B7A5-A04D-83BA-2D8281BCFF83}">
      <dgm:prSet/>
      <dgm:spPr/>
      <dgm:t>
        <a:bodyPr/>
        <a:lstStyle/>
        <a:p>
          <a:endParaRPr lang="en-US"/>
        </a:p>
      </dgm:t>
    </dgm:pt>
    <dgm:pt modelId="{48B79443-6F6A-694C-833B-15BAA1BA2DDF}" type="sibTrans" cxnId="{FA559244-B7A5-A04D-83BA-2D8281BCFF83}">
      <dgm:prSet/>
      <dgm:spPr/>
      <dgm:t>
        <a:bodyPr/>
        <a:lstStyle/>
        <a:p>
          <a:endParaRPr lang="en-US">
            <a:latin typeface="Chaparral Pro"/>
            <a:cs typeface="Chaparral Pro"/>
          </a:endParaRPr>
        </a:p>
      </dgm:t>
    </dgm:pt>
    <dgm:pt modelId="{D3867949-8307-EC4C-99D9-6A4812DC2416}">
      <dgm:prSet phldrT="[Text]" custT="1"/>
      <dgm:spPr/>
      <dgm:t>
        <a:bodyPr/>
        <a:lstStyle/>
        <a:p>
          <a:r>
            <a:rPr lang="en-US" sz="2800" dirty="0" smtClean="0">
              <a:latin typeface="Chaparral Pro"/>
              <a:cs typeface="Chaparral Pro"/>
            </a:rPr>
            <a:t>Selection</a:t>
          </a:r>
          <a:endParaRPr lang="en-US" sz="2800" dirty="0">
            <a:latin typeface="Chaparral Pro"/>
            <a:cs typeface="Chaparral Pro"/>
          </a:endParaRPr>
        </a:p>
      </dgm:t>
    </dgm:pt>
    <dgm:pt modelId="{EEA26B2B-24F9-054C-8C0D-6D31A7DE4E03}" type="parTrans" cxnId="{03489CEA-1665-D34B-845A-334E5A7D5A57}">
      <dgm:prSet/>
      <dgm:spPr/>
      <dgm:t>
        <a:bodyPr/>
        <a:lstStyle/>
        <a:p>
          <a:endParaRPr lang="en-US"/>
        </a:p>
      </dgm:t>
    </dgm:pt>
    <dgm:pt modelId="{9A21705B-1BBA-214C-8DDC-F0CC9F0BE3DD}" type="sibTrans" cxnId="{03489CEA-1665-D34B-845A-334E5A7D5A57}">
      <dgm:prSet/>
      <dgm:spPr/>
      <dgm:t>
        <a:bodyPr/>
        <a:lstStyle/>
        <a:p>
          <a:endParaRPr lang="en-US">
            <a:latin typeface="Chaparral Pro"/>
            <a:cs typeface="Chaparral Pro"/>
          </a:endParaRPr>
        </a:p>
      </dgm:t>
    </dgm:pt>
    <dgm:pt modelId="{B6963034-CAB8-734C-A5E7-D99DD8849768}" type="pres">
      <dgm:prSet presAssocID="{D86B920B-3B25-DE48-A492-383625F68C32}" presName="cycle" presStyleCnt="0">
        <dgm:presLayoutVars>
          <dgm:dir/>
          <dgm:resizeHandles val="exact"/>
        </dgm:presLayoutVars>
      </dgm:prSet>
      <dgm:spPr/>
      <dgm:t>
        <a:bodyPr/>
        <a:lstStyle/>
        <a:p>
          <a:endParaRPr lang="en-US"/>
        </a:p>
      </dgm:t>
    </dgm:pt>
    <dgm:pt modelId="{A66CF591-B0F6-7D4D-A274-E51F81B2A941}" type="pres">
      <dgm:prSet presAssocID="{013B6576-4313-604A-A68E-696E20132B89}" presName="dummy" presStyleCnt="0"/>
      <dgm:spPr/>
    </dgm:pt>
    <dgm:pt modelId="{A1B45BE9-5868-624D-9871-0A4CC034B6CD}" type="pres">
      <dgm:prSet presAssocID="{013B6576-4313-604A-A68E-696E20132B89}" presName="node" presStyleLbl="revTx" presStyleIdx="0" presStyleCnt="5" custScaleX="157104">
        <dgm:presLayoutVars>
          <dgm:bulletEnabled val="1"/>
        </dgm:presLayoutVars>
      </dgm:prSet>
      <dgm:spPr/>
      <dgm:t>
        <a:bodyPr/>
        <a:lstStyle/>
        <a:p>
          <a:endParaRPr lang="en-US"/>
        </a:p>
      </dgm:t>
    </dgm:pt>
    <dgm:pt modelId="{5439B738-AAEF-AF4C-A3C3-9294743428BA}" type="pres">
      <dgm:prSet presAssocID="{D4A62DF3-B06B-C940-9E63-2D1F22CE8C5F}" presName="sibTrans" presStyleLbl="node1" presStyleIdx="0" presStyleCnt="5"/>
      <dgm:spPr/>
      <dgm:t>
        <a:bodyPr/>
        <a:lstStyle/>
        <a:p>
          <a:endParaRPr lang="en-US"/>
        </a:p>
      </dgm:t>
    </dgm:pt>
    <dgm:pt modelId="{49A48F7D-FF82-7941-8873-9E9BFC307F75}" type="pres">
      <dgm:prSet presAssocID="{3F27AFD6-24DD-574A-A149-E443827D9C12}" presName="dummy" presStyleCnt="0"/>
      <dgm:spPr/>
    </dgm:pt>
    <dgm:pt modelId="{57DA85E8-B202-074D-A0F8-3AB35E4F95C0}" type="pres">
      <dgm:prSet presAssocID="{3F27AFD6-24DD-574A-A149-E443827D9C12}" presName="node" presStyleLbl="revTx" presStyleIdx="1" presStyleCnt="5" custScaleX="130968">
        <dgm:presLayoutVars>
          <dgm:bulletEnabled val="1"/>
        </dgm:presLayoutVars>
      </dgm:prSet>
      <dgm:spPr/>
      <dgm:t>
        <a:bodyPr/>
        <a:lstStyle/>
        <a:p>
          <a:endParaRPr lang="en-US"/>
        </a:p>
      </dgm:t>
    </dgm:pt>
    <dgm:pt modelId="{F87030EE-6440-E342-A5EA-A2691633F99C}" type="pres">
      <dgm:prSet presAssocID="{4E9C48E5-A5AB-5D47-A725-F10A855149F4}" presName="sibTrans" presStyleLbl="node1" presStyleIdx="1" presStyleCnt="5"/>
      <dgm:spPr/>
      <dgm:t>
        <a:bodyPr/>
        <a:lstStyle/>
        <a:p>
          <a:endParaRPr lang="en-US"/>
        </a:p>
      </dgm:t>
    </dgm:pt>
    <dgm:pt modelId="{B801A846-2893-6A4B-93CF-15E7648E8E79}" type="pres">
      <dgm:prSet presAssocID="{C5EC322B-648D-174C-966D-5A2A13322887}" presName="dummy" presStyleCnt="0"/>
      <dgm:spPr/>
    </dgm:pt>
    <dgm:pt modelId="{7F838189-A7E3-DA4D-9B11-733A2337584D}" type="pres">
      <dgm:prSet presAssocID="{C5EC322B-648D-174C-966D-5A2A13322887}" presName="node" presStyleLbl="revTx" presStyleIdx="2" presStyleCnt="5">
        <dgm:presLayoutVars>
          <dgm:bulletEnabled val="1"/>
        </dgm:presLayoutVars>
      </dgm:prSet>
      <dgm:spPr/>
      <dgm:t>
        <a:bodyPr/>
        <a:lstStyle/>
        <a:p>
          <a:endParaRPr lang="en-US"/>
        </a:p>
      </dgm:t>
    </dgm:pt>
    <dgm:pt modelId="{5FA57081-0AA4-CE46-AA73-492BA26A4E5C}" type="pres">
      <dgm:prSet presAssocID="{79AA4B09-645C-6B4F-8BA0-1AF458894557}" presName="sibTrans" presStyleLbl="node1" presStyleIdx="2" presStyleCnt="5"/>
      <dgm:spPr/>
      <dgm:t>
        <a:bodyPr/>
        <a:lstStyle/>
        <a:p>
          <a:endParaRPr lang="en-US"/>
        </a:p>
      </dgm:t>
    </dgm:pt>
    <dgm:pt modelId="{2540A79D-52AC-4F47-981A-DF963E8C7980}" type="pres">
      <dgm:prSet presAssocID="{C8CA5C6E-CB84-4D40-97D7-0330EA13A8B3}" presName="dummy" presStyleCnt="0"/>
      <dgm:spPr/>
    </dgm:pt>
    <dgm:pt modelId="{BFE0934D-7CA9-AC44-9641-DF36942A38AC}" type="pres">
      <dgm:prSet presAssocID="{C8CA5C6E-CB84-4D40-97D7-0330EA13A8B3}" presName="node" presStyleLbl="revTx" presStyleIdx="3" presStyleCnt="5">
        <dgm:presLayoutVars>
          <dgm:bulletEnabled val="1"/>
        </dgm:presLayoutVars>
      </dgm:prSet>
      <dgm:spPr/>
      <dgm:t>
        <a:bodyPr/>
        <a:lstStyle/>
        <a:p>
          <a:endParaRPr lang="en-US"/>
        </a:p>
      </dgm:t>
    </dgm:pt>
    <dgm:pt modelId="{A5D4FD0C-D1EC-A842-9CE7-F693AF497DD9}" type="pres">
      <dgm:prSet presAssocID="{48B79443-6F6A-694C-833B-15BAA1BA2DDF}" presName="sibTrans" presStyleLbl="node1" presStyleIdx="3" presStyleCnt="5"/>
      <dgm:spPr/>
      <dgm:t>
        <a:bodyPr/>
        <a:lstStyle/>
        <a:p>
          <a:endParaRPr lang="en-US"/>
        </a:p>
      </dgm:t>
    </dgm:pt>
    <dgm:pt modelId="{0FDEAD0B-FB7B-B246-8DA7-0BAC12D4E158}" type="pres">
      <dgm:prSet presAssocID="{D3867949-8307-EC4C-99D9-6A4812DC2416}" presName="dummy" presStyleCnt="0"/>
      <dgm:spPr/>
    </dgm:pt>
    <dgm:pt modelId="{4FD5A27F-6B4A-2E48-B8AC-9DACE2B74513}" type="pres">
      <dgm:prSet presAssocID="{D3867949-8307-EC4C-99D9-6A4812DC2416}" presName="node" presStyleLbl="revTx" presStyleIdx="4" presStyleCnt="5" custScaleX="131091">
        <dgm:presLayoutVars>
          <dgm:bulletEnabled val="1"/>
        </dgm:presLayoutVars>
      </dgm:prSet>
      <dgm:spPr/>
      <dgm:t>
        <a:bodyPr/>
        <a:lstStyle/>
        <a:p>
          <a:endParaRPr lang="en-US"/>
        </a:p>
      </dgm:t>
    </dgm:pt>
    <dgm:pt modelId="{1D9B5871-B46C-7649-892B-CAC831E935A4}" type="pres">
      <dgm:prSet presAssocID="{9A21705B-1BBA-214C-8DDC-F0CC9F0BE3DD}" presName="sibTrans" presStyleLbl="node1" presStyleIdx="4" presStyleCnt="5"/>
      <dgm:spPr/>
      <dgm:t>
        <a:bodyPr/>
        <a:lstStyle/>
        <a:p>
          <a:endParaRPr lang="en-US"/>
        </a:p>
      </dgm:t>
    </dgm:pt>
  </dgm:ptLst>
  <dgm:cxnLst>
    <dgm:cxn modelId="{34913AF5-EEF2-F042-8C37-6C52CAA6AFC5}" type="presOf" srcId="{D3867949-8307-EC4C-99D9-6A4812DC2416}" destId="{4FD5A27F-6B4A-2E48-B8AC-9DACE2B74513}" srcOrd="0" destOrd="0" presId="urn:microsoft.com/office/officeart/2005/8/layout/cycle1"/>
    <dgm:cxn modelId="{F27F0948-4E38-0C46-9E2D-3A2D07DDD7CB}" srcId="{D86B920B-3B25-DE48-A492-383625F68C32}" destId="{C5EC322B-648D-174C-966D-5A2A13322887}" srcOrd="2" destOrd="0" parTransId="{3F581B58-BCD7-D443-9043-ADA64C770FEA}" sibTransId="{79AA4B09-645C-6B4F-8BA0-1AF458894557}"/>
    <dgm:cxn modelId="{FA559244-B7A5-A04D-83BA-2D8281BCFF83}" srcId="{D86B920B-3B25-DE48-A492-383625F68C32}" destId="{C8CA5C6E-CB84-4D40-97D7-0330EA13A8B3}" srcOrd="3" destOrd="0" parTransId="{D006A745-4886-D047-BC08-2B2B82F1B1FF}" sibTransId="{48B79443-6F6A-694C-833B-15BAA1BA2DDF}"/>
    <dgm:cxn modelId="{7630178C-7273-4342-AE2C-6523A6936896}" type="presOf" srcId="{79AA4B09-645C-6B4F-8BA0-1AF458894557}" destId="{5FA57081-0AA4-CE46-AA73-492BA26A4E5C}" srcOrd="0" destOrd="0" presId="urn:microsoft.com/office/officeart/2005/8/layout/cycle1"/>
    <dgm:cxn modelId="{63050719-9FD0-8346-9ABA-69B4799766EA}" type="presOf" srcId="{9A21705B-1BBA-214C-8DDC-F0CC9F0BE3DD}" destId="{1D9B5871-B46C-7649-892B-CAC831E935A4}" srcOrd="0" destOrd="0" presId="urn:microsoft.com/office/officeart/2005/8/layout/cycle1"/>
    <dgm:cxn modelId="{87ACA8A9-09A1-5A41-9E37-C667FADBFCD9}" type="presOf" srcId="{48B79443-6F6A-694C-833B-15BAA1BA2DDF}" destId="{A5D4FD0C-D1EC-A842-9CE7-F693AF497DD9}" srcOrd="0" destOrd="0" presId="urn:microsoft.com/office/officeart/2005/8/layout/cycle1"/>
    <dgm:cxn modelId="{128B9FBA-CB8B-1647-BC95-C40EB92F89EC}" type="presOf" srcId="{D86B920B-3B25-DE48-A492-383625F68C32}" destId="{B6963034-CAB8-734C-A5E7-D99DD8849768}" srcOrd="0" destOrd="0" presId="urn:microsoft.com/office/officeart/2005/8/layout/cycle1"/>
    <dgm:cxn modelId="{AE11AD4A-B257-F74D-8C19-6208E676C693}" type="presOf" srcId="{C8CA5C6E-CB84-4D40-97D7-0330EA13A8B3}" destId="{BFE0934D-7CA9-AC44-9641-DF36942A38AC}" srcOrd="0" destOrd="0" presId="urn:microsoft.com/office/officeart/2005/8/layout/cycle1"/>
    <dgm:cxn modelId="{BC70D550-267D-E742-BBDC-54AF6E9D3B25}" type="presOf" srcId="{D4A62DF3-B06B-C940-9E63-2D1F22CE8C5F}" destId="{5439B738-AAEF-AF4C-A3C3-9294743428BA}" srcOrd="0" destOrd="0" presId="urn:microsoft.com/office/officeart/2005/8/layout/cycle1"/>
    <dgm:cxn modelId="{03489CEA-1665-D34B-845A-334E5A7D5A57}" srcId="{D86B920B-3B25-DE48-A492-383625F68C32}" destId="{D3867949-8307-EC4C-99D9-6A4812DC2416}" srcOrd="4" destOrd="0" parTransId="{EEA26B2B-24F9-054C-8C0D-6D31A7DE4E03}" sibTransId="{9A21705B-1BBA-214C-8DDC-F0CC9F0BE3DD}"/>
    <dgm:cxn modelId="{664EBB4F-1630-0842-A17A-FF18A6A52063}" type="presOf" srcId="{4E9C48E5-A5AB-5D47-A725-F10A855149F4}" destId="{F87030EE-6440-E342-A5EA-A2691633F99C}" srcOrd="0" destOrd="0" presId="urn:microsoft.com/office/officeart/2005/8/layout/cycle1"/>
    <dgm:cxn modelId="{830B629A-C21E-D24F-B490-A20AD185C30B}" srcId="{D86B920B-3B25-DE48-A492-383625F68C32}" destId="{3F27AFD6-24DD-574A-A149-E443827D9C12}" srcOrd="1" destOrd="0" parTransId="{403CDC1A-A17B-7648-A635-8B435C285559}" sibTransId="{4E9C48E5-A5AB-5D47-A725-F10A855149F4}"/>
    <dgm:cxn modelId="{1E1089B8-8D74-7045-BF23-CE2D853D52E2}" type="presOf" srcId="{C5EC322B-648D-174C-966D-5A2A13322887}" destId="{7F838189-A7E3-DA4D-9B11-733A2337584D}" srcOrd="0" destOrd="0" presId="urn:microsoft.com/office/officeart/2005/8/layout/cycle1"/>
    <dgm:cxn modelId="{50E8B3CA-B581-324E-97A4-16D48E156B69}" srcId="{D86B920B-3B25-DE48-A492-383625F68C32}" destId="{013B6576-4313-604A-A68E-696E20132B89}" srcOrd="0" destOrd="0" parTransId="{DD1341F6-8EBF-1540-BB06-AE362B96E572}" sibTransId="{D4A62DF3-B06B-C940-9E63-2D1F22CE8C5F}"/>
    <dgm:cxn modelId="{D0C33BE2-50BE-6440-A178-6C61B282A09A}" type="presOf" srcId="{013B6576-4313-604A-A68E-696E20132B89}" destId="{A1B45BE9-5868-624D-9871-0A4CC034B6CD}" srcOrd="0" destOrd="0" presId="urn:microsoft.com/office/officeart/2005/8/layout/cycle1"/>
    <dgm:cxn modelId="{C9C7C19C-9227-2549-B57D-3DDEAF5F2050}" type="presOf" srcId="{3F27AFD6-24DD-574A-A149-E443827D9C12}" destId="{57DA85E8-B202-074D-A0F8-3AB35E4F95C0}" srcOrd="0" destOrd="0" presId="urn:microsoft.com/office/officeart/2005/8/layout/cycle1"/>
    <dgm:cxn modelId="{6F184DA0-1D61-9945-9E16-4FB162AECE3D}" type="presParOf" srcId="{B6963034-CAB8-734C-A5E7-D99DD8849768}" destId="{A66CF591-B0F6-7D4D-A274-E51F81B2A941}" srcOrd="0" destOrd="0" presId="urn:microsoft.com/office/officeart/2005/8/layout/cycle1"/>
    <dgm:cxn modelId="{5F7D7AA8-1C3B-154D-8B02-C4FBFA9C2380}" type="presParOf" srcId="{B6963034-CAB8-734C-A5E7-D99DD8849768}" destId="{A1B45BE9-5868-624D-9871-0A4CC034B6CD}" srcOrd="1" destOrd="0" presId="urn:microsoft.com/office/officeart/2005/8/layout/cycle1"/>
    <dgm:cxn modelId="{E22FFFC9-6782-984F-BC0B-08DCB8169A28}" type="presParOf" srcId="{B6963034-CAB8-734C-A5E7-D99DD8849768}" destId="{5439B738-AAEF-AF4C-A3C3-9294743428BA}" srcOrd="2" destOrd="0" presId="urn:microsoft.com/office/officeart/2005/8/layout/cycle1"/>
    <dgm:cxn modelId="{711D557F-31F4-C640-9C43-39E1B13A085D}" type="presParOf" srcId="{B6963034-CAB8-734C-A5E7-D99DD8849768}" destId="{49A48F7D-FF82-7941-8873-9E9BFC307F75}" srcOrd="3" destOrd="0" presId="urn:microsoft.com/office/officeart/2005/8/layout/cycle1"/>
    <dgm:cxn modelId="{5C6F00E2-6A21-C344-BB66-420ECE7DD986}" type="presParOf" srcId="{B6963034-CAB8-734C-A5E7-D99DD8849768}" destId="{57DA85E8-B202-074D-A0F8-3AB35E4F95C0}" srcOrd="4" destOrd="0" presId="urn:microsoft.com/office/officeart/2005/8/layout/cycle1"/>
    <dgm:cxn modelId="{41B13419-7DDA-C841-983A-424B75D6091D}" type="presParOf" srcId="{B6963034-CAB8-734C-A5E7-D99DD8849768}" destId="{F87030EE-6440-E342-A5EA-A2691633F99C}" srcOrd="5" destOrd="0" presId="urn:microsoft.com/office/officeart/2005/8/layout/cycle1"/>
    <dgm:cxn modelId="{4D3A3212-384E-F741-B931-5EE5B14FF62F}" type="presParOf" srcId="{B6963034-CAB8-734C-A5E7-D99DD8849768}" destId="{B801A846-2893-6A4B-93CF-15E7648E8E79}" srcOrd="6" destOrd="0" presId="urn:microsoft.com/office/officeart/2005/8/layout/cycle1"/>
    <dgm:cxn modelId="{A34A2270-7F52-FD4B-A1EA-AD35F3A2DBFC}" type="presParOf" srcId="{B6963034-CAB8-734C-A5E7-D99DD8849768}" destId="{7F838189-A7E3-DA4D-9B11-733A2337584D}" srcOrd="7" destOrd="0" presId="urn:microsoft.com/office/officeart/2005/8/layout/cycle1"/>
    <dgm:cxn modelId="{B1A5417C-C94B-C049-8243-FA0481107494}" type="presParOf" srcId="{B6963034-CAB8-734C-A5E7-D99DD8849768}" destId="{5FA57081-0AA4-CE46-AA73-492BA26A4E5C}" srcOrd="8" destOrd="0" presId="urn:microsoft.com/office/officeart/2005/8/layout/cycle1"/>
    <dgm:cxn modelId="{984CA1E6-1EB7-6649-8366-B1E15882F01E}" type="presParOf" srcId="{B6963034-CAB8-734C-A5E7-D99DD8849768}" destId="{2540A79D-52AC-4F47-981A-DF963E8C7980}" srcOrd="9" destOrd="0" presId="urn:microsoft.com/office/officeart/2005/8/layout/cycle1"/>
    <dgm:cxn modelId="{58BECAEF-1504-0448-A340-499E2CBCACC4}" type="presParOf" srcId="{B6963034-CAB8-734C-A5E7-D99DD8849768}" destId="{BFE0934D-7CA9-AC44-9641-DF36942A38AC}" srcOrd="10" destOrd="0" presId="urn:microsoft.com/office/officeart/2005/8/layout/cycle1"/>
    <dgm:cxn modelId="{47747193-4E86-C64D-AF0A-EC780E01EBFE}" type="presParOf" srcId="{B6963034-CAB8-734C-A5E7-D99DD8849768}" destId="{A5D4FD0C-D1EC-A842-9CE7-F693AF497DD9}" srcOrd="11" destOrd="0" presId="urn:microsoft.com/office/officeart/2005/8/layout/cycle1"/>
    <dgm:cxn modelId="{2FF30045-3056-B143-B05B-664A8534E4E2}" type="presParOf" srcId="{B6963034-CAB8-734C-A5E7-D99DD8849768}" destId="{0FDEAD0B-FB7B-B246-8DA7-0BAC12D4E158}" srcOrd="12" destOrd="0" presId="urn:microsoft.com/office/officeart/2005/8/layout/cycle1"/>
    <dgm:cxn modelId="{DDAD271F-7166-974E-A0F6-74C8ECAAD362}" type="presParOf" srcId="{B6963034-CAB8-734C-A5E7-D99DD8849768}" destId="{4FD5A27F-6B4A-2E48-B8AC-9DACE2B74513}" srcOrd="13" destOrd="0" presId="urn:microsoft.com/office/officeart/2005/8/layout/cycle1"/>
    <dgm:cxn modelId="{F31E5B6B-DA95-6245-9848-138220519B1A}" type="presParOf" srcId="{B6963034-CAB8-734C-A5E7-D99DD8849768}" destId="{1D9B5871-B46C-7649-892B-CAC831E935A4}" srcOrd="14" destOrd="0" presId="urn:microsoft.com/office/officeart/2005/8/layout/cycle1"/>
  </dgm:cxnLst>
  <dgm:bg/>
  <dgm:whole/>
</dgm:dataModel>
</file>

<file path=ppt/diagrams/data2.xml><?xml version="1.0" encoding="utf-8"?>
<dgm:dataModel xmlns:dgm="http://schemas.openxmlformats.org/drawingml/2006/diagram" xmlns:a="http://schemas.openxmlformats.org/drawingml/2006/main">
  <dgm:ptLst>
    <dgm:pt modelId="{D86B920B-3B25-DE48-A492-383625F68C32}"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013B6576-4313-604A-A68E-696E20132B89}">
      <dgm:prSet phldrT="[Text]" custT="1"/>
      <dgm:spPr/>
      <dgm:t>
        <a:bodyPr/>
        <a:lstStyle/>
        <a:p>
          <a:r>
            <a:rPr lang="en-US" sz="2800" dirty="0" err="1" smtClean="0">
              <a:latin typeface="Chaparral Pro"/>
              <a:cs typeface="Chaparral Pro"/>
            </a:rPr>
            <a:t>Deduplication</a:t>
          </a:r>
          <a:endParaRPr lang="en-US" sz="2800" dirty="0">
            <a:latin typeface="Chaparral Pro"/>
            <a:cs typeface="Chaparral Pro"/>
          </a:endParaRPr>
        </a:p>
      </dgm:t>
    </dgm:pt>
    <dgm:pt modelId="{DD1341F6-8EBF-1540-BB06-AE362B96E572}" type="parTrans" cxnId="{50E8B3CA-B581-324E-97A4-16D48E156B69}">
      <dgm:prSet/>
      <dgm:spPr/>
      <dgm:t>
        <a:bodyPr/>
        <a:lstStyle/>
        <a:p>
          <a:endParaRPr lang="en-US"/>
        </a:p>
      </dgm:t>
    </dgm:pt>
    <dgm:pt modelId="{D4A62DF3-B06B-C940-9E63-2D1F22CE8C5F}" type="sibTrans" cxnId="{50E8B3CA-B581-324E-97A4-16D48E156B69}">
      <dgm:prSet/>
      <dgm:spPr/>
      <dgm:t>
        <a:bodyPr/>
        <a:lstStyle/>
        <a:p>
          <a:endParaRPr lang="en-US">
            <a:latin typeface="Chaparral Pro"/>
            <a:cs typeface="Chaparral Pro"/>
          </a:endParaRPr>
        </a:p>
      </dgm:t>
    </dgm:pt>
    <dgm:pt modelId="{3F27AFD6-24DD-574A-A149-E443827D9C12}">
      <dgm:prSet phldrT="[Text]" custT="1"/>
      <dgm:spPr/>
      <dgm:t>
        <a:bodyPr/>
        <a:lstStyle/>
        <a:p>
          <a:r>
            <a:rPr lang="en-US" sz="2800" dirty="0" smtClean="0">
              <a:latin typeface="Chaparral Pro"/>
              <a:cs typeface="Chaparral Pro"/>
            </a:rPr>
            <a:t>Digitization</a:t>
          </a:r>
          <a:endParaRPr lang="en-US" sz="2800" dirty="0">
            <a:latin typeface="Chaparral Pro"/>
            <a:cs typeface="Chaparral Pro"/>
          </a:endParaRPr>
        </a:p>
      </dgm:t>
    </dgm:pt>
    <dgm:pt modelId="{403CDC1A-A17B-7648-A635-8B435C285559}" type="parTrans" cxnId="{830B629A-C21E-D24F-B490-A20AD185C30B}">
      <dgm:prSet/>
      <dgm:spPr/>
      <dgm:t>
        <a:bodyPr/>
        <a:lstStyle/>
        <a:p>
          <a:endParaRPr lang="en-US"/>
        </a:p>
      </dgm:t>
    </dgm:pt>
    <dgm:pt modelId="{4E9C48E5-A5AB-5D47-A725-F10A855149F4}" type="sibTrans" cxnId="{830B629A-C21E-D24F-B490-A20AD185C30B}">
      <dgm:prSet/>
      <dgm:spPr/>
      <dgm:t>
        <a:bodyPr/>
        <a:lstStyle/>
        <a:p>
          <a:endParaRPr lang="en-US">
            <a:latin typeface="Chaparral Pro"/>
            <a:cs typeface="Chaparral Pro"/>
          </a:endParaRPr>
        </a:p>
      </dgm:t>
    </dgm:pt>
    <dgm:pt modelId="{C5EC322B-648D-174C-966D-5A2A13322887}">
      <dgm:prSet phldrT="[Text]" custT="1"/>
      <dgm:spPr/>
      <dgm:t>
        <a:bodyPr/>
        <a:lstStyle/>
        <a:p>
          <a:r>
            <a:rPr lang="en-US" sz="2800" dirty="0" smtClean="0">
              <a:latin typeface="Chaparral Pro"/>
              <a:cs typeface="Chaparral Pro"/>
            </a:rPr>
            <a:t>Users</a:t>
          </a:r>
          <a:endParaRPr lang="en-US" sz="2800" dirty="0">
            <a:latin typeface="Chaparral Pro"/>
            <a:cs typeface="Chaparral Pro"/>
          </a:endParaRPr>
        </a:p>
      </dgm:t>
    </dgm:pt>
    <dgm:pt modelId="{3F581B58-BCD7-D443-9043-ADA64C770FEA}" type="parTrans" cxnId="{F27F0948-4E38-0C46-9E2D-3A2D07DDD7CB}">
      <dgm:prSet/>
      <dgm:spPr/>
      <dgm:t>
        <a:bodyPr/>
        <a:lstStyle/>
        <a:p>
          <a:endParaRPr lang="en-US"/>
        </a:p>
      </dgm:t>
    </dgm:pt>
    <dgm:pt modelId="{79AA4B09-645C-6B4F-8BA0-1AF458894557}" type="sibTrans" cxnId="{F27F0948-4E38-0C46-9E2D-3A2D07DDD7CB}">
      <dgm:prSet/>
      <dgm:spPr/>
      <dgm:t>
        <a:bodyPr/>
        <a:lstStyle/>
        <a:p>
          <a:endParaRPr lang="en-US">
            <a:latin typeface="Chaparral Pro"/>
            <a:cs typeface="Chaparral Pro"/>
          </a:endParaRPr>
        </a:p>
      </dgm:t>
    </dgm:pt>
    <dgm:pt modelId="{C8CA5C6E-CB84-4D40-97D7-0330EA13A8B3}">
      <dgm:prSet phldrT="[Text]" custT="1"/>
      <dgm:spPr/>
      <dgm:t>
        <a:bodyPr/>
        <a:lstStyle/>
        <a:p>
          <a:r>
            <a:rPr lang="en-US" sz="2800" dirty="0" err="1" smtClean="0">
              <a:latin typeface="Chaparral Pro"/>
              <a:cs typeface="Chaparral Pro"/>
            </a:rPr>
            <a:t>Curation</a:t>
          </a:r>
          <a:endParaRPr lang="en-US" sz="2800" dirty="0">
            <a:latin typeface="Chaparral Pro"/>
            <a:cs typeface="Chaparral Pro"/>
          </a:endParaRPr>
        </a:p>
      </dgm:t>
    </dgm:pt>
    <dgm:pt modelId="{D006A745-4886-D047-BC08-2B2B82F1B1FF}" type="parTrans" cxnId="{FA559244-B7A5-A04D-83BA-2D8281BCFF83}">
      <dgm:prSet/>
      <dgm:spPr/>
      <dgm:t>
        <a:bodyPr/>
        <a:lstStyle/>
        <a:p>
          <a:endParaRPr lang="en-US"/>
        </a:p>
      </dgm:t>
    </dgm:pt>
    <dgm:pt modelId="{48B79443-6F6A-694C-833B-15BAA1BA2DDF}" type="sibTrans" cxnId="{FA559244-B7A5-A04D-83BA-2D8281BCFF83}">
      <dgm:prSet/>
      <dgm:spPr/>
      <dgm:t>
        <a:bodyPr/>
        <a:lstStyle/>
        <a:p>
          <a:endParaRPr lang="en-US">
            <a:latin typeface="Chaparral Pro"/>
            <a:cs typeface="Chaparral Pro"/>
          </a:endParaRPr>
        </a:p>
      </dgm:t>
    </dgm:pt>
    <dgm:pt modelId="{D3867949-8307-EC4C-99D9-6A4812DC2416}">
      <dgm:prSet phldrT="[Text]" custT="1"/>
      <dgm:spPr/>
      <dgm:t>
        <a:bodyPr/>
        <a:lstStyle/>
        <a:p>
          <a:r>
            <a:rPr lang="en-US" sz="2800" dirty="0" smtClean="0">
              <a:latin typeface="Chaparral Pro"/>
              <a:cs typeface="Chaparral Pro"/>
            </a:rPr>
            <a:t>Selection</a:t>
          </a:r>
          <a:endParaRPr lang="en-US" sz="2800" dirty="0">
            <a:latin typeface="Chaparral Pro"/>
            <a:cs typeface="Chaparral Pro"/>
          </a:endParaRPr>
        </a:p>
      </dgm:t>
    </dgm:pt>
    <dgm:pt modelId="{EEA26B2B-24F9-054C-8C0D-6D31A7DE4E03}" type="parTrans" cxnId="{03489CEA-1665-D34B-845A-334E5A7D5A57}">
      <dgm:prSet/>
      <dgm:spPr/>
      <dgm:t>
        <a:bodyPr/>
        <a:lstStyle/>
        <a:p>
          <a:endParaRPr lang="en-US"/>
        </a:p>
      </dgm:t>
    </dgm:pt>
    <dgm:pt modelId="{9A21705B-1BBA-214C-8DDC-F0CC9F0BE3DD}" type="sibTrans" cxnId="{03489CEA-1665-D34B-845A-334E5A7D5A57}">
      <dgm:prSet/>
      <dgm:spPr/>
      <dgm:t>
        <a:bodyPr/>
        <a:lstStyle/>
        <a:p>
          <a:endParaRPr lang="en-US">
            <a:latin typeface="Chaparral Pro"/>
            <a:cs typeface="Chaparral Pro"/>
          </a:endParaRPr>
        </a:p>
      </dgm:t>
    </dgm:pt>
    <dgm:pt modelId="{B6963034-CAB8-734C-A5E7-D99DD8849768}" type="pres">
      <dgm:prSet presAssocID="{D86B920B-3B25-DE48-A492-383625F68C32}" presName="cycle" presStyleCnt="0">
        <dgm:presLayoutVars>
          <dgm:dir/>
          <dgm:resizeHandles val="exact"/>
        </dgm:presLayoutVars>
      </dgm:prSet>
      <dgm:spPr/>
      <dgm:t>
        <a:bodyPr/>
        <a:lstStyle/>
        <a:p>
          <a:endParaRPr lang="en-US"/>
        </a:p>
      </dgm:t>
    </dgm:pt>
    <dgm:pt modelId="{A66CF591-B0F6-7D4D-A274-E51F81B2A941}" type="pres">
      <dgm:prSet presAssocID="{013B6576-4313-604A-A68E-696E20132B89}" presName="dummy" presStyleCnt="0"/>
      <dgm:spPr/>
    </dgm:pt>
    <dgm:pt modelId="{A1B45BE9-5868-624D-9871-0A4CC034B6CD}" type="pres">
      <dgm:prSet presAssocID="{013B6576-4313-604A-A68E-696E20132B89}" presName="node" presStyleLbl="revTx" presStyleIdx="0" presStyleCnt="5" custScaleX="157104">
        <dgm:presLayoutVars>
          <dgm:bulletEnabled val="1"/>
        </dgm:presLayoutVars>
      </dgm:prSet>
      <dgm:spPr/>
      <dgm:t>
        <a:bodyPr/>
        <a:lstStyle/>
        <a:p>
          <a:endParaRPr lang="en-US"/>
        </a:p>
      </dgm:t>
    </dgm:pt>
    <dgm:pt modelId="{5439B738-AAEF-AF4C-A3C3-9294743428BA}" type="pres">
      <dgm:prSet presAssocID="{D4A62DF3-B06B-C940-9E63-2D1F22CE8C5F}" presName="sibTrans" presStyleLbl="node1" presStyleIdx="0" presStyleCnt="5"/>
      <dgm:spPr/>
      <dgm:t>
        <a:bodyPr/>
        <a:lstStyle/>
        <a:p>
          <a:endParaRPr lang="en-US"/>
        </a:p>
      </dgm:t>
    </dgm:pt>
    <dgm:pt modelId="{49A48F7D-FF82-7941-8873-9E9BFC307F75}" type="pres">
      <dgm:prSet presAssocID="{3F27AFD6-24DD-574A-A149-E443827D9C12}" presName="dummy" presStyleCnt="0"/>
      <dgm:spPr/>
    </dgm:pt>
    <dgm:pt modelId="{57DA85E8-B202-074D-A0F8-3AB35E4F95C0}" type="pres">
      <dgm:prSet presAssocID="{3F27AFD6-24DD-574A-A149-E443827D9C12}" presName="node" presStyleLbl="revTx" presStyleIdx="1" presStyleCnt="5" custScaleX="130968">
        <dgm:presLayoutVars>
          <dgm:bulletEnabled val="1"/>
        </dgm:presLayoutVars>
      </dgm:prSet>
      <dgm:spPr/>
      <dgm:t>
        <a:bodyPr/>
        <a:lstStyle/>
        <a:p>
          <a:endParaRPr lang="en-US"/>
        </a:p>
      </dgm:t>
    </dgm:pt>
    <dgm:pt modelId="{F87030EE-6440-E342-A5EA-A2691633F99C}" type="pres">
      <dgm:prSet presAssocID="{4E9C48E5-A5AB-5D47-A725-F10A855149F4}" presName="sibTrans" presStyleLbl="node1" presStyleIdx="1" presStyleCnt="5"/>
      <dgm:spPr/>
      <dgm:t>
        <a:bodyPr/>
        <a:lstStyle/>
        <a:p>
          <a:endParaRPr lang="en-US"/>
        </a:p>
      </dgm:t>
    </dgm:pt>
    <dgm:pt modelId="{B801A846-2893-6A4B-93CF-15E7648E8E79}" type="pres">
      <dgm:prSet presAssocID="{C5EC322B-648D-174C-966D-5A2A13322887}" presName="dummy" presStyleCnt="0"/>
      <dgm:spPr/>
    </dgm:pt>
    <dgm:pt modelId="{7F838189-A7E3-DA4D-9B11-733A2337584D}" type="pres">
      <dgm:prSet presAssocID="{C5EC322B-648D-174C-966D-5A2A13322887}" presName="node" presStyleLbl="revTx" presStyleIdx="2" presStyleCnt="5">
        <dgm:presLayoutVars>
          <dgm:bulletEnabled val="1"/>
        </dgm:presLayoutVars>
      </dgm:prSet>
      <dgm:spPr/>
      <dgm:t>
        <a:bodyPr/>
        <a:lstStyle/>
        <a:p>
          <a:endParaRPr lang="en-US"/>
        </a:p>
      </dgm:t>
    </dgm:pt>
    <dgm:pt modelId="{5FA57081-0AA4-CE46-AA73-492BA26A4E5C}" type="pres">
      <dgm:prSet presAssocID="{79AA4B09-645C-6B4F-8BA0-1AF458894557}" presName="sibTrans" presStyleLbl="node1" presStyleIdx="2" presStyleCnt="5"/>
      <dgm:spPr/>
      <dgm:t>
        <a:bodyPr/>
        <a:lstStyle/>
        <a:p>
          <a:endParaRPr lang="en-US"/>
        </a:p>
      </dgm:t>
    </dgm:pt>
    <dgm:pt modelId="{2540A79D-52AC-4F47-981A-DF963E8C7980}" type="pres">
      <dgm:prSet presAssocID="{C8CA5C6E-CB84-4D40-97D7-0330EA13A8B3}" presName="dummy" presStyleCnt="0"/>
      <dgm:spPr/>
    </dgm:pt>
    <dgm:pt modelId="{BFE0934D-7CA9-AC44-9641-DF36942A38AC}" type="pres">
      <dgm:prSet presAssocID="{C8CA5C6E-CB84-4D40-97D7-0330EA13A8B3}" presName="node" presStyleLbl="revTx" presStyleIdx="3" presStyleCnt="5">
        <dgm:presLayoutVars>
          <dgm:bulletEnabled val="1"/>
        </dgm:presLayoutVars>
      </dgm:prSet>
      <dgm:spPr/>
      <dgm:t>
        <a:bodyPr/>
        <a:lstStyle/>
        <a:p>
          <a:endParaRPr lang="en-US"/>
        </a:p>
      </dgm:t>
    </dgm:pt>
    <dgm:pt modelId="{A5D4FD0C-D1EC-A842-9CE7-F693AF497DD9}" type="pres">
      <dgm:prSet presAssocID="{48B79443-6F6A-694C-833B-15BAA1BA2DDF}" presName="sibTrans" presStyleLbl="node1" presStyleIdx="3" presStyleCnt="5"/>
      <dgm:spPr/>
      <dgm:t>
        <a:bodyPr/>
        <a:lstStyle/>
        <a:p>
          <a:endParaRPr lang="en-US"/>
        </a:p>
      </dgm:t>
    </dgm:pt>
    <dgm:pt modelId="{0FDEAD0B-FB7B-B246-8DA7-0BAC12D4E158}" type="pres">
      <dgm:prSet presAssocID="{D3867949-8307-EC4C-99D9-6A4812DC2416}" presName="dummy" presStyleCnt="0"/>
      <dgm:spPr/>
    </dgm:pt>
    <dgm:pt modelId="{4FD5A27F-6B4A-2E48-B8AC-9DACE2B74513}" type="pres">
      <dgm:prSet presAssocID="{D3867949-8307-EC4C-99D9-6A4812DC2416}" presName="node" presStyleLbl="revTx" presStyleIdx="4" presStyleCnt="5" custScaleX="141620">
        <dgm:presLayoutVars>
          <dgm:bulletEnabled val="1"/>
        </dgm:presLayoutVars>
      </dgm:prSet>
      <dgm:spPr/>
      <dgm:t>
        <a:bodyPr/>
        <a:lstStyle/>
        <a:p>
          <a:endParaRPr lang="en-US"/>
        </a:p>
      </dgm:t>
    </dgm:pt>
    <dgm:pt modelId="{1D9B5871-B46C-7649-892B-CAC831E935A4}" type="pres">
      <dgm:prSet presAssocID="{9A21705B-1BBA-214C-8DDC-F0CC9F0BE3DD}" presName="sibTrans" presStyleLbl="node1" presStyleIdx="4" presStyleCnt="5"/>
      <dgm:spPr/>
      <dgm:t>
        <a:bodyPr/>
        <a:lstStyle/>
        <a:p>
          <a:endParaRPr lang="en-US"/>
        </a:p>
      </dgm:t>
    </dgm:pt>
  </dgm:ptLst>
  <dgm:cxnLst>
    <dgm:cxn modelId="{401704CC-5973-7E4B-BBA7-9096AA3F8BD2}" type="presOf" srcId="{9A21705B-1BBA-214C-8DDC-F0CC9F0BE3DD}" destId="{1D9B5871-B46C-7649-892B-CAC831E935A4}" srcOrd="0" destOrd="0" presId="urn:microsoft.com/office/officeart/2005/8/layout/cycle1"/>
    <dgm:cxn modelId="{43B46D8A-F7B3-4B40-B751-8EE13137D606}" type="presOf" srcId="{D3867949-8307-EC4C-99D9-6A4812DC2416}" destId="{4FD5A27F-6B4A-2E48-B8AC-9DACE2B74513}" srcOrd="0" destOrd="0" presId="urn:microsoft.com/office/officeart/2005/8/layout/cycle1"/>
    <dgm:cxn modelId="{F27F0948-4E38-0C46-9E2D-3A2D07DDD7CB}" srcId="{D86B920B-3B25-DE48-A492-383625F68C32}" destId="{C5EC322B-648D-174C-966D-5A2A13322887}" srcOrd="2" destOrd="0" parTransId="{3F581B58-BCD7-D443-9043-ADA64C770FEA}" sibTransId="{79AA4B09-645C-6B4F-8BA0-1AF458894557}"/>
    <dgm:cxn modelId="{FA559244-B7A5-A04D-83BA-2D8281BCFF83}" srcId="{D86B920B-3B25-DE48-A492-383625F68C32}" destId="{C8CA5C6E-CB84-4D40-97D7-0330EA13A8B3}" srcOrd="3" destOrd="0" parTransId="{D006A745-4886-D047-BC08-2B2B82F1B1FF}" sibTransId="{48B79443-6F6A-694C-833B-15BAA1BA2DDF}"/>
    <dgm:cxn modelId="{C93B3365-C066-584F-B406-DE2D5BFD3537}" type="presOf" srcId="{D4A62DF3-B06B-C940-9E63-2D1F22CE8C5F}" destId="{5439B738-AAEF-AF4C-A3C3-9294743428BA}" srcOrd="0" destOrd="0" presId="urn:microsoft.com/office/officeart/2005/8/layout/cycle1"/>
    <dgm:cxn modelId="{3AE7105E-ECD6-964C-9018-34D600CA4FCC}" type="presOf" srcId="{3F27AFD6-24DD-574A-A149-E443827D9C12}" destId="{57DA85E8-B202-074D-A0F8-3AB35E4F95C0}" srcOrd="0" destOrd="0" presId="urn:microsoft.com/office/officeart/2005/8/layout/cycle1"/>
    <dgm:cxn modelId="{01FE42B3-AD87-1D48-8CCA-12174644C0F0}" type="presOf" srcId="{48B79443-6F6A-694C-833B-15BAA1BA2DDF}" destId="{A5D4FD0C-D1EC-A842-9CE7-F693AF497DD9}" srcOrd="0" destOrd="0" presId="urn:microsoft.com/office/officeart/2005/8/layout/cycle1"/>
    <dgm:cxn modelId="{E2ED41B2-9F19-0242-A5C0-3EE71BA9E4B1}" type="presOf" srcId="{4E9C48E5-A5AB-5D47-A725-F10A855149F4}" destId="{F87030EE-6440-E342-A5EA-A2691633F99C}" srcOrd="0" destOrd="0" presId="urn:microsoft.com/office/officeart/2005/8/layout/cycle1"/>
    <dgm:cxn modelId="{738CBE22-7B50-B949-A1DF-C6816C697F09}" type="presOf" srcId="{79AA4B09-645C-6B4F-8BA0-1AF458894557}" destId="{5FA57081-0AA4-CE46-AA73-492BA26A4E5C}" srcOrd="0" destOrd="0" presId="urn:microsoft.com/office/officeart/2005/8/layout/cycle1"/>
    <dgm:cxn modelId="{FFCC0DD8-762D-A842-B72D-3191FBBEE074}" type="presOf" srcId="{C8CA5C6E-CB84-4D40-97D7-0330EA13A8B3}" destId="{BFE0934D-7CA9-AC44-9641-DF36942A38AC}" srcOrd="0" destOrd="0" presId="urn:microsoft.com/office/officeart/2005/8/layout/cycle1"/>
    <dgm:cxn modelId="{03489CEA-1665-D34B-845A-334E5A7D5A57}" srcId="{D86B920B-3B25-DE48-A492-383625F68C32}" destId="{D3867949-8307-EC4C-99D9-6A4812DC2416}" srcOrd="4" destOrd="0" parTransId="{EEA26B2B-24F9-054C-8C0D-6D31A7DE4E03}" sibTransId="{9A21705B-1BBA-214C-8DDC-F0CC9F0BE3DD}"/>
    <dgm:cxn modelId="{C47B410B-224E-9043-9D69-25248FCDCC50}" type="presOf" srcId="{D86B920B-3B25-DE48-A492-383625F68C32}" destId="{B6963034-CAB8-734C-A5E7-D99DD8849768}" srcOrd="0" destOrd="0" presId="urn:microsoft.com/office/officeart/2005/8/layout/cycle1"/>
    <dgm:cxn modelId="{830B629A-C21E-D24F-B490-A20AD185C30B}" srcId="{D86B920B-3B25-DE48-A492-383625F68C32}" destId="{3F27AFD6-24DD-574A-A149-E443827D9C12}" srcOrd="1" destOrd="0" parTransId="{403CDC1A-A17B-7648-A635-8B435C285559}" sibTransId="{4E9C48E5-A5AB-5D47-A725-F10A855149F4}"/>
    <dgm:cxn modelId="{56568CFD-2FB7-A54D-873C-1024EA30B2E7}" type="presOf" srcId="{C5EC322B-648D-174C-966D-5A2A13322887}" destId="{7F838189-A7E3-DA4D-9B11-733A2337584D}" srcOrd="0" destOrd="0" presId="urn:microsoft.com/office/officeart/2005/8/layout/cycle1"/>
    <dgm:cxn modelId="{3029EFE7-C52A-C44A-A448-5ED649989BC5}" type="presOf" srcId="{013B6576-4313-604A-A68E-696E20132B89}" destId="{A1B45BE9-5868-624D-9871-0A4CC034B6CD}" srcOrd="0" destOrd="0" presId="urn:microsoft.com/office/officeart/2005/8/layout/cycle1"/>
    <dgm:cxn modelId="{50E8B3CA-B581-324E-97A4-16D48E156B69}" srcId="{D86B920B-3B25-DE48-A492-383625F68C32}" destId="{013B6576-4313-604A-A68E-696E20132B89}" srcOrd="0" destOrd="0" parTransId="{DD1341F6-8EBF-1540-BB06-AE362B96E572}" sibTransId="{D4A62DF3-B06B-C940-9E63-2D1F22CE8C5F}"/>
    <dgm:cxn modelId="{4B5F3A6C-D9A5-9745-A0C8-8C2B09334FEB}" type="presParOf" srcId="{B6963034-CAB8-734C-A5E7-D99DD8849768}" destId="{A66CF591-B0F6-7D4D-A274-E51F81B2A941}" srcOrd="0" destOrd="0" presId="urn:microsoft.com/office/officeart/2005/8/layout/cycle1"/>
    <dgm:cxn modelId="{7C0305DA-9CF4-C841-854E-2B5CB565CD75}" type="presParOf" srcId="{B6963034-CAB8-734C-A5E7-D99DD8849768}" destId="{A1B45BE9-5868-624D-9871-0A4CC034B6CD}" srcOrd="1" destOrd="0" presId="urn:microsoft.com/office/officeart/2005/8/layout/cycle1"/>
    <dgm:cxn modelId="{CC33F3CA-53A5-C74F-B316-55BDDC7EFC3D}" type="presParOf" srcId="{B6963034-CAB8-734C-A5E7-D99DD8849768}" destId="{5439B738-AAEF-AF4C-A3C3-9294743428BA}" srcOrd="2" destOrd="0" presId="urn:microsoft.com/office/officeart/2005/8/layout/cycle1"/>
    <dgm:cxn modelId="{3E53831A-DF70-3445-8061-84A5AAE4781D}" type="presParOf" srcId="{B6963034-CAB8-734C-A5E7-D99DD8849768}" destId="{49A48F7D-FF82-7941-8873-9E9BFC307F75}" srcOrd="3" destOrd="0" presId="urn:microsoft.com/office/officeart/2005/8/layout/cycle1"/>
    <dgm:cxn modelId="{8C348FC6-7ABA-3D4C-8EF0-E02E58D933BF}" type="presParOf" srcId="{B6963034-CAB8-734C-A5E7-D99DD8849768}" destId="{57DA85E8-B202-074D-A0F8-3AB35E4F95C0}" srcOrd="4" destOrd="0" presId="urn:microsoft.com/office/officeart/2005/8/layout/cycle1"/>
    <dgm:cxn modelId="{3F2AB122-048D-F348-9766-7988FD57E7D6}" type="presParOf" srcId="{B6963034-CAB8-734C-A5E7-D99DD8849768}" destId="{F87030EE-6440-E342-A5EA-A2691633F99C}" srcOrd="5" destOrd="0" presId="urn:microsoft.com/office/officeart/2005/8/layout/cycle1"/>
    <dgm:cxn modelId="{095B1588-6CA4-9C4F-AD34-785055DB1DD2}" type="presParOf" srcId="{B6963034-CAB8-734C-A5E7-D99DD8849768}" destId="{B801A846-2893-6A4B-93CF-15E7648E8E79}" srcOrd="6" destOrd="0" presId="urn:microsoft.com/office/officeart/2005/8/layout/cycle1"/>
    <dgm:cxn modelId="{10AEF0E1-D8B7-6643-BD98-65E687BC0168}" type="presParOf" srcId="{B6963034-CAB8-734C-A5E7-D99DD8849768}" destId="{7F838189-A7E3-DA4D-9B11-733A2337584D}" srcOrd="7" destOrd="0" presId="urn:microsoft.com/office/officeart/2005/8/layout/cycle1"/>
    <dgm:cxn modelId="{AFF411AE-88A8-4642-9D6B-D5C21D340807}" type="presParOf" srcId="{B6963034-CAB8-734C-A5E7-D99DD8849768}" destId="{5FA57081-0AA4-CE46-AA73-492BA26A4E5C}" srcOrd="8" destOrd="0" presId="urn:microsoft.com/office/officeart/2005/8/layout/cycle1"/>
    <dgm:cxn modelId="{29987E1A-9D22-1B46-8794-C7D87E346E1B}" type="presParOf" srcId="{B6963034-CAB8-734C-A5E7-D99DD8849768}" destId="{2540A79D-52AC-4F47-981A-DF963E8C7980}" srcOrd="9" destOrd="0" presId="urn:microsoft.com/office/officeart/2005/8/layout/cycle1"/>
    <dgm:cxn modelId="{ED6F6510-1CD5-5344-9916-186ECAE035E8}" type="presParOf" srcId="{B6963034-CAB8-734C-A5E7-D99DD8849768}" destId="{BFE0934D-7CA9-AC44-9641-DF36942A38AC}" srcOrd="10" destOrd="0" presId="urn:microsoft.com/office/officeart/2005/8/layout/cycle1"/>
    <dgm:cxn modelId="{4E8B6343-004F-6946-A0D6-FB92A8D6F6D3}" type="presParOf" srcId="{B6963034-CAB8-734C-A5E7-D99DD8849768}" destId="{A5D4FD0C-D1EC-A842-9CE7-F693AF497DD9}" srcOrd="11" destOrd="0" presId="urn:microsoft.com/office/officeart/2005/8/layout/cycle1"/>
    <dgm:cxn modelId="{1C3B8103-5570-B445-B4D0-21AEE0A32E99}" type="presParOf" srcId="{B6963034-CAB8-734C-A5E7-D99DD8849768}" destId="{0FDEAD0B-FB7B-B246-8DA7-0BAC12D4E158}" srcOrd="12" destOrd="0" presId="urn:microsoft.com/office/officeart/2005/8/layout/cycle1"/>
    <dgm:cxn modelId="{9D56E732-6513-7A43-AA8B-899B95380C96}" type="presParOf" srcId="{B6963034-CAB8-734C-A5E7-D99DD8849768}" destId="{4FD5A27F-6B4A-2E48-B8AC-9DACE2B74513}" srcOrd="13" destOrd="0" presId="urn:microsoft.com/office/officeart/2005/8/layout/cycle1"/>
    <dgm:cxn modelId="{C984D671-08FF-E94F-9ECE-139E559BB1E3}" type="presParOf" srcId="{B6963034-CAB8-734C-A5E7-D99DD8849768}" destId="{1D9B5871-B46C-7649-892B-CAC831E935A4}" srcOrd="14" destOrd="0" presId="urn:microsoft.com/office/officeart/2005/8/layout/cycle1"/>
  </dgm:cxnLst>
  <dgm:bg/>
  <dgm:whole/>
</dgm:dataModel>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686E9-2301-B643-BCBE-F87660F58A50}" type="datetimeFigureOut">
              <a:rPr lang="en-US" smtClean="0"/>
              <a:pPr/>
              <a:t>4/17/13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F3E1A-AFA9-9246-9CE4-016CCEEA16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b="1" dirty="0" smtClean="0"/>
              <a:t>Total</a:t>
            </a:r>
            <a:r>
              <a:rPr lang="en-US" b="1" baseline="0" dirty="0" smtClean="0"/>
              <a:t> 11 min</a:t>
            </a:r>
            <a:endParaRPr lang="en-US" b="1" dirty="0" smtClean="0"/>
          </a:p>
          <a:p>
            <a:pPr>
              <a:buFont typeface="Arial"/>
              <a:buNone/>
            </a:pPr>
            <a:r>
              <a:rPr lang="en-US" dirty="0" smtClean="0"/>
              <a:t>[30 sec]</a:t>
            </a:r>
          </a:p>
          <a:p>
            <a:pPr>
              <a:buFont typeface="Arial"/>
              <a:buChar char="•"/>
            </a:pPr>
            <a:r>
              <a:rPr lang="en-US" dirty="0" smtClean="0"/>
              <a:t> Hello everyone, I am Bianca Crowley, the Collections Coordinator for the BHL US/UK working out of the Smithsonian Libraries in Washington</a:t>
            </a:r>
            <a:r>
              <a:rPr lang="en-US" baseline="0" dirty="0" smtClean="0"/>
              <a:t> DC. </a:t>
            </a:r>
          </a:p>
          <a:p>
            <a:pPr>
              <a:buFont typeface="Arial"/>
              <a:buChar char="•"/>
            </a:pPr>
            <a:r>
              <a:rPr lang="en-US" baseline="0" dirty="0" smtClean="0"/>
              <a:t>2 things: What are your needs? Understanding this can help us improve our documentation in an effort to shorten the time it may take for you to fulfill your needs; my impression from yesterday is that BHLA is at step 1.5, this accurate?, I can appreciate full well how daunting steps 2-1000, this is where everyone is when they get started but with a shared vision of what you want for BHL Africa there are nothing but possibilities ahead of you;</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 BHL US/UK has taken many many steps over past 8 years, today overview of Collection Development and Digitization workflow paths.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 Confirm idea that BHLA will contribute content into the BHL website?   </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Requires login</a:t>
            </a:r>
          </a:p>
          <a:p>
            <a:r>
              <a:rPr lang="en-US" sz="1200" kern="1200" baseline="0" dirty="0" smtClean="0">
                <a:solidFill>
                  <a:schemeClr val="tx1"/>
                </a:solidFill>
                <a:latin typeface="+mn-lt"/>
                <a:ea typeface="+mn-ea"/>
                <a:cs typeface="+mn-cs"/>
              </a:rPr>
              <a:t>Web-based Administrative interface to access the backend BHL database so that we can make corrections to our collection as necessary.</a:t>
            </a:r>
          </a:p>
          <a:p>
            <a:r>
              <a:rPr lang="en-US" sz="1200" kern="1200" baseline="0" dirty="0" smtClean="0">
                <a:solidFill>
                  <a:schemeClr val="tx1"/>
                </a:solidFill>
                <a:latin typeface="+mn-lt"/>
                <a:ea typeface="+mn-ea"/>
                <a:cs typeface="+mn-cs"/>
              </a:rPr>
              <a:t>Only correct as users indicate errors</a:t>
            </a:r>
            <a:endParaRPr lang="en-US" dirty="0" smtClean="0"/>
          </a:p>
          <a:p>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sec]</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sec]</a:t>
            </a:r>
          </a:p>
          <a:p>
            <a:r>
              <a:rPr lang="en-US" dirty="0" smtClean="0"/>
              <a:t>BHL Collections Committee</a:t>
            </a:r>
          </a:p>
          <a:p>
            <a:r>
              <a:rPr lang="en-US" dirty="0" smtClean="0"/>
              <a:t>Trust</a:t>
            </a:r>
          </a:p>
          <a:p>
            <a:r>
              <a:rPr lang="en-US" dirty="0" smtClean="0"/>
              <a:t>Shared vision – get as much biodiversity literature accessible, for free, online as possible</a:t>
            </a:r>
          </a:p>
        </p:txBody>
      </p:sp>
      <p:sp>
        <p:nvSpPr>
          <p:cNvPr id="4" name="Slide Number Placeholder 3"/>
          <p:cNvSpPr>
            <a:spLocks noGrp="1"/>
          </p:cNvSpPr>
          <p:nvPr>
            <p:ph type="sldNum" sz="quarter" idx="10"/>
          </p:nvPr>
        </p:nvSpPr>
        <p:spPr/>
        <p:txBody>
          <a:bodyPr/>
          <a:lstStyle/>
          <a:p>
            <a:fld id="{924F3E1A-AFA9-9246-9CE4-016CCEEA16FB}"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dirty="0" smtClean="0"/>
              <a:t>[30 sec]</a:t>
            </a:r>
          </a:p>
          <a:p>
            <a:pPr eaLnBrk="1" hangingPunct="1">
              <a:spcBef>
                <a:spcPct val="0"/>
              </a:spcBef>
            </a:pPr>
            <a:r>
              <a:rPr lang="en-US" dirty="0" smtClean="0"/>
              <a:t>COLLABORATION!</a:t>
            </a:r>
          </a:p>
          <a:p>
            <a:r>
              <a:rPr lang="en-US" sz="1200" kern="1200" baseline="0" dirty="0" smtClean="0">
                <a:solidFill>
                  <a:schemeClr val="tx1"/>
                </a:solidFill>
                <a:latin typeface="+mn-lt"/>
                <a:ea typeface="+mn-ea"/>
                <a:cs typeface="+mn-cs"/>
              </a:rPr>
              <a:t>We could not do what we do without the tools to collaborate and communicate effectively across institutions and </a:t>
            </a:r>
            <a:r>
              <a:rPr lang="en-US" sz="1200" kern="1200" baseline="0" dirty="0" err="1" smtClean="0">
                <a:solidFill>
                  <a:schemeClr val="tx1"/>
                </a:solidFill>
                <a:latin typeface="+mn-lt"/>
                <a:ea typeface="+mn-ea"/>
                <a:cs typeface="+mn-cs"/>
              </a:rPr>
              <a:t>timezones</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Only a few institutions have full time staff that can dedicate themselves to BHL project work and most of our institutions donate a portion of there staff's time in addition to their regular duties. I like to think of it as working with a team of skilled volunteers. They do fantastic work but at different rates and times. This means finding the right tools for the tasks (and there are many!). You can see that we use as many free tools as possible. One tool that we do pay for however, is our issue tracking system which is the best tool we have for following up on feedback from our users and supporting the kind of detailed</a:t>
            </a:r>
          </a:p>
          <a:p>
            <a:r>
              <a:rPr lang="en-US" sz="1200" kern="1200" baseline="0" dirty="0" smtClean="0">
                <a:solidFill>
                  <a:schemeClr val="tx1"/>
                </a:solidFill>
                <a:latin typeface="+mn-lt"/>
                <a:ea typeface="+mn-ea"/>
                <a:cs typeface="+mn-cs"/>
              </a:rPr>
              <a:t>communication and documentation we need. </a:t>
            </a:r>
            <a:endParaRPr 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2704712E-B8A3-5A49-989A-4888B65CDA88}"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sec]</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dirty="0" smtClean="0"/>
              <a:t>[1 min]</a:t>
            </a:r>
          </a:p>
          <a:p>
            <a:pPr>
              <a:buFont typeface="Arial"/>
              <a:buChar char="•"/>
            </a:pPr>
            <a:r>
              <a:rPr lang="en-US" dirty="0" smtClean="0"/>
              <a:t> Collection mgmt to me is a continuous</a:t>
            </a:r>
            <a:r>
              <a:rPr lang="en-US" baseline="0" dirty="0" smtClean="0"/>
              <a:t> cycle of pre-digitization and post-digitization workflows</a:t>
            </a:r>
          </a:p>
          <a:p>
            <a:pPr>
              <a:buFont typeface="Arial"/>
              <a:buChar char="•"/>
            </a:pPr>
            <a:r>
              <a:rPr lang="en-US" baseline="0" dirty="0" smtClean="0"/>
              <a:t> Getting the content scanned is 1 thing and managing the content after it’s been scanned is just as important</a:t>
            </a:r>
          </a:p>
          <a:p>
            <a:pPr>
              <a:buFont typeface="Arial"/>
              <a:buChar char="•"/>
            </a:pPr>
            <a:r>
              <a:rPr lang="en-US" baseline="0" dirty="0" smtClean="0"/>
              <a:t> Among our consortium libraries we have staff that dedicate themselves to different aspects of the cycle; some focus on pre, some post, most both!</a:t>
            </a:r>
          </a:p>
          <a:p>
            <a:pPr>
              <a:buFont typeface="Arial"/>
              <a:buChar char="•"/>
            </a:pPr>
            <a:r>
              <a:rPr lang="en-US" baseline="0" dirty="0" smtClean="0"/>
              <a:t> You’ll notice that our users play a key role in the cycle</a:t>
            </a:r>
            <a:endParaRPr lang="en-US" dirty="0" smtClean="0"/>
          </a:p>
        </p:txBody>
      </p:sp>
      <p:sp>
        <p:nvSpPr>
          <p:cNvPr id="4" name="Slide Number Placeholder 3"/>
          <p:cNvSpPr>
            <a:spLocks noGrp="1"/>
          </p:cNvSpPr>
          <p:nvPr>
            <p:ph type="sldNum" sz="quarter" idx="10"/>
          </p:nvPr>
        </p:nvSpPr>
        <p:spPr/>
        <p:txBody>
          <a:bodyPr/>
          <a:lstStyle/>
          <a:p>
            <a:fld id="{924F3E1A-AFA9-9246-9CE4-016CCEEA16F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min]</a:t>
            </a:r>
          </a:p>
          <a:p>
            <a:r>
              <a:rPr lang="en-US" dirty="0" smtClean="0"/>
              <a:t>BHL US/UK</a:t>
            </a:r>
            <a:r>
              <a:rPr lang="en-US" baseline="0" dirty="0" smtClean="0"/>
              <a:t> process is based on the following selection criteria</a:t>
            </a:r>
          </a:p>
          <a:p>
            <a:r>
              <a:rPr lang="en-US" baseline="0" dirty="0" smtClean="0"/>
              <a:t>Our collective strength is that we are able to aggregate our unique and rare materials in one place</a:t>
            </a:r>
          </a:p>
          <a:p>
            <a:r>
              <a:rPr lang="en-US" baseline="0" dirty="0" smtClean="0"/>
              <a:t>Unique materials from your collections would be a fantastic addition to the collection</a:t>
            </a:r>
          </a:p>
          <a:p>
            <a:r>
              <a:rPr lang="en-US" baseline="0" dirty="0" smtClean="0"/>
              <a:t>Permissions titles = in-copyright content for which we obtain explicit permission via a signed license agreement to include their content in the BHL</a:t>
            </a:r>
          </a:p>
          <a:p>
            <a:r>
              <a:rPr lang="en-US" baseline="0" dirty="0" smtClean="0"/>
              <a:t>We receive requests from our users and fulfill these as we can, especially in the case of filling gaps within a serial run or series</a:t>
            </a:r>
          </a:p>
          <a:p>
            <a:r>
              <a:rPr lang="en-US" baseline="0" dirty="0" smtClean="0"/>
              <a:t>In the early days of BHL US/UK, each institution selected a discipline specific subject area (Entomology, Botany, etc.) to start scanning</a:t>
            </a:r>
          </a:p>
          <a:p>
            <a:r>
              <a:rPr lang="en-US" baseline="0" dirty="0" smtClean="0"/>
              <a:t>Like the BHL, many libraries across the world scan materials with the Internet Archive and the majority of the content is open access. We benefit from those other libraries by using a set of subject headings and call numbers to regularly harvest biodiversity-related materials from the University of Toronto, or the California Digital Library for example, into the BHL collection</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sec]</a:t>
            </a:r>
          </a:p>
          <a:p>
            <a:r>
              <a:rPr lang="en-US" dirty="0" smtClean="0"/>
              <a:t>We actively collect</a:t>
            </a:r>
            <a:r>
              <a:rPr lang="en-US" baseline="0" dirty="0" smtClean="0"/>
              <a:t> content within these core (blue) and supporting (green) subject areas</a:t>
            </a:r>
          </a:p>
          <a:p>
            <a:r>
              <a:rPr lang="en-US" baseline="0" dirty="0" smtClean="0"/>
              <a:t>We have materials beyond this central scope but when prioritizing what to scan, we rely on these guidelines</a:t>
            </a:r>
          </a:p>
          <a:p>
            <a:r>
              <a:rPr lang="en-US" baseline="0" dirty="0" smtClean="0"/>
              <a:t>Visual diagram a part of our collection development policy</a:t>
            </a:r>
          </a:p>
          <a:p>
            <a:r>
              <a:rPr lang="en-US" baseline="0" dirty="0" smtClean="0"/>
              <a:t>I encourage you to think about what is core to your institution to develop a collective sense of core collections for BHL Africa</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a:p>
            <a:r>
              <a:rPr lang="en-US" dirty="0" smtClean="0"/>
              <a:t>Duplication is a difficult issue</a:t>
            </a:r>
          </a:p>
          <a:p>
            <a:r>
              <a:rPr lang="en-US" dirty="0" smtClean="0"/>
              <a:t>Back-end db</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sec]</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sec]</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9D7446-45E0-4E4A-B40E-051D10B0ED98}" type="datetimeFigureOut">
              <a:rPr lang="en-US" smtClean="0"/>
              <a:pPr/>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DE524-6F37-2E4B-B7E1-4998F0AAA4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D7446-45E0-4E4A-B40E-051D10B0ED98}" type="datetimeFigureOut">
              <a:rPr lang="en-US" smtClean="0"/>
              <a:pPr/>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DE524-6F37-2E4B-B7E1-4998F0AAA4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D7446-45E0-4E4A-B40E-051D10B0ED98}" type="datetimeFigureOut">
              <a:rPr lang="en-US" smtClean="0"/>
              <a:pPr/>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DE524-6F37-2E4B-B7E1-4998F0AAA4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D7446-45E0-4E4A-B40E-051D10B0ED98}" type="datetimeFigureOut">
              <a:rPr lang="en-US" smtClean="0"/>
              <a:pPr/>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DE524-6F37-2E4B-B7E1-4998F0AAA4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D7446-45E0-4E4A-B40E-051D10B0ED98}" type="datetimeFigureOut">
              <a:rPr lang="en-US" smtClean="0"/>
              <a:pPr/>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DE524-6F37-2E4B-B7E1-4998F0AAA4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D7446-45E0-4E4A-B40E-051D10B0ED98}" type="datetimeFigureOut">
              <a:rPr lang="en-US" smtClean="0"/>
              <a:pPr/>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DE524-6F37-2E4B-B7E1-4998F0AAA4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D7446-45E0-4E4A-B40E-051D10B0ED98}" type="datetimeFigureOut">
              <a:rPr lang="en-US" smtClean="0"/>
              <a:pPr/>
              <a:t>4/17/13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DE524-6F37-2E4B-B7E1-4998F0AAA4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9D7446-45E0-4E4A-B40E-051D10B0ED98}" type="datetimeFigureOut">
              <a:rPr lang="en-US" smtClean="0"/>
              <a:pPr/>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DE524-6F37-2E4B-B7E1-4998F0AAA4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D7446-45E0-4E4A-B40E-051D10B0ED98}" type="datetimeFigureOut">
              <a:rPr lang="en-US" smtClean="0"/>
              <a:pPr/>
              <a:t>4/17/13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DE524-6F37-2E4B-B7E1-4998F0AAA4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D7446-45E0-4E4A-B40E-051D10B0ED98}" type="datetimeFigureOut">
              <a:rPr lang="en-US" smtClean="0"/>
              <a:pPr/>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DE524-6F37-2E4B-B7E1-4998F0AAA4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D7446-45E0-4E4A-B40E-051D10B0ED98}" type="datetimeFigureOut">
              <a:rPr lang="en-US" smtClean="0"/>
              <a:pPr/>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DE524-6F37-2E4B-B7E1-4998F0AAA4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tint val="80000"/>
                <a:satMod val="300000"/>
              </a:schemeClr>
            </a:gs>
            <a:gs pos="100000">
              <a:schemeClr val="accent1">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7446-45E0-4E4A-B40E-051D10B0ED98}" type="datetimeFigureOut">
              <a:rPr lang="en-US" smtClean="0"/>
              <a:pPr/>
              <a:t>4/17/13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DE524-6F37-2E4B-B7E1-4998F0AAA4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jpe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hyperlink" Target="mailto:crowleyb@si.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4" descr="scholars program slide 15.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5" name="TextBox 7"/>
          <p:cNvSpPr txBox="1">
            <a:spLocks noChangeArrowheads="1"/>
          </p:cNvSpPr>
          <p:nvPr/>
        </p:nvSpPr>
        <p:spPr bwMode="auto">
          <a:xfrm>
            <a:off x="762000" y="2438400"/>
            <a:ext cx="8001000" cy="1354217"/>
          </a:xfrm>
          <a:prstGeom prst="rect">
            <a:avLst/>
          </a:prstGeom>
          <a:noFill/>
          <a:ln w="9525">
            <a:noFill/>
            <a:miter lim="800000"/>
            <a:headEnd/>
            <a:tailEnd/>
          </a:ln>
        </p:spPr>
        <p:txBody>
          <a:bodyPr wrap="square">
            <a:prstTxWarp prst="textNoShape">
              <a:avLst/>
            </a:prstTxWarp>
            <a:spAutoFit/>
          </a:bodyPr>
          <a:lstStyle/>
          <a:p>
            <a:pPr algn="ctr">
              <a:spcAft>
                <a:spcPts val="1200"/>
              </a:spcAft>
            </a:pPr>
            <a:r>
              <a:rPr lang="en-US" sz="3600" dirty="0" smtClean="0">
                <a:latin typeface="Adobe Caslon Pro" charset="0"/>
              </a:rPr>
              <a:t>BHL US/UK</a:t>
            </a:r>
          </a:p>
          <a:p>
            <a:pPr algn="ctr">
              <a:spcAft>
                <a:spcPts val="1200"/>
              </a:spcAft>
            </a:pPr>
            <a:r>
              <a:rPr lang="en-US" sz="3600" dirty="0" smtClean="0">
                <a:latin typeface="Adobe Caslon Pro" charset="0"/>
              </a:rPr>
              <a:t> Collection Management Overview</a:t>
            </a:r>
          </a:p>
        </p:txBody>
      </p:sp>
      <p:sp>
        <p:nvSpPr>
          <p:cNvPr id="4" name="TextBox 3"/>
          <p:cNvSpPr txBox="1"/>
          <p:nvPr/>
        </p:nvSpPr>
        <p:spPr>
          <a:xfrm>
            <a:off x="4672439" y="5638800"/>
            <a:ext cx="4319161" cy="1015663"/>
          </a:xfrm>
          <a:prstGeom prst="rect">
            <a:avLst/>
          </a:prstGeom>
          <a:noFill/>
        </p:spPr>
        <p:txBody>
          <a:bodyPr wrap="none" rtlCol="0">
            <a:spAutoFit/>
          </a:bodyPr>
          <a:lstStyle/>
          <a:p>
            <a:r>
              <a:rPr lang="en-US" sz="2000" dirty="0" smtClean="0"/>
              <a:t>Bianca Crowley, Collections Coordinator</a:t>
            </a:r>
          </a:p>
          <a:p>
            <a:r>
              <a:rPr lang="en-US" sz="2000" dirty="0" smtClean="0"/>
              <a:t>Biodiversity Heritage Library</a:t>
            </a:r>
          </a:p>
          <a:p>
            <a:r>
              <a:rPr lang="en-US" sz="2000" dirty="0" smtClean="0"/>
              <a:t>Smithsonian Libraries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parral Pro"/>
                <a:cs typeface="Chaparral Pro"/>
              </a:rPr>
              <a:t>Digitization workflow</a:t>
            </a:r>
            <a:endParaRPr lang="en-US" dirty="0"/>
          </a:p>
        </p:txBody>
      </p:sp>
      <p:sp>
        <p:nvSpPr>
          <p:cNvPr id="4" name="Content Placeholder 2"/>
          <p:cNvSpPr txBox="1">
            <a:spLocks/>
          </p:cNvSpPr>
          <p:nvPr/>
        </p:nvSpPr>
        <p:spPr>
          <a:xfrm>
            <a:off x="457200" y="1600200"/>
            <a:ext cx="8229600" cy="5029200"/>
          </a:xfrm>
          <a:prstGeom prst="rect">
            <a:avLst/>
          </a:prstGeom>
        </p:spPr>
        <p:txBody>
          <a:bodyPr vert="horz" lIns="91440" tIns="45720" rIns="91440" bIns="45720" rtlCol="0">
            <a:normAutofit fontScale="92500" lnSpcReduction="20000"/>
          </a:bodyPr>
          <a:lstStyle/>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Calibri"/>
                <a:ea typeface="+mn-ea"/>
                <a:cs typeface="Calibri"/>
              </a:rPr>
              <a:t>Titles</a:t>
            </a:r>
            <a:r>
              <a:rPr kumimoji="0" lang="en-US" sz="3200" b="0" i="0" u="none" strike="noStrike" kern="1200" cap="none" spc="0" normalizeH="0" noProof="0" dirty="0" smtClean="0">
                <a:ln>
                  <a:noFill/>
                </a:ln>
                <a:solidFill>
                  <a:schemeClr val="tx1"/>
                </a:solidFill>
                <a:effectLst/>
                <a:uLnTx/>
                <a:uFillTx/>
                <a:latin typeface="Calibri"/>
                <a:ea typeface="+mn-ea"/>
                <a:cs typeface="Calibri"/>
              </a:rPr>
              <a:t> vs. Items vs. </a:t>
            </a:r>
            <a:r>
              <a:rPr lang="en-US" sz="3200" dirty="0" smtClean="0">
                <a:latin typeface="Calibri"/>
                <a:cs typeface="Calibri"/>
              </a:rPr>
              <a:t>S</a:t>
            </a:r>
            <a:r>
              <a:rPr kumimoji="0" lang="en-US" sz="3200" b="0" i="0" u="none" strike="noStrike" kern="1200" cap="none" spc="0" normalizeH="0" noProof="0" dirty="0" err="1" smtClean="0">
                <a:ln>
                  <a:noFill/>
                </a:ln>
                <a:solidFill>
                  <a:schemeClr val="tx1"/>
                </a:solidFill>
                <a:effectLst/>
                <a:uLnTx/>
                <a:uFillTx/>
                <a:latin typeface="Calibri"/>
                <a:ea typeface="+mn-ea"/>
                <a:cs typeface="Calibri"/>
              </a:rPr>
              <a:t>egments</a:t>
            </a:r>
            <a:endParaRPr kumimoji="0" lang="en-US" sz="3200" b="0" i="0" u="none" strike="noStrike" kern="1200" cap="none" spc="0" normalizeH="0" noProof="0" dirty="0" smtClean="0">
              <a:ln>
                <a:noFill/>
              </a:ln>
              <a:solidFill>
                <a:schemeClr val="tx1"/>
              </a:solidFill>
              <a:effectLst/>
              <a:uLnTx/>
              <a:uFillTx/>
              <a:latin typeface="Calibri"/>
              <a:ea typeface="+mn-ea"/>
              <a:cs typeface="Calibri"/>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noProof="0" dirty="0" smtClean="0">
              <a:ln>
                <a:noFill/>
              </a:ln>
              <a:solidFill>
                <a:schemeClr val="tx1"/>
              </a:solidFill>
              <a:effectLst/>
              <a:uLnTx/>
              <a:uFillTx/>
              <a:latin typeface="Calibri"/>
              <a:ea typeface="+mn-ea"/>
              <a:cs typeface="Calibri"/>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lang="en-US" sz="3200" dirty="0" smtClean="0">
              <a:latin typeface="Calibri"/>
              <a:cs typeface="Calibri"/>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noProof="0" dirty="0" smtClean="0">
              <a:ln>
                <a:noFill/>
              </a:ln>
              <a:solidFill>
                <a:schemeClr val="tx1"/>
              </a:solidFill>
              <a:effectLst/>
              <a:uLnTx/>
              <a:uFillTx/>
              <a:latin typeface="Calibri"/>
              <a:ea typeface="+mn-ea"/>
              <a:cs typeface="Calibri"/>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lang="en-US" sz="3200" dirty="0">
              <a:latin typeface="Calibri"/>
              <a:cs typeface="Calibri"/>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noProof="0" dirty="0" smtClean="0">
              <a:ln>
                <a:noFill/>
              </a:ln>
              <a:solidFill>
                <a:schemeClr val="tx1"/>
              </a:solidFill>
              <a:effectLst/>
              <a:uLnTx/>
              <a:uFillTx/>
              <a:latin typeface="Calibri"/>
              <a:ea typeface="+mn-ea"/>
              <a:cs typeface="Calibri"/>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lang="en-US" sz="3200" dirty="0" smtClean="0">
                <a:latin typeface="Calibri"/>
                <a:cs typeface="Calibri"/>
              </a:rPr>
              <a:t>Metadata we need: </a:t>
            </a:r>
          </a:p>
          <a:p>
            <a:pPr marL="971550" lvl="1" indent="-514350">
              <a:spcBef>
                <a:spcPct val="20000"/>
              </a:spcBef>
              <a:buFont typeface="Arial"/>
              <a:buChar char="•"/>
            </a:pPr>
            <a:r>
              <a:rPr lang="en-US" sz="3200" dirty="0" smtClean="0">
                <a:latin typeface="Calibri"/>
                <a:cs typeface="Calibri"/>
              </a:rPr>
              <a:t>MARC for book and journal titles </a:t>
            </a:r>
          </a:p>
          <a:p>
            <a:pPr marL="971550" lvl="1" indent="-514350">
              <a:spcBef>
                <a:spcPct val="20000"/>
              </a:spcBef>
              <a:buFont typeface="Arial"/>
              <a:buChar char="•"/>
            </a:pPr>
            <a:r>
              <a:rPr lang="en-US" sz="3200" dirty="0">
                <a:latin typeface="Calibri"/>
                <a:cs typeface="Calibri"/>
              </a:rPr>
              <a:t>V</a:t>
            </a:r>
            <a:r>
              <a:rPr lang="en-US" sz="3200" dirty="0" smtClean="0">
                <a:latin typeface="Calibri"/>
                <a:cs typeface="Calibri"/>
              </a:rPr>
              <a:t>olume information </a:t>
            </a:r>
          </a:p>
          <a:p>
            <a:pPr marL="971550" lvl="1" indent="-514350">
              <a:spcBef>
                <a:spcPct val="20000"/>
              </a:spcBef>
              <a:buFont typeface="Arial"/>
              <a:buChar char="•"/>
            </a:pPr>
            <a:r>
              <a:rPr lang="en-US" sz="3200" dirty="0" smtClean="0">
                <a:latin typeface="Calibri"/>
                <a:cs typeface="Calibri"/>
              </a:rPr>
              <a:t>Page data</a:t>
            </a:r>
          </a:p>
          <a:p>
            <a:pPr marL="514350" marR="0" lvl="0" indent="-514350" algn="l" defTabSz="4572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noProof="0" dirty="0" smtClean="0">
              <a:ln>
                <a:noFill/>
              </a:ln>
              <a:solidFill>
                <a:schemeClr val="tx1"/>
              </a:solidFill>
              <a:effectLst/>
              <a:uLnTx/>
              <a:uFillTx/>
              <a:latin typeface="Calibri"/>
              <a:ea typeface="+mn-ea"/>
              <a:cs typeface="Calibri"/>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smtClean="0">
              <a:ln>
                <a:noFill/>
              </a:ln>
              <a:solidFill>
                <a:schemeClr val="tx1"/>
              </a:solidFill>
              <a:effectLst/>
              <a:uLnTx/>
              <a:uFillTx/>
              <a:latin typeface="Calibri"/>
              <a:ea typeface="+mn-ea"/>
              <a:cs typeface="Calibri"/>
            </a:endParaRPr>
          </a:p>
        </p:txBody>
      </p:sp>
      <p:graphicFrame>
        <p:nvGraphicFramePr>
          <p:cNvPr id="5" name="Table 4"/>
          <p:cNvGraphicFramePr>
            <a:graphicFrameLocks noGrp="1"/>
          </p:cNvGraphicFramePr>
          <p:nvPr/>
        </p:nvGraphicFramePr>
        <p:xfrm>
          <a:off x="228600" y="2428573"/>
          <a:ext cx="8686800" cy="1991027"/>
        </p:xfrm>
        <a:graphic>
          <a:graphicData uri="http://schemas.openxmlformats.org/drawingml/2006/table">
            <a:tbl>
              <a:tblPr firstRow="1" bandRow="1">
                <a:tableStyleId>{5C22544A-7EE6-4342-B048-85BDC9FD1C3A}</a:tableStyleId>
              </a:tblPr>
              <a:tblGrid>
                <a:gridCol w="2171700"/>
                <a:gridCol w="2171700"/>
                <a:gridCol w="2171700"/>
                <a:gridCol w="2171700"/>
              </a:tblGrid>
              <a:tr h="675307">
                <a:tc>
                  <a:txBody>
                    <a:bodyPr/>
                    <a:lstStyle/>
                    <a:p>
                      <a:r>
                        <a:rPr lang="en-US" dirty="0" smtClean="0"/>
                        <a:t>BHL Term</a:t>
                      </a:r>
                      <a:endParaRPr lang="en-US" dirty="0"/>
                    </a:p>
                  </a:txBody>
                  <a:tcPr>
                    <a:lnL w="57150" cap="flat" cmpd="sng" algn="ctr">
                      <a:solidFill>
                        <a:prstClr val="black"/>
                      </a:solidFill>
                      <a:prstDash val="solid"/>
                      <a:round/>
                      <a:headEnd type="none" w="med" len="med"/>
                      <a:tailEnd type="none" w="med" len="med"/>
                    </a:lnL>
                    <a:lnT w="57150" cap="flat" cmpd="sng" algn="ctr">
                      <a:solidFill>
                        <a:prstClr val="black"/>
                      </a:solidFill>
                      <a:prstDash val="solid"/>
                      <a:round/>
                      <a:headEnd type="none" w="med" len="med"/>
                      <a:tailEnd type="none" w="med" len="med"/>
                    </a:lnT>
                  </a:tcPr>
                </a:tc>
                <a:tc>
                  <a:txBody>
                    <a:bodyPr/>
                    <a:lstStyle/>
                    <a:p>
                      <a:r>
                        <a:rPr lang="en-US" dirty="0" smtClean="0"/>
                        <a:t>Titles</a:t>
                      </a:r>
                      <a:endParaRPr lang="en-US" dirty="0"/>
                    </a:p>
                  </a:txBody>
                  <a:tcPr>
                    <a:lnT w="57150" cap="flat" cmpd="sng" algn="ctr">
                      <a:solidFill>
                        <a:prstClr val="black"/>
                      </a:solidFill>
                      <a:prstDash val="solid"/>
                      <a:round/>
                      <a:headEnd type="none" w="med" len="med"/>
                      <a:tailEnd type="none" w="med" len="med"/>
                    </a:lnT>
                  </a:tcPr>
                </a:tc>
                <a:tc>
                  <a:txBody>
                    <a:bodyPr/>
                    <a:lstStyle/>
                    <a:p>
                      <a:r>
                        <a:rPr lang="en-US" dirty="0" smtClean="0"/>
                        <a:t>Items</a:t>
                      </a:r>
                      <a:endParaRPr lang="en-US" dirty="0"/>
                    </a:p>
                  </a:txBody>
                  <a:tcPr>
                    <a:lnT w="57150" cap="flat" cmpd="sng" algn="ctr">
                      <a:solidFill>
                        <a:prstClr val="black"/>
                      </a:solidFill>
                      <a:prstDash val="solid"/>
                      <a:round/>
                      <a:headEnd type="none" w="med" len="med"/>
                      <a:tailEnd type="none" w="med" len="med"/>
                    </a:lnT>
                  </a:tcPr>
                </a:tc>
                <a:tc>
                  <a:txBody>
                    <a:bodyPr/>
                    <a:lstStyle/>
                    <a:p>
                      <a:r>
                        <a:rPr lang="en-US" dirty="0" smtClean="0"/>
                        <a:t>Segments</a:t>
                      </a:r>
                      <a:endParaRPr lang="en-US" dirty="0"/>
                    </a:p>
                  </a:txBody>
                  <a:tcPr>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tcPr>
                </a:tc>
              </a:tr>
              <a:tr h="652946">
                <a:tc>
                  <a:txBody>
                    <a:bodyPr/>
                    <a:lstStyle/>
                    <a:p>
                      <a:r>
                        <a:rPr lang="en-US" dirty="0" smtClean="0"/>
                        <a:t>Library Term</a:t>
                      </a:r>
                      <a:endParaRPr lang="en-US" dirty="0"/>
                    </a:p>
                  </a:txBody>
                  <a:tcPr>
                    <a:lnL w="57150" cap="flat" cmpd="sng" algn="ctr">
                      <a:solidFill>
                        <a:prstClr val="black"/>
                      </a:solidFill>
                      <a:prstDash val="solid"/>
                      <a:round/>
                      <a:headEnd type="none" w="med" len="med"/>
                      <a:tailEnd type="none" w="med" len="med"/>
                    </a:lnL>
                  </a:tcPr>
                </a:tc>
                <a:tc>
                  <a:txBody>
                    <a:bodyPr/>
                    <a:lstStyle/>
                    <a:p>
                      <a:r>
                        <a:rPr lang="en-US" dirty="0" smtClean="0"/>
                        <a:t>Book or</a:t>
                      </a:r>
                      <a:r>
                        <a:rPr lang="en-US" baseline="0" dirty="0" smtClean="0"/>
                        <a:t> Journal Titles</a:t>
                      </a:r>
                      <a:endParaRPr lang="en-US" dirty="0"/>
                    </a:p>
                  </a:txBody>
                  <a:tcPr/>
                </a:tc>
                <a:tc>
                  <a:txBody>
                    <a:bodyPr/>
                    <a:lstStyle/>
                    <a:p>
                      <a:r>
                        <a:rPr lang="en-US" dirty="0" smtClean="0"/>
                        <a:t>Volume,</a:t>
                      </a:r>
                      <a:r>
                        <a:rPr lang="en-US" baseline="0" dirty="0" smtClean="0"/>
                        <a:t> Piece</a:t>
                      </a:r>
                      <a:endParaRPr lang="en-US" dirty="0"/>
                    </a:p>
                  </a:txBody>
                  <a:tcPr/>
                </a:tc>
                <a:tc>
                  <a:txBody>
                    <a:bodyPr/>
                    <a:lstStyle/>
                    <a:p>
                      <a:r>
                        <a:rPr lang="en-US" dirty="0" smtClean="0"/>
                        <a:t>Articles, Book chapters, </a:t>
                      </a:r>
                      <a:endParaRPr lang="en-US" dirty="0"/>
                    </a:p>
                  </a:txBody>
                  <a:tcPr>
                    <a:lnR w="57150" cap="flat" cmpd="sng" algn="ctr">
                      <a:solidFill>
                        <a:prstClr val="black"/>
                      </a:solidFill>
                      <a:prstDash val="solid"/>
                      <a:round/>
                      <a:headEnd type="none" w="med" len="med"/>
                      <a:tailEnd type="none" w="med" len="med"/>
                    </a:lnR>
                  </a:tcPr>
                </a:tc>
              </a:tr>
              <a:tr h="652946">
                <a:tc>
                  <a:txBody>
                    <a:bodyPr/>
                    <a:lstStyle/>
                    <a:p>
                      <a:r>
                        <a:rPr lang="en-US" dirty="0" smtClean="0"/>
                        <a:t>Meaning</a:t>
                      </a:r>
                      <a:endParaRPr lang="en-US" dirty="0"/>
                    </a:p>
                  </a:txBody>
                  <a:tcPr>
                    <a:lnL w="57150" cap="flat" cmpd="sng" algn="ctr">
                      <a:solidFill>
                        <a:prstClr val="black"/>
                      </a:solidFill>
                      <a:prstDash val="solid"/>
                      <a:round/>
                      <a:headEnd type="none" w="med" len="med"/>
                      <a:tailEnd type="none" w="med" len="med"/>
                    </a:lnL>
                    <a:lnB w="57150" cap="flat" cmpd="sng" algn="ctr">
                      <a:solidFill>
                        <a:prstClr val="black"/>
                      </a:solidFill>
                      <a:prstDash val="solid"/>
                      <a:round/>
                      <a:headEnd type="none" w="med" len="med"/>
                      <a:tailEnd type="none" w="med" len="med"/>
                    </a:lnB>
                  </a:tcPr>
                </a:tc>
                <a:tc>
                  <a:txBody>
                    <a:bodyPr/>
                    <a:lstStyle/>
                    <a:p>
                      <a:r>
                        <a:rPr lang="en-US" dirty="0" smtClean="0"/>
                        <a:t>Conceptual unit</a:t>
                      </a:r>
                      <a:endParaRPr lang="en-US" dirty="0"/>
                    </a:p>
                  </a:txBody>
                  <a:tcPr>
                    <a:lnB w="57150" cap="flat" cmpd="sng" algn="ctr">
                      <a:solidFill>
                        <a:prstClr val="black"/>
                      </a:solidFill>
                      <a:prstDash val="solid"/>
                      <a:round/>
                      <a:headEnd type="none" w="med" len="med"/>
                      <a:tailEnd type="none" w="med" len="med"/>
                    </a:lnB>
                  </a:tcPr>
                </a:tc>
                <a:tc>
                  <a:txBody>
                    <a:bodyPr/>
                    <a:lstStyle/>
                    <a:p>
                      <a:r>
                        <a:rPr lang="en-US" dirty="0" smtClean="0"/>
                        <a:t>Object</a:t>
                      </a:r>
                      <a:endParaRPr lang="en-US" dirty="0"/>
                    </a:p>
                  </a:txBody>
                  <a:tcPr>
                    <a:lnB w="57150" cap="flat" cmpd="sng" algn="ctr">
                      <a:solidFill>
                        <a:prstClr val="black"/>
                      </a:solidFill>
                      <a:prstDash val="solid"/>
                      <a:round/>
                      <a:headEnd type="none" w="med" len="med"/>
                      <a:tailEnd type="none" w="med" len="med"/>
                    </a:lnB>
                  </a:tcPr>
                </a:tc>
                <a:tc>
                  <a:txBody>
                    <a:bodyPr/>
                    <a:lstStyle/>
                    <a:p>
                      <a:r>
                        <a:rPr lang="en-US" dirty="0" smtClean="0"/>
                        <a:t>Section of consecutive pages</a:t>
                      </a:r>
                      <a:endParaRPr lang="en-US" dirty="0"/>
                    </a:p>
                  </a:txBody>
                  <a:tcPr>
                    <a:lnR w="57150" cap="flat" cmpd="sng" algn="ctr">
                      <a:solidFill>
                        <a:prstClr val="black"/>
                      </a:solidFill>
                      <a:prstDash val="solid"/>
                      <a:round/>
                      <a:headEnd type="none" w="med" len="med"/>
                      <a:tailEnd type="none" w="med" len="med"/>
                    </a:lnR>
                    <a:lnB w="57150" cap="flat" cmpd="sng" algn="ctr">
                      <a:solidFill>
                        <a:prstClr val="black"/>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parral Pro"/>
                <a:cs typeface="Chaparral Pro"/>
              </a:rPr>
              <a:t>Digitization workflow</a:t>
            </a:r>
            <a:endParaRPr lang="en-US" dirty="0"/>
          </a:p>
        </p:txBody>
      </p:sp>
      <p:sp>
        <p:nvSpPr>
          <p:cNvPr id="4" name="Content Placeholder 2"/>
          <p:cNvSpPr txBox="1">
            <a:spLocks/>
          </p:cNvSpPr>
          <p:nvPr/>
        </p:nvSpPr>
        <p:spPr>
          <a:xfrm>
            <a:off x="457200" y="1600200"/>
            <a:ext cx="8686800" cy="4800600"/>
          </a:xfrm>
          <a:prstGeom prst="rect">
            <a:avLst/>
          </a:prstGeom>
        </p:spPr>
        <p:txBody>
          <a:bodyPr vert="horz" lIns="91440" tIns="45720" rIns="91440" bIns="45720" rtlCol="0">
            <a:normAutofit lnSpcReduction="10000"/>
          </a:bodyPr>
          <a:lstStyle/>
          <a:p>
            <a:pPr marL="514350" marR="0" lvl="0" indent="-514350" algn="l" defTabSz="457200" rtl="0" eaLnBrk="1" fontAlgn="auto" latinLnBrk="0" hangingPunct="1">
              <a:lnSpc>
                <a:spcPct val="100000"/>
              </a:lnSpc>
              <a:spcBef>
                <a:spcPct val="20000"/>
              </a:spcBef>
              <a:spcAft>
                <a:spcPts val="0"/>
              </a:spcAft>
              <a:buClrTx/>
              <a:buSzTx/>
              <a:buFont typeface="+mj-lt"/>
              <a:buAutoNum type="arabicPeriod" startAt="3"/>
              <a:tabLst/>
              <a:defRPr/>
            </a:pPr>
            <a:r>
              <a:rPr kumimoji="0" lang="en-US" sz="3200" b="0" i="0" u="none" strike="noStrike" kern="1200" cap="none" spc="0" normalizeH="0" noProof="0" dirty="0" smtClean="0">
                <a:ln>
                  <a:noFill/>
                </a:ln>
                <a:solidFill>
                  <a:schemeClr val="tx1"/>
                </a:solidFill>
                <a:effectLst/>
                <a:uLnTx/>
                <a:uFillTx/>
                <a:latin typeface="Calibri"/>
                <a:ea typeface="+mn-ea"/>
                <a:cs typeface="Calibri"/>
              </a:rPr>
              <a:t>Scanning method:</a:t>
            </a:r>
          </a:p>
          <a:p>
            <a:pPr marL="971550" lvl="1" indent="-514350">
              <a:spcBef>
                <a:spcPct val="20000"/>
              </a:spcBef>
              <a:buFont typeface="Arial"/>
              <a:buChar char="•"/>
            </a:pPr>
            <a:r>
              <a:rPr lang="en-US" sz="3200" dirty="0" smtClean="0">
                <a:latin typeface="Calibri"/>
                <a:cs typeface="Calibri"/>
              </a:rPr>
              <a:t>Via an Internet Archive “Scribe” machine</a:t>
            </a:r>
          </a:p>
          <a:p>
            <a:pPr marL="971550" lvl="1" indent="-514350">
              <a:spcBef>
                <a:spcPct val="20000"/>
              </a:spcBef>
              <a:spcAft>
                <a:spcPts val="600"/>
              </a:spcAft>
              <a:buFont typeface="Arial"/>
              <a:buChar char="•"/>
            </a:pPr>
            <a:r>
              <a:rPr lang="en-US" sz="3200" dirty="0" smtClean="0">
                <a:latin typeface="Calibri"/>
                <a:cs typeface="Calibri"/>
              </a:rPr>
              <a:t>Via your own in-house equipment</a:t>
            </a:r>
          </a:p>
          <a:p>
            <a:pPr marL="514350" indent="-514350">
              <a:spcBef>
                <a:spcPct val="20000"/>
              </a:spcBef>
              <a:spcAft>
                <a:spcPts val="600"/>
              </a:spcAft>
              <a:buFont typeface="+mj-lt"/>
              <a:buAutoNum type="arabicPeriod" startAt="3"/>
            </a:pPr>
            <a:r>
              <a:rPr lang="en-US" sz="3200" dirty="0" smtClean="0">
                <a:latin typeface="Calibri"/>
                <a:cs typeface="Calibri"/>
              </a:rPr>
              <a:t>Content integration:</a:t>
            </a:r>
          </a:p>
          <a:p>
            <a:pPr marL="971550" lvl="1" indent="-514350">
              <a:spcBef>
                <a:spcPct val="20000"/>
              </a:spcBef>
              <a:buFont typeface="Arial"/>
              <a:buChar char="•"/>
            </a:pPr>
            <a:r>
              <a:rPr lang="en-US" sz="3200" dirty="0">
                <a:latin typeface="Calibri"/>
                <a:cs typeface="Calibri"/>
              </a:rPr>
              <a:t>V</a:t>
            </a:r>
            <a:r>
              <a:rPr lang="en-US" sz="3200" dirty="0" smtClean="0">
                <a:latin typeface="Calibri"/>
                <a:cs typeface="Calibri"/>
              </a:rPr>
              <a:t>ia IA Scribe machine </a:t>
            </a:r>
          </a:p>
          <a:p>
            <a:pPr marL="971550" lvl="1" indent="-514350">
              <a:spcBef>
                <a:spcPct val="20000"/>
              </a:spcBef>
              <a:spcAft>
                <a:spcPts val="600"/>
              </a:spcAft>
              <a:buFont typeface="Arial"/>
              <a:buChar char="•"/>
            </a:pPr>
            <a:r>
              <a:rPr lang="en-US" sz="3200" dirty="0" smtClean="0">
                <a:latin typeface="Calibri"/>
                <a:cs typeface="Calibri"/>
              </a:rPr>
              <a:t>Via Smithsonian “Macaw” software into IA</a:t>
            </a:r>
          </a:p>
          <a:p>
            <a:pPr marL="514350" marR="0" lvl="0" indent="-514350" algn="l" defTabSz="457200" rtl="0" eaLnBrk="1" fontAlgn="auto" latinLnBrk="0" hangingPunct="1">
              <a:lnSpc>
                <a:spcPct val="100000"/>
              </a:lnSpc>
              <a:spcBef>
                <a:spcPct val="20000"/>
              </a:spcBef>
              <a:spcAft>
                <a:spcPts val="600"/>
              </a:spcAft>
              <a:buClrTx/>
              <a:buSzTx/>
              <a:buFont typeface="+mj-lt"/>
              <a:buAutoNum type="arabicPeriod" startAt="3"/>
              <a:tabLst/>
              <a:defRPr/>
            </a:pPr>
            <a:r>
              <a:rPr kumimoji="0" lang="en-US" sz="3200" b="0" i="0" u="none" strike="noStrike" kern="1200" cap="none" spc="0" normalizeH="0" noProof="0" dirty="0" smtClean="0">
                <a:ln>
                  <a:noFill/>
                </a:ln>
                <a:solidFill>
                  <a:schemeClr val="tx1"/>
                </a:solidFill>
                <a:effectLst/>
                <a:uLnTx/>
                <a:uFillTx/>
                <a:latin typeface="Calibri"/>
                <a:ea typeface="+mn-ea"/>
                <a:cs typeface="Calibri"/>
              </a:rPr>
              <a:t>BHL harvests content from IA into a database managed by the Missouri Botanical Garden</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startAt="3"/>
              <a:tabLst/>
              <a:defRPr/>
            </a:pPr>
            <a:endParaRPr kumimoji="0" lang="en-US" sz="3200" b="0" i="0" u="none" strike="noStrike" kern="1200" cap="none" spc="0" normalizeH="0" noProof="0" dirty="0" smtClean="0">
              <a:ln>
                <a:noFill/>
              </a:ln>
              <a:solidFill>
                <a:schemeClr val="tx1"/>
              </a:solidFill>
              <a:effectLst/>
              <a:uLnTx/>
              <a:uFillTx/>
              <a:latin typeface="Calibri"/>
              <a:ea typeface="+mn-ea"/>
              <a:cs typeface="Calibri"/>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startAt="3"/>
              <a:tabLst/>
              <a:defRPr/>
            </a:pPr>
            <a:endParaRPr kumimoji="0" lang="en-US" sz="3200" b="0" i="0" u="none" strike="noStrike" kern="1200" cap="none" spc="0" normalizeH="0" baseline="0" noProof="0" dirty="0" smtClean="0">
              <a:ln>
                <a:noFill/>
              </a:ln>
              <a:solidFill>
                <a:schemeClr val="tx1"/>
              </a:solidFill>
              <a:effectLst/>
              <a:uLnTx/>
              <a:uFillTx/>
              <a:latin typeface="Calibri"/>
              <a:ea typeface="+mn-ea"/>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parral Pro"/>
                <a:cs typeface="Chaparral Pro"/>
              </a:rPr>
              <a:t>User Feedback is Critical</a:t>
            </a:r>
            <a:endParaRPr lang="en-US" dirty="0"/>
          </a:p>
        </p:txBody>
      </p:sp>
      <p:sp>
        <p:nvSpPr>
          <p:cNvPr id="4" name="Text Placeholder 3"/>
          <p:cNvSpPr>
            <a:spLocks noGrp="1"/>
          </p:cNvSpPr>
          <p:nvPr>
            <p:ph type="body" idx="1"/>
          </p:nvPr>
        </p:nvSpPr>
        <p:spPr>
          <a:xfrm>
            <a:off x="457200" y="1371600"/>
            <a:ext cx="4040188" cy="639762"/>
          </a:xfrm>
        </p:spPr>
        <p:txBody>
          <a:bodyPr/>
          <a:lstStyle/>
          <a:p>
            <a:pPr algn="ctr"/>
            <a:r>
              <a:rPr lang="en-US" dirty="0" smtClean="0"/>
              <a:t>General feedback form</a:t>
            </a:r>
            <a:endParaRPr lang="en-US" dirty="0"/>
          </a:p>
        </p:txBody>
      </p:sp>
      <p:pic>
        <p:nvPicPr>
          <p:cNvPr id="8" name="Content Placeholder 7" descr="feedbk.png"/>
          <p:cNvPicPr>
            <a:picLocks noGrp="1" noChangeAspect="1"/>
          </p:cNvPicPr>
          <p:nvPr>
            <p:ph sz="half" idx="2"/>
          </p:nvPr>
        </p:nvPicPr>
        <p:blipFill>
          <a:blip r:embed="rId3"/>
          <a:stretch>
            <a:fillRect/>
          </a:stretch>
        </p:blipFill>
        <p:spPr>
          <a:xfrm>
            <a:off x="74612" y="2046287"/>
            <a:ext cx="4497388" cy="3804458"/>
          </a:xfrm>
        </p:spPr>
      </p:pic>
      <p:sp>
        <p:nvSpPr>
          <p:cNvPr id="5" name="Text Placeholder 4"/>
          <p:cNvSpPr>
            <a:spLocks noGrp="1"/>
          </p:cNvSpPr>
          <p:nvPr>
            <p:ph type="body" sz="quarter" idx="3"/>
          </p:nvPr>
        </p:nvSpPr>
        <p:spPr>
          <a:xfrm>
            <a:off x="4645025" y="1371600"/>
            <a:ext cx="4041775" cy="639762"/>
          </a:xfrm>
        </p:spPr>
        <p:txBody>
          <a:bodyPr/>
          <a:lstStyle/>
          <a:p>
            <a:pPr algn="ctr"/>
            <a:r>
              <a:rPr lang="en-US" dirty="0" smtClean="0"/>
              <a:t>Scan request form</a:t>
            </a:r>
            <a:endParaRPr lang="en-US" dirty="0"/>
          </a:p>
        </p:txBody>
      </p:sp>
      <p:pic>
        <p:nvPicPr>
          <p:cNvPr id="7" name="Content Placeholder 6" descr="scanrqst.png"/>
          <p:cNvPicPr>
            <a:picLocks noGrp="1" noChangeAspect="1"/>
          </p:cNvPicPr>
          <p:nvPr>
            <p:ph sz="quarter" idx="4"/>
          </p:nvPr>
        </p:nvPicPr>
        <p:blipFill>
          <a:blip r:embed="rId4"/>
          <a:stretch>
            <a:fillRect/>
          </a:stretch>
        </p:blipFill>
        <p:spPr>
          <a:xfrm>
            <a:off x="4648200" y="2046287"/>
            <a:ext cx="4447146" cy="4462019"/>
          </a:xfrm>
        </p:spPr>
      </p:pic>
      <p:sp>
        <p:nvSpPr>
          <p:cNvPr id="9" name="TextBox 8"/>
          <p:cNvSpPr txBox="1"/>
          <p:nvPr/>
        </p:nvSpPr>
        <p:spPr>
          <a:xfrm>
            <a:off x="457200" y="6138974"/>
            <a:ext cx="4026738" cy="400110"/>
          </a:xfrm>
          <a:prstGeom prst="rect">
            <a:avLst/>
          </a:prstGeom>
          <a:noFill/>
        </p:spPr>
        <p:txBody>
          <a:bodyPr wrap="none" rtlCol="0">
            <a:spAutoFit/>
          </a:bodyPr>
          <a:lstStyle/>
          <a:p>
            <a:r>
              <a:rPr lang="en-US" sz="2000" dirty="0" smtClean="0"/>
              <a:t>http://</a:t>
            </a:r>
            <a:r>
              <a:rPr lang="en-US" sz="2000" dirty="0" err="1" smtClean="0"/>
              <a:t>biodiversitylibrary.org</a:t>
            </a:r>
            <a:r>
              <a:rPr lang="en-US" sz="2000" dirty="0" smtClean="0"/>
              <a:t>/contact</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152400"/>
            <a:ext cx="9067800" cy="5791394"/>
          </a:xfrm>
          <a:prstGeom prst="rect">
            <a:avLst/>
          </a:prstGeom>
        </p:spPr>
      </p:pic>
      <p:sp>
        <p:nvSpPr>
          <p:cNvPr id="3" name="TextBox 2"/>
          <p:cNvSpPr txBox="1"/>
          <p:nvPr/>
        </p:nvSpPr>
        <p:spPr>
          <a:xfrm>
            <a:off x="6477000" y="5715000"/>
            <a:ext cx="2590800" cy="923330"/>
          </a:xfrm>
          <a:prstGeom prst="rect">
            <a:avLst/>
          </a:prstGeom>
          <a:solidFill>
            <a:schemeClr val="bg1">
              <a:lumMod val="75000"/>
            </a:schemeClr>
          </a:solidFill>
          <a:ln>
            <a:solidFill>
              <a:schemeClr val="bg1">
                <a:lumMod val="50000"/>
              </a:schemeClr>
            </a:solidFill>
          </a:ln>
        </p:spPr>
        <p:txBody>
          <a:bodyPr wrap="square" rtlCol="0">
            <a:spAutoFit/>
          </a:bodyPr>
          <a:lstStyle/>
          <a:p>
            <a:r>
              <a:rPr lang="en-US" cap="small" dirty="0" smtClean="0"/>
              <a:t>BHL Administrative Dashboard allows access to backend database</a:t>
            </a:r>
            <a:endParaRPr lang="en-US" cap="smal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parral Pro"/>
                <a:cs typeface="Chaparral Pro"/>
              </a:rPr>
              <a:t>…and repeat</a:t>
            </a:r>
            <a:endParaRPr lang="en-US" dirty="0">
              <a:latin typeface="Chaparral Pro"/>
              <a:cs typeface="Chaparral Pro"/>
            </a:endParaRPr>
          </a:p>
        </p:txBody>
      </p:sp>
      <p:graphicFrame>
        <p:nvGraphicFramePr>
          <p:cNvPr id="4" name="Content Placeholder 3"/>
          <p:cNvGraphicFramePr>
            <a:graphicFrameLocks noGrp="1"/>
          </p:cNvGraphicFramePr>
          <p:nvPr>
            <p:ph idx="1"/>
          </p:nvPr>
        </p:nvGraphicFramePr>
        <p:xfrm>
          <a:off x="228600" y="1387475"/>
          <a:ext cx="8915400" cy="5851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10" descr="western hemisphere map.tif"/>
          <p:cNvPicPr>
            <a:picLocks noChangeAspect="1"/>
          </p:cNvPicPr>
          <p:nvPr/>
        </p:nvPicPr>
        <p:blipFill>
          <a:blip r:embed="rId3"/>
          <a:srcRect t="24588" b="5469"/>
          <a:stretch>
            <a:fillRect/>
          </a:stretch>
        </p:blipFill>
        <p:spPr bwMode="auto">
          <a:xfrm>
            <a:off x="0" y="1684337"/>
            <a:ext cx="9156700" cy="5203825"/>
          </a:xfrm>
          <a:prstGeom prst="rect">
            <a:avLst/>
          </a:prstGeom>
          <a:noFill/>
          <a:ln w="9525">
            <a:noFill/>
            <a:miter lim="800000"/>
            <a:headEnd/>
            <a:tailEnd/>
          </a:ln>
        </p:spPr>
      </p:pic>
      <p:pic>
        <p:nvPicPr>
          <p:cNvPr id="6" name="Picture 11" descr="map marker.tif"/>
          <p:cNvPicPr>
            <a:picLocks noChangeAspect="1"/>
          </p:cNvPicPr>
          <p:nvPr/>
        </p:nvPicPr>
        <p:blipFill>
          <a:blip r:embed="rId4"/>
          <a:srcRect/>
          <a:stretch>
            <a:fillRect/>
          </a:stretch>
        </p:blipFill>
        <p:spPr bwMode="auto">
          <a:xfrm>
            <a:off x="8169275" y="3292475"/>
            <a:ext cx="606425" cy="760412"/>
          </a:xfrm>
          <a:prstGeom prst="rect">
            <a:avLst/>
          </a:prstGeom>
          <a:noFill/>
          <a:ln w="9525">
            <a:noFill/>
            <a:miter lim="800000"/>
            <a:headEnd/>
            <a:tailEnd/>
          </a:ln>
        </p:spPr>
      </p:pic>
      <p:pic>
        <p:nvPicPr>
          <p:cNvPr id="7" name="Picture 12" descr="map marker.tif"/>
          <p:cNvPicPr>
            <a:picLocks noChangeAspect="1"/>
          </p:cNvPicPr>
          <p:nvPr/>
        </p:nvPicPr>
        <p:blipFill>
          <a:blip r:embed="rId4"/>
          <a:srcRect/>
          <a:stretch>
            <a:fillRect/>
          </a:stretch>
        </p:blipFill>
        <p:spPr bwMode="auto">
          <a:xfrm>
            <a:off x="8018463" y="3171825"/>
            <a:ext cx="606425" cy="758825"/>
          </a:xfrm>
          <a:prstGeom prst="rect">
            <a:avLst/>
          </a:prstGeom>
          <a:noFill/>
          <a:ln w="9525">
            <a:noFill/>
            <a:miter lim="800000"/>
            <a:headEnd/>
            <a:tailEnd/>
          </a:ln>
        </p:spPr>
      </p:pic>
      <p:pic>
        <p:nvPicPr>
          <p:cNvPr id="8" name="Picture 13" descr="map marker.tif"/>
          <p:cNvPicPr>
            <a:picLocks noChangeAspect="1"/>
          </p:cNvPicPr>
          <p:nvPr/>
        </p:nvPicPr>
        <p:blipFill>
          <a:blip r:embed="rId4"/>
          <a:srcRect/>
          <a:stretch>
            <a:fillRect/>
          </a:stretch>
        </p:blipFill>
        <p:spPr bwMode="auto">
          <a:xfrm>
            <a:off x="4008438" y="3824287"/>
            <a:ext cx="604837" cy="760413"/>
          </a:xfrm>
          <a:prstGeom prst="rect">
            <a:avLst/>
          </a:prstGeom>
          <a:noFill/>
          <a:ln w="9525">
            <a:noFill/>
            <a:miter lim="800000"/>
            <a:headEnd/>
            <a:tailEnd/>
          </a:ln>
        </p:spPr>
      </p:pic>
      <p:pic>
        <p:nvPicPr>
          <p:cNvPr id="9" name="Picture 14" descr="map marker.tif"/>
          <p:cNvPicPr>
            <a:picLocks noChangeAspect="1"/>
          </p:cNvPicPr>
          <p:nvPr/>
        </p:nvPicPr>
        <p:blipFill>
          <a:blip r:embed="rId4"/>
          <a:srcRect/>
          <a:stretch>
            <a:fillRect/>
          </a:stretch>
        </p:blipFill>
        <p:spPr bwMode="auto">
          <a:xfrm>
            <a:off x="2563813" y="4321175"/>
            <a:ext cx="604837" cy="758825"/>
          </a:xfrm>
          <a:prstGeom prst="rect">
            <a:avLst/>
          </a:prstGeom>
          <a:noFill/>
          <a:ln w="9525">
            <a:noFill/>
            <a:miter lim="800000"/>
            <a:headEnd/>
            <a:tailEnd/>
          </a:ln>
        </p:spPr>
      </p:pic>
      <p:pic>
        <p:nvPicPr>
          <p:cNvPr id="10" name="Picture 15" descr="map marker.tif"/>
          <p:cNvPicPr>
            <a:picLocks noChangeAspect="1"/>
          </p:cNvPicPr>
          <p:nvPr/>
        </p:nvPicPr>
        <p:blipFill>
          <a:blip r:embed="rId4"/>
          <a:srcRect/>
          <a:stretch>
            <a:fillRect/>
          </a:stretch>
        </p:blipFill>
        <p:spPr bwMode="auto">
          <a:xfrm>
            <a:off x="4654550" y="4205287"/>
            <a:ext cx="604838" cy="758825"/>
          </a:xfrm>
          <a:prstGeom prst="rect">
            <a:avLst/>
          </a:prstGeom>
          <a:noFill/>
          <a:ln w="9525">
            <a:noFill/>
            <a:miter lim="800000"/>
            <a:headEnd/>
            <a:tailEnd/>
          </a:ln>
        </p:spPr>
      </p:pic>
      <p:pic>
        <p:nvPicPr>
          <p:cNvPr id="11" name="Picture 16" descr="map marker.tif"/>
          <p:cNvPicPr>
            <a:picLocks noChangeAspect="1"/>
          </p:cNvPicPr>
          <p:nvPr/>
        </p:nvPicPr>
        <p:blipFill>
          <a:blip r:embed="rId4"/>
          <a:srcRect/>
          <a:stretch>
            <a:fillRect/>
          </a:stretch>
        </p:blipFill>
        <p:spPr bwMode="auto">
          <a:xfrm>
            <a:off x="4565650" y="4205287"/>
            <a:ext cx="606425" cy="758825"/>
          </a:xfrm>
          <a:prstGeom prst="rect">
            <a:avLst/>
          </a:prstGeom>
          <a:noFill/>
          <a:ln w="9525">
            <a:noFill/>
            <a:miter lim="800000"/>
            <a:headEnd/>
            <a:tailEnd/>
          </a:ln>
        </p:spPr>
      </p:pic>
      <p:pic>
        <p:nvPicPr>
          <p:cNvPr id="12" name="Picture 17" descr="map marker.tif"/>
          <p:cNvPicPr>
            <a:picLocks noChangeAspect="1"/>
          </p:cNvPicPr>
          <p:nvPr/>
        </p:nvPicPr>
        <p:blipFill>
          <a:blip r:embed="rId4"/>
          <a:srcRect/>
          <a:stretch>
            <a:fillRect/>
          </a:stretch>
        </p:blipFill>
        <p:spPr bwMode="auto">
          <a:xfrm>
            <a:off x="4868863" y="3886200"/>
            <a:ext cx="606425" cy="760412"/>
          </a:xfrm>
          <a:prstGeom prst="rect">
            <a:avLst/>
          </a:prstGeom>
          <a:noFill/>
          <a:ln w="9525">
            <a:noFill/>
            <a:miter lim="800000"/>
            <a:headEnd/>
            <a:tailEnd/>
          </a:ln>
        </p:spPr>
      </p:pic>
      <p:pic>
        <p:nvPicPr>
          <p:cNvPr id="13" name="Picture 18" descr="map marker.tif"/>
          <p:cNvPicPr>
            <a:picLocks noChangeAspect="1"/>
          </p:cNvPicPr>
          <p:nvPr/>
        </p:nvPicPr>
        <p:blipFill>
          <a:blip r:embed="rId4"/>
          <a:srcRect/>
          <a:stretch>
            <a:fillRect/>
          </a:stretch>
        </p:blipFill>
        <p:spPr bwMode="auto">
          <a:xfrm>
            <a:off x="4957763" y="3948112"/>
            <a:ext cx="604837" cy="760413"/>
          </a:xfrm>
          <a:prstGeom prst="rect">
            <a:avLst/>
          </a:prstGeom>
          <a:noFill/>
          <a:ln w="9525">
            <a:noFill/>
            <a:miter lim="800000"/>
            <a:headEnd/>
            <a:tailEnd/>
          </a:ln>
        </p:spPr>
      </p:pic>
      <p:pic>
        <p:nvPicPr>
          <p:cNvPr id="14" name="Picture 19" descr="map marker.tif"/>
          <p:cNvPicPr>
            <a:picLocks noChangeAspect="1"/>
          </p:cNvPicPr>
          <p:nvPr/>
        </p:nvPicPr>
        <p:blipFill>
          <a:blip r:embed="rId4"/>
          <a:srcRect/>
          <a:stretch>
            <a:fillRect/>
          </a:stretch>
        </p:blipFill>
        <p:spPr bwMode="auto">
          <a:xfrm>
            <a:off x="5018088" y="3824287"/>
            <a:ext cx="606425" cy="760413"/>
          </a:xfrm>
          <a:prstGeom prst="rect">
            <a:avLst/>
          </a:prstGeom>
          <a:noFill/>
          <a:ln w="9525">
            <a:noFill/>
            <a:miter lim="800000"/>
            <a:headEnd/>
            <a:tailEnd/>
          </a:ln>
        </p:spPr>
      </p:pic>
      <p:pic>
        <p:nvPicPr>
          <p:cNvPr id="15" name="Picture 20" descr="map marker.tif"/>
          <p:cNvPicPr>
            <a:picLocks noChangeAspect="1"/>
          </p:cNvPicPr>
          <p:nvPr/>
        </p:nvPicPr>
        <p:blipFill>
          <a:blip r:embed="rId4"/>
          <a:srcRect/>
          <a:stretch>
            <a:fillRect/>
          </a:stretch>
        </p:blipFill>
        <p:spPr bwMode="auto">
          <a:xfrm>
            <a:off x="4930775" y="3671887"/>
            <a:ext cx="606425" cy="760413"/>
          </a:xfrm>
          <a:prstGeom prst="rect">
            <a:avLst/>
          </a:prstGeom>
          <a:noFill/>
          <a:ln w="9525">
            <a:noFill/>
            <a:miter lim="800000"/>
            <a:headEnd/>
            <a:tailEnd/>
          </a:ln>
        </p:spPr>
      </p:pic>
      <p:pic>
        <p:nvPicPr>
          <p:cNvPr id="16" name="Picture 21" descr="map marker.tif"/>
          <p:cNvPicPr>
            <a:picLocks noChangeAspect="1"/>
          </p:cNvPicPr>
          <p:nvPr/>
        </p:nvPicPr>
        <p:blipFill>
          <a:blip r:embed="rId4"/>
          <a:srcRect/>
          <a:stretch>
            <a:fillRect/>
          </a:stretch>
        </p:blipFill>
        <p:spPr bwMode="auto">
          <a:xfrm>
            <a:off x="5018088" y="3611562"/>
            <a:ext cx="606425" cy="760413"/>
          </a:xfrm>
          <a:prstGeom prst="rect">
            <a:avLst/>
          </a:prstGeom>
          <a:noFill/>
          <a:ln w="9525">
            <a:noFill/>
            <a:miter lim="800000"/>
            <a:headEnd/>
            <a:tailEnd/>
          </a:ln>
        </p:spPr>
      </p:pic>
      <p:pic>
        <p:nvPicPr>
          <p:cNvPr id="17" name="Picture 22" descr="map marker.tif"/>
          <p:cNvPicPr>
            <a:picLocks noChangeAspect="1"/>
          </p:cNvPicPr>
          <p:nvPr/>
        </p:nvPicPr>
        <p:blipFill>
          <a:blip r:embed="rId4"/>
          <a:srcRect/>
          <a:stretch>
            <a:fillRect/>
          </a:stretch>
        </p:blipFill>
        <p:spPr bwMode="auto">
          <a:xfrm>
            <a:off x="4613275" y="4205287"/>
            <a:ext cx="606425" cy="758825"/>
          </a:xfrm>
          <a:prstGeom prst="rect">
            <a:avLst/>
          </a:prstGeom>
          <a:noFill/>
          <a:ln w="9525">
            <a:noFill/>
            <a:miter lim="800000"/>
            <a:headEnd/>
            <a:tailEnd/>
          </a:ln>
        </p:spPr>
      </p:pic>
      <p:pic>
        <p:nvPicPr>
          <p:cNvPr id="18" name="Picture 23" descr="map marker.tif"/>
          <p:cNvPicPr>
            <a:picLocks noChangeAspect="1"/>
          </p:cNvPicPr>
          <p:nvPr/>
        </p:nvPicPr>
        <p:blipFill>
          <a:blip r:embed="rId4"/>
          <a:srcRect/>
          <a:stretch>
            <a:fillRect/>
          </a:stretch>
        </p:blipFill>
        <p:spPr bwMode="auto">
          <a:xfrm>
            <a:off x="4716463" y="3863975"/>
            <a:ext cx="604837" cy="760412"/>
          </a:xfrm>
          <a:prstGeom prst="rect">
            <a:avLst/>
          </a:prstGeom>
          <a:noFill/>
          <a:ln w="9525">
            <a:noFill/>
            <a:miter lim="800000"/>
            <a:headEnd/>
            <a:tailEnd/>
          </a:ln>
        </p:spPr>
      </p:pic>
      <p:pic>
        <p:nvPicPr>
          <p:cNvPr id="19" name="Picture 24" descr="map marker.tif"/>
          <p:cNvPicPr>
            <a:picLocks noChangeAspect="1"/>
          </p:cNvPicPr>
          <p:nvPr/>
        </p:nvPicPr>
        <p:blipFill>
          <a:blip r:embed="rId4"/>
          <a:srcRect/>
          <a:stretch>
            <a:fillRect/>
          </a:stretch>
        </p:blipFill>
        <p:spPr bwMode="auto">
          <a:xfrm>
            <a:off x="3876675" y="4092575"/>
            <a:ext cx="606425" cy="758825"/>
          </a:xfrm>
          <a:prstGeom prst="rect">
            <a:avLst/>
          </a:prstGeom>
          <a:noFill/>
          <a:ln w="9525">
            <a:noFill/>
            <a:miter lim="800000"/>
            <a:headEnd/>
            <a:tailEnd/>
          </a:ln>
        </p:spPr>
      </p:pic>
      <p:pic>
        <p:nvPicPr>
          <p:cNvPr id="20" name="Picture 25" descr="map marker.tif"/>
          <p:cNvPicPr>
            <a:picLocks noChangeAspect="1"/>
          </p:cNvPicPr>
          <p:nvPr/>
        </p:nvPicPr>
        <p:blipFill>
          <a:blip r:embed="rId4"/>
          <a:srcRect/>
          <a:stretch>
            <a:fillRect/>
          </a:stretch>
        </p:blipFill>
        <p:spPr bwMode="auto">
          <a:xfrm>
            <a:off x="4865688" y="3711575"/>
            <a:ext cx="604837" cy="760412"/>
          </a:xfrm>
          <a:prstGeom prst="rect">
            <a:avLst/>
          </a:prstGeom>
          <a:noFill/>
          <a:ln w="9525">
            <a:noFill/>
            <a:miter lim="800000"/>
            <a:headEnd/>
            <a:tailEnd/>
          </a:ln>
        </p:spPr>
      </p:pic>
      <p:sp>
        <p:nvSpPr>
          <p:cNvPr id="21" name="Title 1"/>
          <p:cNvSpPr txBox="1">
            <a:spLocks/>
          </p:cNvSpPr>
          <p:nvPr/>
        </p:nvSpPr>
        <p:spPr>
          <a:xfrm>
            <a:off x="469900" y="30480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Chaparral Pro" charset="0"/>
                <a:ea typeface="+mj-ea"/>
                <a:cs typeface="+mj-cs"/>
              </a:rPr>
              <a:t>Work Autonomously</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4" name="Picture 4" descr="people.png"/>
          <p:cNvPicPr>
            <a:picLocks noChangeAspect="1"/>
          </p:cNvPicPr>
          <p:nvPr/>
        </p:nvPicPr>
        <p:blipFill>
          <a:blip r:embed="rId3"/>
          <a:srcRect t="36000" r="10168"/>
          <a:stretch>
            <a:fillRect/>
          </a:stretch>
        </p:blipFill>
        <p:spPr bwMode="auto">
          <a:xfrm>
            <a:off x="0" y="4838700"/>
            <a:ext cx="2006600" cy="2019300"/>
          </a:xfrm>
          <a:prstGeom prst="rect">
            <a:avLst/>
          </a:prstGeom>
          <a:noFill/>
          <a:ln w="9525">
            <a:noFill/>
            <a:miter lim="800000"/>
            <a:headEnd/>
            <a:tailEnd/>
          </a:ln>
        </p:spPr>
      </p:pic>
      <p:pic>
        <p:nvPicPr>
          <p:cNvPr id="20487" name="Picture 15" descr="google-docs-logo.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6556375" y="2946400"/>
            <a:ext cx="1866900" cy="488950"/>
          </a:xfrm>
          <a:prstGeom prst="rect">
            <a:avLst/>
          </a:prstGeom>
          <a:noFill/>
          <a:ln w="9525">
            <a:noFill/>
            <a:miter lim="800000"/>
            <a:headEnd/>
            <a:tailEnd/>
          </a:ln>
        </p:spPr>
      </p:pic>
      <p:pic>
        <p:nvPicPr>
          <p:cNvPr id="20489" name="Picture 18" descr="Gemini.gif"/>
          <p:cNvPicPr>
            <a:picLocks noChangeAspect="1"/>
          </p:cNvPicPr>
          <p:nvPr/>
        </p:nvPicPr>
        <p:blipFill>
          <a:blip r:embed="rId5">
            <a:alphaModFix amt="60000"/>
          </a:blip>
          <a:srcRect/>
          <a:stretch>
            <a:fillRect/>
          </a:stretch>
        </p:blipFill>
        <p:spPr bwMode="auto">
          <a:xfrm>
            <a:off x="304800" y="1981200"/>
            <a:ext cx="5926138" cy="2480526"/>
          </a:xfrm>
          <a:prstGeom prst="rect">
            <a:avLst/>
          </a:prstGeom>
          <a:noFill/>
          <a:ln w="9525">
            <a:noFill/>
            <a:miter lim="800000"/>
            <a:headEnd/>
            <a:tailEnd/>
          </a:ln>
        </p:spPr>
      </p:pic>
      <p:sp>
        <p:nvSpPr>
          <p:cNvPr id="20490" name="TextBox 19"/>
          <p:cNvSpPr txBox="1">
            <a:spLocks noChangeArrowheads="1"/>
          </p:cNvSpPr>
          <p:nvPr/>
        </p:nvSpPr>
        <p:spPr bwMode="auto">
          <a:xfrm>
            <a:off x="798512" y="2717800"/>
            <a:ext cx="3986213" cy="1077913"/>
          </a:xfrm>
          <a:prstGeom prst="rect">
            <a:avLst/>
          </a:prstGeom>
          <a:noFill/>
          <a:ln w="9525">
            <a:noFill/>
            <a:miter lim="800000"/>
            <a:headEnd/>
            <a:tailEnd/>
          </a:ln>
        </p:spPr>
        <p:txBody>
          <a:bodyPr>
            <a:prstTxWarp prst="textNoShape">
              <a:avLst/>
            </a:prstTxWarp>
            <a:spAutoFit/>
          </a:bodyPr>
          <a:lstStyle/>
          <a:p>
            <a:r>
              <a:rPr lang="en-US" sz="3200" dirty="0">
                <a:latin typeface="Andale Mono" charset="0"/>
              </a:rPr>
              <a:t>Issue Tracking </a:t>
            </a:r>
          </a:p>
          <a:p>
            <a:r>
              <a:rPr lang="en-US" sz="3200" dirty="0">
                <a:latin typeface="Andale Mono" charset="0"/>
              </a:rPr>
              <a:t>Software</a:t>
            </a:r>
          </a:p>
        </p:txBody>
      </p:sp>
      <p:pic>
        <p:nvPicPr>
          <p:cNvPr id="20491" name="Picture 7" descr="phone.png"/>
          <p:cNvPicPr>
            <a:picLocks noChangeAspect="1"/>
          </p:cNvPicPr>
          <p:nvPr/>
        </p:nvPicPr>
        <p:blipFill>
          <a:blip r:embed="rId6"/>
          <a:srcRect/>
          <a:stretch>
            <a:fillRect/>
          </a:stretch>
        </p:blipFill>
        <p:spPr bwMode="auto">
          <a:xfrm>
            <a:off x="7950200" y="5600700"/>
            <a:ext cx="1033463" cy="1033463"/>
          </a:xfrm>
          <a:prstGeom prst="rect">
            <a:avLst/>
          </a:prstGeom>
          <a:noFill/>
          <a:ln w="9525">
            <a:noFill/>
            <a:miter lim="800000"/>
            <a:headEnd/>
            <a:tailEnd/>
          </a:ln>
        </p:spPr>
      </p:pic>
      <p:sp>
        <p:nvSpPr>
          <p:cNvPr id="10" name="Rounded Rectangular Callout 9"/>
          <p:cNvSpPr>
            <a:spLocks noChangeArrowheads="1"/>
          </p:cNvSpPr>
          <p:nvPr/>
        </p:nvSpPr>
        <p:spPr bwMode="auto">
          <a:xfrm>
            <a:off x="92075" y="3900488"/>
            <a:ext cx="993775" cy="690562"/>
          </a:xfrm>
          <a:prstGeom prst="wedgeRoundRectCallout">
            <a:avLst>
              <a:gd name="adj1" fmla="val -6019"/>
              <a:gd name="adj2" fmla="val 134500"/>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a:solidFill>
                  <a:srgbClr val="FFFFFF"/>
                </a:solidFill>
                <a:latin typeface="Calibri" charset="0"/>
              </a:rPr>
              <a:t>Vols. 6, 8, 10</a:t>
            </a:r>
          </a:p>
        </p:txBody>
      </p:sp>
      <p:sp>
        <p:nvSpPr>
          <p:cNvPr id="9" name="Oval Callout 8"/>
          <p:cNvSpPr>
            <a:spLocks noChangeArrowheads="1"/>
          </p:cNvSpPr>
          <p:nvPr/>
        </p:nvSpPr>
        <p:spPr bwMode="auto">
          <a:xfrm>
            <a:off x="1122363" y="4348163"/>
            <a:ext cx="884237" cy="592137"/>
          </a:xfrm>
          <a:prstGeom prst="wedgeEllipseCallout">
            <a:avLst>
              <a:gd name="adj1" fmla="val -74468"/>
              <a:gd name="adj2" fmla="val 89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a:solidFill>
                  <a:srgbClr val="FFFFFF"/>
                </a:solidFill>
                <a:latin typeface="Calibri" charset="0"/>
              </a:rPr>
              <a:t>Vols. 1-5</a:t>
            </a:r>
          </a:p>
        </p:txBody>
      </p:sp>
      <p:pic>
        <p:nvPicPr>
          <p:cNvPr id="20495" name="Picture 16" descr="dropbox.jpg"/>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7131844" y="3581400"/>
            <a:ext cx="1258887" cy="1257300"/>
          </a:xfrm>
          <a:prstGeom prst="rect">
            <a:avLst/>
          </a:prstGeom>
          <a:noFill/>
          <a:ln w="9525">
            <a:noFill/>
            <a:miter lim="800000"/>
            <a:headEnd/>
            <a:tailEnd/>
          </a:ln>
        </p:spPr>
      </p:pic>
      <p:pic>
        <p:nvPicPr>
          <p:cNvPr id="20496" name="Picture 15" descr="wikispaces.png"/>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6348413" y="1981200"/>
            <a:ext cx="2627312" cy="750888"/>
          </a:xfrm>
          <a:prstGeom prst="rect">
            <a:avLst/>
          </a:prstGeom>
          <a:noFill/>
          <a:ln w="9525">
            <a:noFill/>
            <a:miter lim="800000"/>
            <a:headEnd/>
            <a:tailEnd/>
          </a:ln>
        </p:spPr>
      </p:pic>
      <p:pic>
        <p:nvPicPr>
          <p:cNvPr id="20488" name="Picture 17" descr="conference.png"/>
          <p:cNvPicPr>
            <a:picLocks noChangeAspect="1"/>
          </p:cNvPicPr>
          <p:nvPr/>
        </p:nvPicPr>
        <p:blipFill>
          <a:blip r:embed="rId9"/>
          <a:srcRect/>
          <a:stretch>
            <a:fillRect/>
          </a:stretch>
        </p:blipFill>
        <p:spPr bwMode="auto">
          <a:xfrm>
            <a:off x="6230938" y="5778500"/>
            <a:ext cx="1530350" cy="855663"/>
          </a:xfrm>
          <a:prstGeom prst="rect">
            <a:avLst/>
          </a:prstGeom>
          <a:noFill/>
          <a:ln w="9525">
            <a:noFill/>
            <a:miter lim="800000"/>
            <a:headEnd/>
            <a:tailEnd/>
          </a:ln>
        </p:spPr>
      </p:pic>
      <p:pic>
        <p:nvPicPr>
          <p:cNvPr id="20493" name="Picture 5" descr="skype.jpg"/>
          <p:cNvPicPr>
            <a:picLocks noChangeAspect="1"/>
          </p:cNvPicPr>
          <p:nvPr/>
        </p:nvPicPr>
        <p:blipFill>
          <a:blip r:embed="rId10">
            <a:clrChange>
              <a:clrFrom>
                <a:srgbClr val="FFFFFF"/>
              </a:clrFrom>
              <a:clrTo>
                <a:srgbClr val="FFFFFF">
                  <a:alpha val="0"/>
                </a:srgbClr>
              </a:clrTo>
            </a:clrChange>
          </a:blip>
          <a:srcRect t="23032" b="23032"/>
          <a:stretch>
            <a:fillRect/>
          </a:stretch>
        </p:blipFill>
        <p:spPr bwMode="auto">
          <a:xfrm>
            <a:off x="3888581" y="5600700"/>
            <a:ext cx="2162175" cy="1165225"/>
          </a:xfrm>
          <a:prstGeom prst="rect">
            <a:avLst/>
          </a:prstGeom>
          <a:noFill/>
          <a:ln w="9525">
            <a:noFill/>
            <a:miter lim="800000"/>
            <a:headEnd/>
            <a:tailEnd/>
          </a:ln>
        </p:spPr>
      </p:pic>
      <p:sp>
        <p:nvSpPr>
          <p:cNvPr id="11" name="Rounded Rectangular Callout 10"/>
          <p:cNvSpPr>
            <a:spLocks noChangeArrowheads="1"/>
          </p:cNvSpPr>
          <p:nvPr/>
        </p:nvSpPr>
        <p:spPr bwMode="auto">
          <a:xfrm>
            <a:off x="2071688" y="5854700"/>
            <a:ext cx="1019175" cy="633413"/>
          </a:xfrm>
          <a:prstGeom prst="wedgeRoundRectCallout">
            <a:avLst>
              <a:gd name="adj1" fmla="val -91282"/>
              <a:gd name="adj2" fmla="val -88454"/>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prstTxWarp prst="textNoShape">
              <a:avLst/>
            </a:prstTxWarp>
          </a:bodyPr>
          <a:lstStyle/>
          <a:p>
            <a:pPr>
              <a:lnSpc>
                <a:spcPct val="90000"/>
              </a:lnSpc>
              <a:defRPr/>
            </a:pPr>
            <a:r>
              <a:rPr lang="en-US" sz="1700">
                <a:solidFill>
                  <a:srgbClr val="FFFFFF"/>
                </a:solidFill>
                <a:latin typeface="Calibri" charset="0"/>
              </a:rPr>
              <a:t>Vols. 7, 9, 11-21</a:t>
            </a:r>
          </a:p>
        </p:txBody>
      </p:sp>
      <p:sp>
        <p:nvSpPr>
          <p:cNvPr id="19" name="Title 1"/>
          <p:cNvSpPr>
            <a:spLocks noGrp="1"/>
          </p:cNvSpPr>
          <p:nvPr>
            <p:ph type="title"/>
          </p:nvPr>
        </p:nvSpPr>
        <p:spPr>
          <a:xfrm>
            <a:off x="457200" y="274638"/>
            <a:ext cx="8229600" cy="1143000"/>
          </a:xfrm>
        </p:spPr>
        <p:txBody>
          <a:bodyPr>
            <a:normAutofit fontScale="90000"/>
          </a:bodyPr>
          <a:lstStyle/>
          <a:p>
            <a:pPr eaLnBrk="1" hangingPunct="1"/>
            <a:r>
              <a:rPr lang="en-US" dirty="0" smtClean="0">
                <a:latin typeface="Chaparral Pro" charset="0"/>
              </a:rPr>
              <a:t>Communicate &amp; Document Regularly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4" descr="scholars program slide 1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7"/>
          <p:cNvSpPr txBox="1">
            <a:spLocks noChangeArrowheads="1"/>
          </p:cNvSpPr>
          <p:nvPr/>
        </p:nvSpPr>
        <p:spPr bwMode="auto">
          <a:xfrm>
            <a:off x="685800" y="2667000"/>
            <a:ext cx="8001000" cy="646331"/>
          </a:xfrm>
          <a:prstGeom prst="rect">
            <a:avLst/>
          </a:prstGeom>
          <a:noFill/>
          <a:ln w="9525">
            <a:noFill/>
            <a:miter lim="800000"/>
            <a:headEnd/>
            <a:tailEnd/>
          </a:ln>
        </p:spPr>
        <p:txBody>
          <a:bodyPr wrap="square">
            <a:prstTxWarp prst="textNoShape">
              <a:avLst/>
            </a:prstTxWarp>
            <a:spAutoFit/>
          </a:bodyPr>
          <a:lstStyle/>
          <a:p>
            <a:pPr algn="ctr">
              <a:spcAft>
                <a:spcPts val="1200"/>
              </a:spcAft>
            </a:pPr>
            <a:r>
              <a:rPr lang="en-US" sz="3600" dirty="0" smtClean="0">
                <a:latin typeface="Adobe Caslon Pro" charset="0"/>
              </a:rPr>
              <a:t>Questions?</a:t>
            </a:r>
            <a:endParaRPr lang="en-US" sz="3600" dirty="0">
              <a:latin typeface="Adobe Caslon Pro" charset="0"/>
            </a:endParaRPr>
          </a:p>
        </p:txBody>
      </p:sp>
      <p:sp>
        <p:nvSpPr>
          <p:cNvPr id="5" name="TextBox 7"/>
          <p:cNvSpPr txBox="1">
            <a:spLocks noChangeArrowheads="1"/>
          </p:cNvSpPr>
          <p:nvPr/>
        </p:nvSpPr>
        <p:spPr bwMode="auto">
          <a:xfrm>
            <a:off x="152400" y="5486400"/>
            <a:ext cx="3048000" cy="1169551"/>
          </a:xfrm>
          <a:prstGeom prst="rect">
            <a:avLst/>
          </a:prstGeom>
          <a:noFill/>
          <a:ln w="9525">
            <a:noFill/>
            <a:miter lim="800000"/>
            <a:headEnd/>
            <a:tailEnd/>
          </a:ln>
        </p:spPr>
        <p:txBody>
          <a:bodyPr wrap="square" anchor="t">
            <a:prstTxWarp prst="textNoShape">
              <a:avLst/>
            </a:prstTxWarp>
            <a:spAutoFit/>
          </a:bodyPr>
          <a:lstStyle/>
          <a:p>
            <a:pPr>
              <a:spcAft>
                <a:spcPts val="600"/>
              </a:spcAft>
            </a:pPr>
            <a:r>
              <a:rPr lang="en-US" sz="2000" dirty="0" smtClean="0">
                <a:latin typeface="Adobe Caslon Pro" charset="0"/>
              </a:rPr>
              <a:t>Bianca Crowley</a:t>
            </a:r>
          </a:p>
          <a:p>
            <a:pPr>
              <a:spcAft>
                <a:spcPts val="600"/>
              </a:spcAft>
            </a:pPr>
            <a:r>
              <a:rPr lang="en-US" sz="2000" dirty="0" smtClean="0">
                <a:latin typeface="Adobe Caslon Pro" charset="0"/>
                <a:hlinkClick r:id="rId3"/>
              </a:rPr>
              <a:t>crowleyb@si.edu</a:t>
            </a:r>
            <a:endParaRPr lang="en-US" sz="2000" dirty="0" smtClean="0">
              <a:latin typeface="Adobe Caslon Pro" charset="0"/>
            </a:endParaRPr>
          </a:p>
          <a:p>
            <a:pPr>
              <a:spcAft>
                <a:spcPts val="600"/>
              </a:spcAft>
            </a:pPr>
            <a:r>
              <a:rPr lang="en-US" sz="2000" dirty="0" err="1" smtClean="0">
                <a:latin typeface="Adobe Caslon Pro" charset="0"/>
              </a:rPr>
              <a:t>Skype</a:t>
            </a:r>
            <a:r>
              <a:rPr lang="en-US" sz="2000" dirty="0" smtClean="0">
                <a:latin typeface="Adobe Caslon Pro" charset="0"/>
              </a:rPr>
              <a:t>: </a:t>
            </a:r>
            <a:r>
              <a:rPr lang="en-US" sz="2000" dirty="0" err="1" smtClean="0">
                <a:latin typeface="Adobe Caslon Pro" charset="0"/>
              </a:rPr>
              <a:t>bianca.lipscomb</a:t>
            </a:r>
            <a:endParaRPr lang="en-US" sz="2000" dirty="0">
              <a:latin typeface="Adobe Caslon Pro" charset="0"/>
            </a:endParaRPr>
          </a:p>
        </p:txBody>
      </p:sp>
      <p:sp>
        <p:nvSpPr>
          <p:cNvPr id="6" name="TextBox 7"/>
          <p:cNvSpPr txBox="1">
            <a:spLocks noChangeArrowheads="1"/>
          </p:cNvSpPr>
          <p:nvPr/>
        </p:nvSpPr>
        <p:spPr bwMode="auto">
          <a:xfrm>
            <a:off x="6096000" y="5638800"/>
            <a:ext cx="2971800" cy="830997"/>
          </a:xfrm>
          <a:prstGeom prst="rect">
            <a:avLst/>
          </a:prstGeom>
          <a:noFill/>
          <a:ln w="9525">
            <a:noFill/>
            <a:miter lim="800000"/>
            <a:headEnd/>
            <a:tailEnd/>
          </a:ln>
        </p:spPr>
        <p:txBody>
          <a:bodyPr wrap="square" anchor="t">
            <a:prstTxWarp prst="textNoShape">
              <a:avLst/>
            </a:prstTxWarp>
            <a:spAutoFit/>
          </a:bodyPr>
          <a:lstStyle/>
          <a:p>
            <a:pPr>
              <a:spcAft>
                <a:spcPts val="600"/>
              </a:spcAft>
            </a:pPr>
            <a:r>
              <a:rPr lang="en-US" sz="4800" dirty="0" smtClean="0">
                <a:latin typeface="Adobe Caslon Pro" charset="0"/>
              </a:rPr>
              <a:t>Thank you</a:t>
            </a:r>
            <a:endParaRPr lang="en-US" sz="4800" dirty="0">
              <a:latin typeface="Adobe Caslon Pro" charset="0"/>
            </a:endParaRPr>
          </a:p>
        </p:txBody>
      </p:sp>
      <p:sp>
        <p:nvSpPr>
          <p:cNvPr id="8" name="TextBox 7"/>
          <p:cNvSpPr txBox="1">
            <a:spLocks noChangeArrowheads="1"/>
          </p:cNvSpPr>
          <p:nvPr/>
        </p:nvSpPr>
        <p:spPr bwMode="auto">
          <a:xfrm>
            <a:off x="990600" y="4038600"/>
            <a:ext cx="7391400" cy="861774"/>
          </a:xfrm>
          <a:prstGeom prst="rect">
            <a:avLst/>
          </a:prstGeom>
          <a:noFill/>
          <a:ln w="9525">
            <a:noFill/>
            <a:miter lim="800000"/>
            <a:headEnd/>
            <a:tailEnd/>
          </a:ln>
        </p:spPr>
        <p:txBody>
          <a:bodyPr wrap="square">
            <a:prstTxWarp prst="textNoShape">
              <a:avLst/>
            </a:prstTxWarp>
            <a:spAutoFit/>
          </a:bodyPr>
          <a:lstStyle/>
          <a:p>
            <a:pPr>
              <a:spcAft>
                <a:spcPts val="1200"/>
              </a:spcAft>
            </a:pPr>
            <a:r>
              <a:rPr lang="en-US" sz="2000" dirty="0" smtClean="0">
                <a:latin typeface="Adobe Caslon Pro" charset="0"/>
              </a:rPr>
              <a:t>Collection Development Policy: </a:t>
            </a:r>
          </a:p>
          <a:p>
            <a:pPr>
              <a:spcAft>
                <a:spcPts val="1200"/>
              </a:spcAft>
            </a:pPr>
            <a:r>
              <a:rPr lang="en-US" sz="2000" dirty="0" smtClean="0">
                <a:latin typeface="Adobe Caslon Pro" charset="0"/>
              </a:rPr>
              <a:t>http://biodivlib.wikispaces.com/collection%20development%20policy</a:t>
            </a:r>
            <a:endParaRPr lang="en-US" sz="2000" dirty="0">
              <a:latin typeface="Adobe Caslon Pro"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4" name="Straight Arrow Connector 53"/>
          <p:cNvCxnSpPr/>
          <p:nvPr/>
        </p:nvCxnSpPr>
        <p:spPr>
          <a:xfrm rot="10800000">
            <a:off x="5181599" y="3936208"/>
            <a:ext cx="685801"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0800000" flipV="1">
            <a:off x="2667000" y="6248398"/>
            <a:ext cx="1219200"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5400000">
            <a:off x="7296945" y="5257006"/>
            <a:ext cx="34607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171700" y="2057400"/>
            <a:ext cx="4572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114800" y="2055812"/>
            <a:ext cx="4572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248400" y="2058988"/>
            <a:ext cx="4572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5400000">
            <a:off x="7295357" y="2839243"/>
            <a:ext cx="34607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endCxn id="14" idx="1"/>
          </p:cNvCxnSpPr>
          <p:nvPr/>
        </p:nvCxnSpPr>
        <p:spPr>
          <a:xfrm flipV="1">
            <a:off x="5791200" y="3934619"/>
            <a:ext cx="6096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14" idx="2"/>
          </p:cNvCxnSpPr>
          <p:nvPr/>
        </p:nvCxnSpPr>
        <p:spPr>
          <a:xfrm rot="5400000" flipH="1" flipV="1">
            <a:off x="7372350" y="4914900"/>
            <a:ext cx="2286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457200" y="274638"/>
            <a:ext cx="8229600" cy="1143000"/>
          </a:xfrm>
        </p:spPr>
        <p:txBody>
          <a:bodyPr>
            <a:normAutofit fontScale="90000"/>
          </a:bodyPr>
          <a:lstStyle/>
          <a:p>
            <a:pPr eaLnBrk="1" hangingPunct="1"/>
            <a:r>
              <a:rPr lang="en-US" dirty="0" smtClean="0">
                <a:latin typeface="Chaparral Pro" charset="0"/>
              </a:rPr>
              <a:t>Post-digitization </a:t>
            </a:r>
            <a:r>
              <a:rPr lang="en-US" dirty="0" err="1" smtClean="0">
                <a:latin typeface="Chaparral Pro" charset="0"/>
              </a:rPr>
              <a:t>Curation</a:t>
            </a:r>
            <a:r>
              <a:rPr lang="en-US" dirty="0" smtClean="0">
                <a:latin typeface="Chaparral Pro" charset="0"/>
              </a:rPr>
              <a:t> Workflow</a:t>
            </a:r>
          </a:p>
        </p:txBody>
      </p:sp>
      <p:sp>
        <p:nvSpPr>
          <p:cNvPr id="8" name="Terminator 7"/>
          <p:cNvSpPr/>
          <p:nvPr/>
        </p:nvSpPr>
        <p:spPr>
          <a:xfrm>
            <a:off x="533400" y="1905000"/>
            <a:ext cx="1676400" cy="304800"/>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Error in BHL</a:t>
            </a:r>
            <a:endParaRPr lang="en-US" dirty="0"/>
          </a:p>
        </p:txBody>
      </p:sp>
      <p:sp>
        <p:nvSpPr>
          <p:cNvPr id="9" name="Manual Input 8"/>
          <p:cNvSpPr/>
          <p:nvPr/>
        </p:nvSpPr>
        <p:spPr>
          <a:xfrm>
            <a:off x="2667000" y="1412874"/>
            <a:ext cx="1447800" cy="1330326"/>
          </a:xfrm>
          <a:prstGeom prst="flowChartManualInpu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User describes error in BHL </a:t>
            </a:r>
            <a:r>
              <a:rPr lang="en-US" dirty="0" err="1" smtClean="0"/>
              <a:t>webform</a:t>
            </a:r>
            <a:endParaRPr lang="en-US" dirty="0"/>
          </a:p>
        </p:txBody>
      </p:sp>
      <p:sp>
        <p:nvSpPr>
          <p:cNvPr id="11" name="Data 10"/>
          <p:cNvSpPr/>
          <p:nvPr/>
        </p:nvSpPr>
        <p:spPr>
          <a:xfrm>
            <a:off x="4419600" y="1524000"/>
            <a:ext cx="2133600" cy="1219200"/>
          </a:xfrm>
          <a:prstGeom prst="flowChartInputOutpu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Error submitted to issue tracking system</a:t>
            </a:r>
            <a:endParaRPr lang="en-US" dirty="0"/>
          </a:p>
        </p:txBody>
      </p:sp>
      <p:sp>
        <p:nvSpPr>
          <p:cNvPr id="12" name="Manual Input 11"/>
          <p:cNvSpPr/>
          <p:nvPr/>
        </p:nvSpPr>
        <p:spPr>
          <a:xfrm>
            <a:off x="6781800" y="1336674"/>
            <a:ext cx="1447800" cy="1330326"/>
          </a:xfrm>
          <a:prstGeom prst="flowChartManualInpu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Moderators assign issue to appropriate </a:t>
            </a:r>
            <a:r>
              <a:rPr lang="en-US" dirty="0" err="1" smtClean="0"/>
              <a:t>librarian(s</a:t>
            </a:r>
            <a:r>
              <a:rPr lang="en-US" dirty="0" smtClean="0"/>
              <a:t>)</a:t>
            </a:r>
            <a:endParaRPr lang="en-US" dirty="0"/>
          </a:p>
        </p:txBody>
      </p:sp>
      <p:sp>
        <p:nvSpPr>
          <p:cNvPr id="13" name="Manual Input 12"/>
          <p:cNvSpPr/>
          <p:nvPr/>
        </p:nvSpPr>
        <p:spPr>
          <a:xfrm>
            <a:off x="6781800" y="5375274"/>
            <a:ext cx="1447800" cy="1330326"/>
          </a:xfrm>
          <a:prstGeom prst="flowChartManualInpu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Follow up via Administrative Dashboard</a:t>
            </a:r>
            <a:endParaRPr lang="en-US" dirty="0"/>
          </a:p>
        </p:txBody>
      </p:sp>
      <p:sp>
        <p:nvSpPr>
          <p:cNvPr id="14" name="Decision 13"/>
          <p:cNvSpPr/>
          <p:nvPr/>
        </p:nvSpPr>
        <p:spPr>
          <a:xfrm>
            <a:off x="6400800" y="3068637"/>
            <a:ext cx="2171700" cy="1731963"/>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Is it a scanning request?</a:t>
            </a:r>
            <a:endParaRPr lang="en-US" dirty="0"/>
          </a:p>
        </p:txBody>
      </p:sp>
      <p:sp>
        <p:nvSpPr>
          <p:cNvPr id="15" name="Manual Input 14"/>
          <p:cNvSpPr/>
          <p:nvPr/>
        </p:nvSpPr>
        <p:spPr>
          <a:xfrm>
            <a:off x="3657600" y="3089274"/>
            <a:ext cx="1447800" cy="1330326"/>
          </a:xfrm>
          <a:prstGeom prst="flowChartManualInpu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Follow up via Scanning Workflow</a:t>
            </a:r>
            <a:endParaRPr lang="en-US" dirty="0"/>
          </a:p>
        </p:txBody>
      </p:sp>
      <p:sp>
        <p:nvSpPr>
          <p:cNvPr id="16" name="Manual Input 15"/>
          <p:cNvSpPr/>
          <p:nvPr/>
        </p:nvSpPr>
        <p:spPr>
          <a:xfrm>
            <a:off x="3619500" y="5029200"/>
            <a:ext cx="1828800" cy="1676400"/>
          </a:xfrm>
          <a:prstGeom prst="flowChartManualInpu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Consortium librarians document progress in issue tracking system</a:t>
            </a:r>
            <a:endParaRPr lang="en-US" dirty="0"/>
          </a:p>
        </p:txBody>
      </p:sp>
      <p:sp>
        <p:nvSpPr>
          <p:cNvPr id="17" name="Manual Input 16"/>
          <p:cNvSpPr/>
          <p:nvPr/>
        </p:nvSpPr>
        <p:spPr>
          <a:xfrm>
            <a:off x="1181100" y="5375274"/>
            <a:ext cx="1447800" cy="1330326"/>
          </a:xfrm>
          <a:prstGeom prst="flowChartManualInpu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Follow up with users when possible</a:t>
            </a:r>
            <a:endParaRPr lang="en-US" dirty="0"/>
          </a:p>
        </p:txBody>
      </p:sp>
      <p:sp>
        <p:nvSpPr>
          <p:cNvPr id="19" name="Terminator 18"/>
          <p:cNvSpPr/>
          <p:nvPr/>
        </p:nvSpPr>
        <p:spPr>
          <a:xfrm>
            <a:off x="7086600" y="4953000"/>
            <a:ext cx="762000" cy="304800"/>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a:t>
            </a:r>
            <a:endParaRPr lang="en-US" dirty="0"/>
          </a:p>
        </p:txBody>
      </p:sp>
      <p:sp>
        <p:nvSpPr>
          <p:cNvPr id="20" name="Terminator 19"/>
          <p:cNvSpPr/>
          <p:nvPr/>
        </p:nvSpPr>
        <p:spPr>
          <a:xfrm>
            <a:off x="5334000" y="3733800"/>
            <a:ext cx="838200" cy="304800"/>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Yes</a:t>
            </a:r>
            <a:endParaRPr lang="en-US" dirty="0"/>
          </a:p>
        </p:txBody>
      </p:sp>
      <p:cxnSp>
        <p:nvCxnSpPr>
          <p:cNvPr id="47" name="Straight Arrow Connector 46"/>
          <p:cNvCxnSpPr/>
          <p:nvPr/>
        </p:nvCxnSpPr>
        <p:spPr>
          <a:xfrm rot="10800000" flipV="1">
            <a:off x="5562600" y="6249193"/>
            <a:ext cx="1219200"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4086225" y="4751388"/>
            <a:ext cx="665165" cy="15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parral Pro"/>
                <a:cs typeface="Chaparral Pro"/>
              </a:rPr>
              <a:t>Virtual Collections</a:t>
            </a:r>
            <a:endParaRPr lang="en-US" dirty="0"/>
          </a:p>
        </p:txBody>
      </p:sp>
      <p:sp>
        <p:nvSpPr>
          <p:cNvPr id="3" name="Content Placeholder 2"/>
          <p:cNvSpPr>
            <a:spLocks noGrp="1"/>
          </p:cNvSpPr>
          <p:nvPr>
            <p:ph idx="1"/>
          </p:nvPr>
        </p:nvSpPr>
        <p:spPr>
          <a:xfrm>
            <a:off x="2667000" y="1828800"/>
            <a:ext cx="6400800" cy="3809999"/>
          </a:xfrm>
        </p:spPr>
        <p:txBody>
          <a:bodyPr>
            <a:normAutofit/>
          </a:bodyPr>
          <a:lstStyle/>
          <a:p>
            <a:r>
              <a:rPr lang="en-US" dirty="0" smtClean="0"/>
              <a:t>No space restrictions</a:t>
            </a:r>
          </a:p>
          <a:p>
            <a:r>
              <a:rPr lang="en-US" dirty="0" smtClean="0"/>
              <a:t>In a way, the collection is only as large/small as search results list</a:t>
            </a:r>
          </a:p>
          <a:p>
            <a:r>
              <a:rPr lang="en-US" dirty="0" smtClean="0"/>
              <a:t>Importance of good quality metadata – if it cannot be found, it does not exist</a:t>
            </a:r>
            <a:endParaRPr lang="en-US" dirty="0"/>
          </a:p>
        </p:txBody>
      </p:sp>
      <p:grpSp>
        <p:nvGrpSpPr>
          <p:cNvPr id="4" name="Group 3"/>
          <p:cNvGrpSpPr/>
          <p:nvPr/>
        </p:nvGrpSpPr>
        <p:grpSpPr>
          <a:xfrm>
            <a:off x="894567" y="1739922"/>
            <a:ext cx="6496833" cy="4813278"/>
            <a:chOff x="989808" y="1310171"/>
            <a:chExt cx="6496833" cy="4813278"/>
          </a:xfrm>
        </p:grpSpPr>
        <p:cxnSp>
          <p:nvCxnSpPr>
            <p:cNvPr id="5" name="Straight Connector 4"/>
            <p:cNvCxnSpPr/>
            <p:nvPr/>
          </p:nvCxnSpPr>
          <p:spPr>
            <a:xfrm rot="5400000">
              <a:off x="-900674" y="3899925"/>
              <a:ext cx="3782552" cy="1588"/>
            </a:xfrm>
            <a:prstGeom prst="line">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990599" y="5791201"/>
              <a:ext cx="6248401" cy="1588"/>
            </a:xfrm>
            <a:prstGeom prst="line">
              <a:avLst/>
            </a:prstGeom>
            <a:ln>
              <a:tailEnd type="arrow"/>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rot="21016179">
              <a:off x="1259532" y="1310171"/>
              <a:ext cx="6227109" cy="4813278"/>
            </a:xfrm>
            <a:custGeom>
              <a:avLst/>
              <a:gdLst>
                <a:gd name="connsiteX0" fmla="*/ 617721 w 5653013"/>
                <a:gd name="connsiteY0" fmla="*/ 0 h 3854510"/>
                <a:gd name="connsiteX1" fmla="*/ 839215 w 5653013"/>
                <a:gd name="connsiteY1" fmla="*/ 2776429 h 3854510"/>
                <a:gd name="connsiteX2" fmla="*/ 5653013 w 5653013"/>
                <a:gd name="connsiteY2" fmla="*/ 3854510 h 3854510"/>
                <a:gd name="connsiteX3" fmla="*/ 5653013 w 5653013"/>
                <a:gd name="connsiteY3" fmla="*/ 3854510 h 3854510"/>
              </a:gdLst>
              <a:ahLst/>
              <a:cxnLst>
                <a:cxn ang="0">
                  <a:pos x="connsiteX0" y="connsiteY0"/>
                </a:cxn>
                <a:cxn ang="0">
                  <a:pos x="connsiteX1" y="connsiteY1"/>
                </a:cxn>
                <a:cxn ang="0">
                  <a:pos x="connsiteX2" y="connsiteY2"/>
                </a:cxn>
                <a:cxn ang="0">
                  <a:pos x="connsiteX3" y="connsiteY3"/>
                </a:cxn>
              </a:cxnLst>
              <a:rect l="l" t="t" r="r" b="b"/>
              <a:pathLst>
                <a:path w="5653013" h="3854510">
                  <a:moveTo>
                    <a:pt x="617721" y="0"/>
                  </a:moveTo>
                  <a:cubicBezTo>
                    <a:pt x="308860" y="1067005"/>
                    <a:pt x="0" y="2134011"/>
                    <a:pt x="839215" y="2776429"/>
                  </a:cubicBezTo>
                  <a:cubicBezTo>
                    <a:pt x="1678430" y="3418847"/>
                    <a:pt x="5653013" y="3854510"/>
                    <a:pt x="5653013" y="3854510"/>
                  </a:cubicBezTo>
                  <a:lnTo>
                    <a:pt x="5653013" y="3854510"/>
                  </a:lnTo>
                </a:path>
              </a:pathLst>
            </a:custGeom>
            <a:ln w="57150" cap="flat" cmpd="sng" algn="ctr">
              <a:solidFill>
                <a:schemeClr val="accent1"/>
              </a:solidFill>
              <a:prstDash val="solid"/>
              <a:round/>
              <a:headEnd type="arrow"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 name="TextBox 7"/>
          <p:cNvSpPr txBox="1"/>
          <p:nvPr/>
        </p:nvSpPr>
        <p:spPr>
          <a:xfrm>
            <a:off x="990600" y="6260068"/>
            <a:ext cx="5956529" cy="461665"/>
          </a:xfrm>
          <a:prstGeom prst="rect">
            <a:avLst/>
          </a:prstGeom>
          <a:noFill/>
        </p:spPr>
        <p:txBody>
          <a:bodyPr wrap="none" rtlCol="0">
            <a:spAutoFit/>
          </a:bodyPr>
          <a:lstStyle/>
          <a:p>
            <a:r>
              <a:rPr lang="en-US" sz="2400" dirty="0" err="1" smtClean="0">
                <a:sym typeface="Wingdings"/>
              </a:rPr>
              <a:t></a:t>
            </a:r>
            <a:r>
              <a:rPr lang="en-US" sz="2400" dirty="0" smtClean="0">
                <a:sym typeface="Wingdings"/>
              </a:rPr>
              <a:t> </a:t>
            </a:r>
            <a:r>
              <a:rPr lang="en-US" sz="2400" dirty="0" smtClean="0"/>
              <a:t>More generic				More specific </a:t>
            </a:r>
            <a:r>
              <a:rPr lang="en-US" sz="2400" dirty="0" err="1" smtClean="0">
                <a:sym typeface="Wingdings"/>
              </a:rPr>
              <a:t></a:t>
            </a:r>
            <a:endParaRPr lang="en-US" sz="2400" dirty="0"/>
          </a:p>
        </p:txBody>
      </p:sp>
      <p:sp>
        <p:nvSpPr>
          <p:cNvPr id="9" name="TextBox 8"/>
          <p:cNvSpPr txBox="1"/>
          <p:nvPr/>
        </p:nvSpPr>
        <p:spPr>
          <a:xfrm rot="16200000">
            <a:off x="-1091576" y="3870643"/>
            <a:ext cx="3326151" cy="461665"/>
          </a:xfrm>
          <a:prstGeom prst="rect">
            <a:avLst/>
          </a:prstGeom>
          <a:noFill/>
        </p:spPr>
        <p:txBody>
          <a:bodyPr wrap="none" rtlCol="0">
            <a:spAutoFit/>
          </a:bodyPr>
          <a:lstStyle/>
          <a:p>
            <a:r>
              <a:rPr lang="en-US" sz="2400" dirty="0" smtClean="0">
                <a:sym typeface="Wingdings"/>
              </a:rPr>
              <a:t>Number of search results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parral Pro"/>
                <a:cs typeface="Chaparral Pro"/>
              </a:rPr>
              <a:t>Collection Management Cycle</a:t>
            </a:r>
            <a:endParaRPr lang="en-US" dirty="0">
              <a:latin typeface="Chaparral Pro"/>
              <a:cs typeface="Chaparral Pro"/>
            </a:endParaRPr>
          </a:p>
        </p:txBody>
      </p:sp>
      <p:graphicFrame>
        <p:nvGraphicFramePr>
          <p:cNvPr id="4" name="Content Placeholder 3"/>
          <p:cNvGraphicFramePr>
            <a:graphicFrameLocks noGrp="1"/>
          </p:cNvGraphicFramePr>
          <p:nvPr>
            <p:ph idx="1"/>
          </p:nvPr>
        </p:nvGraphicFramePr>
        <p:xfrm>
          <a:off x="228600" y="1387475"/>
          <a:ext cx="8915400" cy="5851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rot="10800000">
            <a:off x="914404" y="2209800"/>
            <a:ext cx="6857997" cy="4114800"/>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rot="1893553">
            <a:off x="3222187" y="3610191"/>
            <a:ext cx="2587350" cy="523220"/>
          </a:xfrm>
          <a:prstGeom prst="rect">
            <a:avLst/>
          </a:prstGeom>
          <a:noFill/>
        </p:spPr>
        <p:txBody>
          <a:bodyPr wrap="square" rtlCol="0">
            <a:spAutoFit/>
          </a:bodyPr>
          <a:lstStyle/>
          <a:p>
            <a:pPr algn="ctr"/>
            <a:r>
              <a:rPr lang="en-US" sz="2800" dirty="0" smtClean="0"/>
              <a:t>PRE-SCANNING</a:t>
            </a:r>
          </a:p>
        </p:txBody>
      </p:sp>
      <p:sp>
        <p:nvSpPr>
          <p:cNvPr id="17" name="TextBox 16"/>
          <p:cNvSpPr txBox="1"/>
          <p:nvPr/>
        </p:nvSpPr>
        <p:spPr>
          <a:xfrm rot="1813764">
            <a:off x="2759514" y="4331396"/>
            <a:ext cx="2817961" cy="523220"/>
          </a:xfrm>
          <a:prstGeom prst="rect">
            <a:avLst/>
          </a:prstGeom>
          <a:noFill/>
        </p:spPr>
        <p:txBody>
          <a:bodyPr wrap="square" rtlCol="0">
            <a:spAutoFit/>
          </a:bodyPr>
          <a:lstStyle/>
          <a:p>
            <a:pPr algn="ctr"/>
            <a:r>
              <a:rPr lang="en-US" sz="2800" dirty="0" smtClean="0"/>
              <a:t>POST-SCANNING</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Up-Down Arrow 3"/>
          <p:cNvSpPr/>
          <p:nvPr/>
        </p:nvSpPr>
        <p:spPr>
          <a:xfrm>
            <a:off x="7315200" y="2038528"/>
            <a:ext cx="1295400" cy="36576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latin typeface="Chaparral Pro"/>
                <a:cs typeface="Chaparral Pro"/>
              </a:rPr>
              <a:t>Selection</a:t>
            </a:r>
            <a:endParaRPr lang="en-US" dirty="0">
              <a:latin typeface="Chaparral Pro"/>
              <a:cs typeface="Chaparral Pro"/>
            </a:endParaRPr>
          </a:p>
        </p:txBody>
      </p:sp>
      <p:sp>
        <p:nvSpPr>
          <p:cNvPr id="3" name="Content Placeholder 2"/>
          <p:cNvSpPr>
            <a:spLocks noGrp="1"/>
          </p:cNvSpPr>
          <p:nvPr>
            <p:ph idx="1"/>
          </p:nvPr>
        </p:nvSpPr>
        <p:spPr>
          <a:xfrm>
            <a:off x="457200" y="1600200"/>
            <a:ext cx="7162800" cy="4525963"/>
          </a:xfrm>
        </p:spPr>
        <p:txBody>
          <a:bodyPr/>
          <a:lstStyle/>
          <a:p>
            <a:r>
              <a:rPr lang="en-US" dirty="0" smtClean="0">
                <a:latin typeface="Calibri"/>
                <a:cs typeface="Calibri"/>
              </a:rPr>
              <a:t>High-yield taxonomic materials</a:t>
            </a:r>
          </a:p>
          <a:p>
            <a:r>
              <a:rPr lang="en-US" dirty="0" smtClean="0">
                <a:latin typeface="Calibri"/>
                <a:cs typeface="Calibri"/>
              </a:rPr>
              <a:t>Unique &amp; rare materials</a:t>
            </a:r>
          </a:p>
          <a:p>
            <a:r>
              <a:rPr lang="en-US" dirty="0" smtClean="0">
                <a:latin typeface="Calibri"/>
                <a:cs typeface="Calibri"/>
              </a:rPr>
              <a:t>Permissions titles</a:t>
            </a:r>
          </a:p>
          <a:p>
            <a:r>
              <a:rPr lang="en-US" dirty="0" smtClean="0">
                <a:latin typeface="Calibri"/>
                <a:cs typeface="Calibri"/>
              </a:rPr>
              <a:t>User requested titles &amp; gap-fills</a:t>
            </a:r>
          </a:p>
          <a:p>
            <a:r>
              <a:rPr lang="en-US" dirty="0" smtClean="0">
                <a:latin typeface="Calibri"/>
                <a:cs typeface="Calibri"/>
              </a:rPr>
              <a:t>Discipline specific subject matter</a:t>
            </a:r>
          </a:p>
          <a:p>
            <a:r>
              <a:rPr lang="en-US" dirty="0" smtClean="0">
                <a:latin typeface="Calibri"/>
                <a:cs typeface="Calibri"/>
              </a:rPr>
              <a:t>Non-BHL member materials ingested from the Internet Archive</a:t>
            </a:r>
          </a:p>
          <a:p>
            <a:endParaRPr lang="en-US" dirty="0">
              <a:latin typeface="Calibri"/>
              <a:cs typeface="Calibri"/>
            </a:endParaRPr>
          </a:p>
        </p:txBody>
      </p:sp>
      <p:sp>
        <p:nvSpPr>
          <p:cNvPr id="6" name="TextBox 5"/>
          <p:cNvSpPr txBox="1"/>
          <p:nvPr/>
        </p:nvSpPr>
        <p:spPr>
          <a:xfrm>
            <a:off x="7162800" y="838200"/>
            <a:ext cx="1539374" cy="1200328"/>
          </a:xfrm>
          <a:prstGeom prst="rect">
            <a:avLst/>
          </a:prstGeom>
          <a:noFill/>
        </p:spPr>
        <p:txBody>
          <a:bodyPr wrap="square" rtlCol="0">
            <a:spAutoFit/>
          </a:bodyPr>
          <a:lstStyle/>
          <a:p>
            <a:pPr algn="ctr"/>
            <a:r>
              <a:rPr lang="en-US" sz="2400" dirty="0" smtClean="0"/>
              <a:t>ACTIVE /HIGH PRIORITY</a:t>
            </a:r>
          </a:p>
        </p:txBody>
      </p:sp>
      <p:sp>
        <p:nvSpPr>
          <p:cNvPr id="8" name="TextBox 7"/>
          <p:cNvSpPr txBox="1"/>
          <p:nvPr/>
        </p:nvSpPr>
        <p:spPr>
          <a:xfrm>
            <a:off x="7223626" y="5638800"/>
            <a:ext cx="1539374" cy="1200328"/>
          </a:xfrm>
          <a:prstGeom prst="rect">
            <a:avLst/>
          </a:prstGeom>
          <a:noFill/>
        </p:spPr>
        <p:txBody>
          <a:bodyPr wrap="square" rtlCol="0">
            <a:spAutoFit/>
          </a:bodyPr>
          <a:lstStyle/>
          <a:p>
            <a:pPr algn="ctr"/>
            <a:r>
              <a:rPr lang="en-US" sz="2400" dirty="0" smtClean="0"/>
              <a:t>PASSIVE /LOW PRIORITY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Chaparral Pro"/>
                <a:cs typeface="Chaparral Pro"/>
              </a:rPr>
              <a:t>What is Biodiversity Content?</a:t>
            </a:r>
            <a:endParaRPr lang="en-US" dirty="0"/>
          </a:p>
        </p:txBody>
      </p:sp>
      <p:pic>
        <p:nvPicPr>
          <p:cNvPr id="4" name="Content Placeholder 3" descr="BHLcoll2.jpg"/>
          <p:cNvPicPr>
            <a:picLocks noGrp="1" noChangeAspect="1"/>
          </p:cNvPicPr>
          <p:nvPr>
            <p:ph idx="1"/>
          </p:nvPr>
        </p:nvPicPr>
        <p:blipFill>
          <a:blip r:embed="rId3"/>
          <a:stretch>
            <a:fillRect/>
          </a:stretch>
        </p:blipFill>
        <p:spPr>
          <a:xfrm>
            <a:off x="533400" y="685800"/>
            <a:ext cx="8128000" cy="6096000"/>
          </a:xfr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haparral Pro"/>
                <a:cs typeface="Chaparral Pro"/>
              </a:rPr>
              <a:t>Deduplication</a:t>
            </a:r>
            <a:endParaRPr lang="en-US" dirty="0"/>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Calibri"/>
                <a:ea typeface="+mn-ea"/>
                <a:cs typeface="Calibri"/>
              </a:rPr>
              <a:t>We try to avoid duplication where possible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Calibri"/>
                <a:ea typeface="+mn-ea"/>
                <a:cs typeface="Calibri"/>
              </a:rPr>
              <a:t>Tools</a:t>
            </a:r>
          </a:p>
          <a:p>
            <a:pPr marL="800100" lvl="1" indent="-342900">
              <a:spcBef>
                <a:spcPct val="20000"/>
              </a:spcBef>
              <a:buFont typeface="Arial"/>
              <a:buChar char="•"/>
            </a:pPr>
            <a:r>
              <a:rPr kumimoji="0" lang="en-US" sz="3200" b="0" i="0" u="none" strike="noStrike" kern="1200" cap="none" spc="0" normalizeH="0" baseline="0" noProof="0" dirty="0" smtClean="0">
                <a:ln>
                  <a:noFill/>
                </a:ln>
                <a:solidFill>
                  <a:schemeClr val="tx1"/>
                </a:solidFill>
                <a:effectLst/>
                <a:uLnTx/>
                <a:uFillTx/>
                <a:latin typeface="Calibri"/>
                <a:ea typeface="+mn-ea"/>
                <a:cs typeface="Calibri"/>
              </a:rPr>
              <a:t>Serials</a:t>
            </a:r>
            <a:r>
              <a:rPr kumimoji="0" lang="en-US" sz="3200" b="0" i="0" u="none" strike="noStrike" kern="1200" cap="none" spc="0" normalizeH="0" noProof="0" dirty="0" smtClean="0">
                <a:ln>
                  <a:noFill/>
                </a:ln>
                <a:solidFill>
                  <a:schemeClr val="tx1"/>
                </a:solidFill>
                <a:effectLst/>
                <a:uLnTx/>
                <a:uFillTx/>
                <a:latin typeface="Calibri"/>
                <a:ea typeface="+mn-ea"/>
                <a:cs typeface="Calibri"/>
              </a:rPr>
              <a:t> = </a:t>
            </a:r>
            <a:r>
              <a:rPr kumimoji="0" lang="en-US" sz="3200" b="0" i="0" u="none" strike="noStrike" kern="1200" cap="none" spc="0" normalizeH="0" noProof="0" dirty="0" err="1" smtClean="0">
                <a:ln>
                  <a:noFill/>
                </a:ln>
                <a:solidFill>
                  <a:schemeClr val="tx1"/>
                </a:solidFill>
                <a:effectLst/>
                <a:uLnTx/>
                <a:uFillTx/>
                <a:latin typeface="Calibri"/>
                <a:ea typeface="+mn-ea"/>
                <a:cs typeface="Calibri"/>
              </a:rPr>
              <a:t>Scanlist</a:t>
            </a:r>
            <a:endParaRPr kumimoji="0" lang="en-US" sz="3200" b="0" i="0" u="none" strike="noStrike" kern="1200" cap="none" spc="0" normalizeH="0" noProof="0" dirty="0" smtClean="0">
              <a:ln>
                <a:noFill/>
              </a:ln>
              <a:solidFill>
                <a:schemeClr val="tx1"/>
              </a:solidFill>
              <a:effectLst/>
              <a:uLnTx/>
              <a:uFillTx/>
              <a:latin typeface="Calibri"/>
              <a:ea typeface="+mn-ea"/>
              <a:cs typeface="Calibri"/>
            </a:endParaRPr>
          </a:p>
          <a:p>
            <a:pPr marL="800100" lvl="1" indent="-342900">
              <a:spcBef>
                <a:spcPct val="20000"/>
              </a:spcBef>
              <a:buFont typeface="Arial"/>
              <a:buChar char="•"/>
            </a:pPr>
            <a:r>
              <a:rPr lang="en-US" sz="3200" baseline="0" dirty="0" smtClean="0">
                <a:latin typeface="Calibri"/>
                <a:cs typeface="Calibri"/>
              </a:rPr>
              <a:t>Monographs = Monographic </a:t>
            </a:r>
            <a:r>
              <a:rPr lang="en-US" sz="3200" baseline="0" dirty="0" err="1" smtClean="0">
                <a:latin typeface="Calibri"/>
                <a:cs typeface="Calibri"/>
              </a:rPr>
              <a:t>deduper</a:t>
            </a:r>
            <a:endParaRPr kumimoji="0" lang="en-US" sz="3200" b="0" i="0" u="none" strike="noStrike" kern="1200" cap="none" spc="0" normalizeH="0" baseline="0" noProof="0" dirty="0" smtClean="0">
              <a:ln>
                <a:noFill/>
              </a:ln>
              <a:solidFill>
                <a:schemeClr val="tx1"/>
              </a:solidFill>
              <a:effectLst/>
              <a:uLnTx/>
              <a:uFillTx/>
              <a:latin typeface="Calibri"/>
              <a:ea typeface="+mn-ea"/>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latin typeface="Calibri"/>
                <a:cs typeface="Calibri"/>
              </a:rPr>
              <a:t>Check the BHL before you send for scanning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latin typeface="Calibri"/>
                <a:cs typeface="Calibri"/>
              </a:rPr>
              <a:t>We do our best but duplication happens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Calibri"/>
                <a:ea typeface="+mn-ea"/>
                <a:cs typeface="Calibri"/>
              </a:rPr>
              <a:t>Post</a:t>
            </a:r>
            <a:r>
              <a:rPr lang="en-US" sz="3200" baseline="0" dirty="0" smtClean="0">
                <a:latin typeface="Calibri"/>
                <a:cs typeface="Calibri"/>
              </a:rPr>
              <a:t>-digitization,</a:t>
            </a:r>
            <a:r>
              <a:rPr lang="en-US" sz="3200" dirty="0" smtClean="0">
                <a:latin typeface="Calibri"/>
                <a:cs typeface="Calibri"/>
              </a:rPr>
              <a:t> we merge titles as necessary</a:t>
            </a:r>
            <a:endParaRPr kumimoji="0" lang="en-US" sz="3200" b="0" i="0" u="none" strike="noStrike" kern="1200" cap="none" spc="0" normalizeH="0" baseline="0" noProof="0" dirty="0" smtClean="0">
              <a:ln>
                <a:noFill/>
              </a:ln>
              <a:solidFill>
                <a:schemeClr val="tx1"/>
              </a:solidFill>
              <a:effectLst/>
              <a:uLnTx/>
              <a:uFillTx/>
              <a:latin typeface="Calibri"/>
              <a:ea typeface="+mn-ea"/>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dobe Caslon Pro"/>
                <a:cs typeface="Adobe Caslon Pro"/>
              </a:rPr>
              <a:t>BHL US/UK Principles: Digitization</a:t>
            </a:r>
            <a:endParaRPr lang="en-US" dirty="0">
              <a:latin typeface="Adobe Caslon Pro"/>
              <a:cs typeface="Adobe Caslon Pro"/>
            </a:endParaRPr>
          </a:p>
        </p:txBody>
      </p:sp>
      <p:sp>
        <p:nvSpPr>
          <p:cNvPr id="3" name="Content Placeholder 2"/>
          <p:cNvSpPr>
            <a:spLocks noGrp="1"/>
          </p:cNvSpPr>
          <p:nvPr>
            <p:ph idx="1"/>
          </p:nvPr>
        </p:nvSpPr>
        <p:spPr>
          <a:xfrm>
            <a:off x="457200" y="1600200"/>
            <a:ext cx="8458200" cy="4953000"/>
          </a:xfrm>
        </p:spPr>
        <p:txBody>
          <a:bodyPr>
            <a:normAutofit fontScale="92500" lnSpcReduction="20000"/>
          </a:bodyPr>
          <a:lstStyle/>
          <a:p>
            <a:r>
              <a:rPr lang="en-US" dirty="0" smtClean="0"/>
              <a:t>Mass-digitization scanning operation</a:t>
            </a:r>
          </a:p>
          <a:p>
            <a:r>
              <a:rPr lang="en-US" dirty="0" smtClean="0"/>
              <a:t>Scan books, cover-to-cover</a:t>
            </a:r>
          </a:p>
          <a:p>
            <a:pPr lvl="1"/>
            <a:r>
              <a:rPr lang="en-US" dirty="0" smtClean="0"/>
              <a:t>To the best we can, we seek to provide an exact digital copy of the original physical object</a:t>
            </a:r>
          </a:p>
          <a:p>
            <a:pPr lvl="1"/>
            <a:r>
              <a:rPr lang="en-US" dirty="0" smtClean="0"/>
              <a:t>We are experimenting with field note books</a:t>
            </a:r>
          </a:p>
          <a:p>
            <a:r>
              <a:rPr lang="en-US" dirty="0" smtClean="0"/>
              <a:t>Infrastructure supports book-like objects</a:t>
            </a:r>
          </a:p>
          <a:p>
            <a:pPr lvl="1"/>
            <a:r>
              <a:rPr lang="en-US" dirty="0" smtClean="0"/>
              <a:t>We do not (yet) have maps, art-works, photographs</a:t>
            </a:r>
          </a:p>
          <a:p>
            <a:r>
              <a:rPr lang="en-US" dirty="0" smtClean="0"/>
              <a:t>Workflow designed around scanning physical books</a:t>
            </a:r>
          </a:p>
          <a:p>
            <a:pPr lvl="1"/>
            <a:r>
              <a:rPr lang="en-US" dirty="0" smtClean="0"/>
              <a:t>We are working on solutions to incorporating born-digital materials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dobe Caslon Pro"/>
                <a:cs typeface="Adobe Caslon Pro"/>
              </a:rPr>
              <a:t>BHL US/UK Principles: Digitization</a:t>
            </a:r>
            <a:endParaRPr lang="en-US" dirty="0">
              <a:latin typeface="Adobe Caslon Pro"/>
              <a:cs typeface="Adobe Caslon Pro"/>
            </a:endParaRPr>
          </a:p>
        </p:txBody>
      </p:sp>
      <p:sp>
        <p:nvSpPr>
          <p:cNvPr id="3" name="Content Placeholder 2"/>
          <p:cNvSpPr>
            <a:spLocks noGrp="1"/>
          </p:cNvSpPr>
          <p:nvPr>
            <p:ph idx="1"/>
          </p:nvPr>
        </p:nvSpPr>
        <p:spPr>
          <a:xfrm>
            <a:off x="457200" y="1600200"/>
            <a:ext cx="8458200" cy="4953000"/>
          </a:xfrm>
        </p:spPr>
        <p:txBody>
          <a:bodyPr>
            <a:normAutofit fontScale="92500" lnSpcReduction="10000"/>
          </a:bodyPr>
          <a:lstStyle/>
          <a:p>
            <a:r>
              <a:rPr lang="en-US" dirty="0" smtClean="0"/>
              <a:t>Most BHL US/UK libraries scan directly through the Internet Archive</a:t>
            </a:r>
          </a:p>
          <a:p>
            <a:r>
              <a:rPr lang="en-US" dirty="0" smtClean="0"/>
              <a:t>We pay the Internet Archive to provide us with full digitization services </a:t>
            </a:r>
          </a:p>
          <a:p>
            <a:r>
              <a:rPr lang="en-US" dirty="0" smtClean="0"/>
              <a:t>Each BHL US/UK member library has its own workflow:</a:t>
            </a:r>
          </a:p>
          <a:p>
            <a:pPr lvl="1"/>
            <a:r>
              <a:rPr lang="en-US" dirty="0" smtClean="0"/>
              <a:t>Sending the books from our shelves</a:t>
            </a:r>
          </a:p>
          <a:p>
            <a:pPr lvl="1"/>
            <a:r>
              <a:rPr lang="en-US" dirty="0"/>
              <a:t>A</a:t>
            </a:r>
            <a:r>
              <a:rPr lang="en-US" dirty="0" smtClean="0"/>
              <a:t>nd the bibliographic metadata from our library catalogs </a:t>
            </a:r>
          </a:p>
          <a:p>
            <a:pPr lvl="1"/>
            <a:r>
              <a:rPr lang="en-US" dirty="0"/>
              <a:t>T</a:t>
            </a:r>
            <a:r>
              <a:rPr lang="en-US" dirty="0" smtClean="0"/>
              <a:t>o the digitization station </a:t>
            </a:r>
          </a:p>
          <a:p>
            <a:pPr lvl="1"/>
            <a:r>
              <a:rPr lang="en-US" dirty="0"/>
              <a:t>A</a:t>
            </a:r>
            <a:r>
              <a:rPr lang="en-US" dirty="0" smtClean="0"/>
              <a:t>nd returning the books back to our shelves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a:cs typeface="Adobe Caslon Pro"/>
              </a:rPr>
              <a:t>BHL US/UK Principles: Metadata</a:t>
            </a:r>
            <a:endParaRPr lang="en-US" dirty="0">
              <a:latin typeface="Adobe Caslon Pro"/>
              <a:cs typeface="Adobe Caslon Pro"/>
            </a:endParaRPr>
          </a:p>
        </p:txBody>
      </p:sp>
      <p:sp>
        <p:nvSpPr>
          <p:cNvPr id="3" name="Content Placeholder 2"/>
          <p:cNvSpPr>
            <a:spLocks noGrp="1"/>
          </p:cNvSpPr>
          <p:nvPr>
            <p:ph idx="1"/>
          </p:nvPr>
        </p:nvSpPr>
        <p:spPr>
          <a:xfrm>
            <a:off x="457200" y="1600200"/>
            <a:ext cx="8458200" cy="4953000"/>
          </a:xfrm>
        </p:spPr>
        <p:txBody>
          <a:bodyPr>
            <a:normAutofit lnSpcReduction="10000"/>
          </a:bodyPr>
          <a:lstStyle/>
          <a:p>
            <a:r>
              <a:rPr lang="en-US" dirty="0" smtClean="0"/>
              <a:t>Our baseline standard is MARC</a:t>
            </a:r>
          </a:p>
          <a:p>
            <a:r>
              <a:rPr lang="en-US" dirty="0" smtClean="0"/>
              <a:t>We derive the metadata that displays on the BHL website from the MARC records</a:t>
            </a:r>
          </a:p>
          <a:p>
            <a:r>
              <a:rPr lang="en-US" dirty="0" smtClean="0"/>
              <a:t>We aggregate the bibliographic records from each of our library catalogs into the BHL database AS IS</a:t>
            </a:r>
          </a:p>
          <a:p>
            <a:pPr lvl="1"/>
            <a:r>
              <a:rPr lang="en-US" dirty="0" smtClean="0"/>
              <a:t>We edit the metadata displayed on the BHL website manually as necessary</a:t>
            </a:r>
          </a:p>
          <a:p>
            <a:pPr lvl="1"/>
            <a:r>
              <a:rPr lang="en-US" dirty="0" smtClean="0"/>
              <a:t>BHL Digitization Specifications documentation currently being updated</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7086600" y="3733800"/>
            <a:ext cx="2019300" cy="2225675"/>
            <a:chOff x="6235002" y="4573087"/>
            <a:chExt cx="1156622" cy="1261160"/>
          </a:xfrm>
        </p:grpSpPr>
        <p:sp>
          <p:nvSpPr>
            <p:cNvPr id="10" name="Magnetic Disk 9"/>
            <p:cNvSpPr>
              <a:spLocks noChangeArrowheads="1"/>
            </p:cNvSpPr>
            <p:nvPr/>
          </p:nvSpPr>
          <p:spPr bwMode="auto">
            <a:xfrm>
              <a:off x="6235002" y="4573087"/>
              <a:ext cx="1156622" cy="1261160"/>
            </a:xfrm>
            <a:prstGeom prst="flowChartMagneticDisk">
              <a:avLst/>
            </a:prstGeom>
            <a:noFill/>
            <a:ln w="25400">
              <a:solidFill>
                <a:srgbClr val="7F7F7F"/>
              </a:solidFill>
              <a:round/>
              <a:headEnd/>
              <a:tailEnd/>
            </a:ln>
            <a:effectLst>
              <a:outerShdw blurRad="40000" dist="23000" dir="5400000" rotWithShape="0">
                <a:srgbClr val="000000">
                  <a:alpha val="34998"/>
                </a:srgbClr>
              </a:outerShdw>
            </a:effectLst>
          </p:spPr>
          <p:txBody>
            <a:bodyPr>
              <a:prstTxWarp prst="textNoShape">
                <a:avLst/>
              </a:prstTxWarp>
            </a:bodyPr>
            <a:lstStyle/>
            <a:p>
              <a:pPr>
                <a:defRPr/>
              </a:pPr>
              <a:endParaRPr lang="en-US"/>
            </a:p>
          </p:txBody>
        </p:sp>
        <p:pic>
          <p:nvPicPr>
            <p:cNvPr id="19475" name="Picture 11" descr="BHL-Portrait.pn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343253" y="5070457"/>
              <a:ext cx="965543" cy="675879"/>
            </a:xfrm>
            <a:prstGeom prst="rect">
              <a:avLst/>
            </a:prstGeom>
            <a:noFill/>
            <a:ln w="9525">
              <a:noFill/>
              <a:miter lim="800000"/>
              <a:headEnd/>
              <a:tailEnd/>
            </a:ln>
          </p:spPr>
        </p:pic>
      </p:grpSp>
      <p:sp>
        <p:nvSpPr>
          <p:cNvPr id="24" name="Circular Arrow 23"/>
          <p:cNvSpPr/>
          <p:nvPr/>
        </p:nvSpPr>
        <p:spPr>
          <a:xfrm>
            <a:off x="160338" y="2406650"/>
            <a:ext cx="9131300" cy="5248275"/>
          </a:xfrm>
          <a:prstGeom prst="circularArrow">
            <a:avLst>
              <a:gd name="adj1" fmla="val 9119"/>
              <a:gd name="adj2" fmla="val 418646"/>
              <a:gd name="adj3" fmla="val 20572725"/>
              <a:gd name="adj4" fmla="val 10741032"/>
              <a:gd name="adj5" fmla="val 12878"/>
            </a:avLst>
          </a:prstGeom>
          <a:gradFill flip="none" rotWithShape="1">
            <a:gsLst>
              <a:gs pos="0">
                <a:schemeClr val="bg1">
                  <a:lumMod val="95000"/>
                </a:schemeClr>
              </a:gs>
              <a:gs pos="100000">
                <a:schemeClr val="tx1">
                  <a:lumMod val="50000"/>
                  <a:lumOff val="50000"/>
                </a:schemeClr>
              </a:gs>
            </a:gsLst>
            <a:lin ang="0" scaled="1"/>
            <a:tileRect/>
          </a:gra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19462" name="Picture 4" descr="booksstack.png"/>
          <p:cNvPicPr>
            <a:picLocks noChangeAspect="1"/>
          </p:cNvPicPr>
          <p:nvPr/>
        </p:nvPicPr>
        <p:blipFill>
          <a:blip r:embed="rId4"/>
          <a:srcRect/>
          <a:stretch>
            <a:fillRect/>
          </a:stretch>
        </p:blipFill>
        <p:spPr bwMode="auto">
          <a:xfrm>
            <a:off x="2867025" y="3071812"/>
            <a:ext cx="1373188" cy="1371600"/>
          </a:xfrm>
          <a:prstGeom prst="rect">
            <a:avLst/>
          </a:prstGeom>
          <a:noFill/>
          <a:ln w="9525">
            <a:noFill/>
            <a:miter lim="800000"/>
            <a:headEnd/>
            <a:tailEnd/>
          </a:ln>
        </p:spPr>
      </p:pic>
      <p:pic>
        <p:nvPicPr>
          <p:cNvPr id="19463" name="Picture 5" descr="ialogo.png"/>
          <p:cNvPicPr>
            <a:picLocks noChangeAspect="1"/>
          </p:cNvPicPr>
          <p:nvPr/>
        </p:nvPicPr>
        <p:blipFill>
          <a:blip r:embed="rId5"/>
          <a:srcRect/>
          <a:stretch>
            <a:fillRect/>
          </a:stretch>
        </p:blipFill>
        <p:spPr bwMode="auto">
          <a:xfrm>
            <a:off x="4645025" y="1905000"/>
            <a:ext cx="1371600" cy="1371600"/>
          </a:xfrm>
          <a:prstGeom prst="rect">
            <a:avLst/>
          </a:prstGeom>
          <a:noFill/>
          <a:ln w="9525">
            <a:noFill/>
            <a:miter lim="800000"/>
            <a:headEnd/>
            <a:tailEnd/>
          </a:ln>
        </p:spPr>
      </p:pic>
      <p:pic>
        <p:nvPicPr>
          <p:cNvPr id="19464" name="Picture 6" descr="people.png"/>
          <p:cNvPicPr>
            <a:picLocks noChangeAspect="1"/>
          </p:cNvPicPr>
          <p:nvPr/>
        </p:nvPicPr>
        <p:blipFill>
          <a:blip r:embed="rId6"/>
          <a:srcRect t="36000" r="10168"/>
          <a:stretch>
            <a:fillRect/>
          </a:stretch>
        </p:blipFill>
        <p:spPr bwMode="auto">
          <a:xfrm>
            <a:off x="1074738" y="3054350"/>
            <a:ext cx="1828800" cy="1838325"/>
          </a:xfrm>
          <a:prstGeom prst="rect">
            <a:avLst/>
          </a:prstGeom>
          <a:noFill/>
          <a:ln w="9525">
            <a:noFill/>
            <a:miter lim="800000"/>
            <a:headEnd/>
            <a:tailEnd/>
          </a:ln>
        </p:spPr>
      </p:pic>
      <p:pic>
        <p:nvPicPr>
          <p:cNvPr id="19465" name="Picture 7" descr="data.png"/>
          <p:cNvPicPr>
            <a:picLocks noChangeAspect="1"/>
          </p:cNvPicPr>
          <p:nvPr/>
        </p:nvPicPr>
        <p:blipFill>
          <a:blip r:embed="rId7"/>
          <a:srcRect/>
          <a:stretch>
            <a:fillRect/>
          </a:stretch>
        </p:blipFill>
        <p:spPr bwMode="auto">
          <a:xfrm>
            <a:off x="2978150" y="1995487"/>
            <a:ext cx="1143000" cy="1143000"/>
          </a:xfrm>
          <a:prstGeom prst="rect">
            <a:avLst/>
          </a:prstGeom>
          <a:noFill/>
          <a:ln w="9525">
            <a:noFill/>
            <a:miter lim="800000"/>
            <a:headEnd/>
            <a:tailEnd/>
          </a:ln>
        </p:spPr>
      </p:pic>
      <p:pic>
        <p:nvPicPr>
          <p:cNvPr id="19466" name="Picture 8" descr="filefolder.png"/>
          <p:cNvPicPr>
            <a:picLocks noChangeAspect="1"/>
          </p:cNvPicPr>
          <p:nvPr/>
        </p:nvPicPr>
        <p:blipFill>
          <a:blip r:embed="rId8"/>
          <a:srcRect/>
          <a:stretch>
            <a:fillRect/>
          </a:stretch>
        </p:blipFill>
        <p:spPr bwMode="auto">
          <a:xfrm>
            <a:off x="6470650" y="2303462"/>
            <a:ext cx="1317625" cy="1054100"/>
          </a:xfrm>
          <a:prstGeom prst="rect">
            <a:avLst/>
          </a:prstGeom>
          <a:noFill/>
          <a:ln w="9525">
            <a:noFill/>
            <a:miter lim="800000"/>
            <a:headEnd/>
            <a:tailEnd/>
          </a:ln>
        </p:spPr>
      </p:pic>
      <p:grpSp>
        <p:nvGrpSpPr>
          <p:cNvPr id="3" name="Group 17"/>
          <p:cNvGrpSpPr>
            <a:grpSpLocks/>
          </p:cNvGrpSpPr>
          <p:nvPr/>
        </p:nvGrpSpPr>
        <p:grpSpPr bwMode="auto">
          <a:xfrm>
            <a:off x="177800" y="4545012"/>
            <a:ext cx="1404938" cy="1398588"/>
            <a:chOff x="-15875" y="3351213"/>
            <a:chExt cx="1404938" cy="1398587"/>
          </a:xfrm>
        </p:grpSpPr>
        <p:pic>
          <p:nvPicPr>
            <p:cNvPr id="19468" name="Picture 3" descr="library_pictogram.png"/>
            <p:cNvPicPr>
              <a:picLocks noChangeAspect="1"/>
            </p:cNvPicPr>
            <p:nvPr/>
          </p:nvPicPr>
          <p:blipFill>
            <a:blip r:embed="rId9"/>
            <a:srcRect/>
            <a:stretch>
              <a:fillRect/>
            </a:stretch>
          </p:blipFill>
          <p:spPr bwMode="auto">
            <a:xfrm>
              <a:off x="153988" y="3624263"/>
              <a:ext cx="1125537" cy="1125537"/>
            </a:xfrm>
            <a:prstGeom prst="rect">
              <a:avLst/>
            </a:prstGeom>
            <a:noFill/>
            <a:ln w="9525">
              <a:noFill/>
              <a:miter lim="800000"/>
              <a:headEnd/>
              <a:tailEnd/>
            </a:ln>
          </p:spPr>
        </p:pic>
        <p:pic>
          <p:nvPicPr>
            <p:cNvPr id="19469" name="Picture 19" descr="library_pictogram.png"/>
            <p:cNvPicPr>
              <a:picLocks noChangeAspect="1"/>
            </p:cNvPicPr>
            <p:nvPr/>
          </p:nvPicPr>
          <p:blipFill>
            <a:blip r:embed="rId9">
              <a:alphaModFix amt="25000"/>
            </a:blip>
            <a:srcRect/>
            <a:stretch>
              <a:fillRect/>
            </a:stretch>
          </p:blipFill>
          <p:spPr bwMode="auto">
            <a:xfrm>
              <a:off x="-15875" y="3624263"/>
              <a:ext cx="685800" cy="685800"/>
            </a:xfrm>
            <a:prstGeom prst="rect">
              <a:avLst/>
            </a:prstGeom>
            <a:noFill/>
            <a:ln w="9525">
              <a:noFill/>
              <a:miter lim="800000"/>
              <a:headEnd/>
              <a:tailEnd/>
            </a:ln>
          </p:spPr>
        </p:pic>
        <p:pic>
          <p:nvPicPr>
            <p:cNvPr id="19470" name="Picture 17" descr="library_pictogram.png"/>
            <p:cNvPicPr>
              <a:picLocks noChangeAspect="1"/>
            </p:cNvPicPr>
            <p:nvPr/>
          </p:nvPicPr>
          <p:blipFill>
            <a:blip r:embed="rId9">
              <a:alphaModFix amt="25000"/>
            </a:blip>
            <a:srcRect/>
            <a:stretch>
              <a:fillRect/>
            </a:stretch>
          </p:blipFill>
          <p:spPr bwMode="auto">
            <a:xfrm>
              <a:off x="703263" y="3624263"/>
              <a:ext cx="685800" cy="685800"/>
            </a:xfrm>
            <a:prstGeom prst="rect">
              <a:avLst/>
            </a:prstGeom>
            <a:noFill/>
            <a:ln w="9525">
              <a:noFill/>
              <a:miter lim="800000"/>
              <a:headEnd/>
              <a:tailEnd/>
            </a:ln>
          </p:spPr>
        </p:pic>
        <p:pic>
          <p:nvPicPr>
            <p:cNvPr id="19471" name="Picture 20" descr="library_pictogram.png"/>
            <p:cNvPicPr>
              <a:picLocks noChangeAspect="1"/>
            </p:cNvPicPr>
            <p:nvPr/>
          </p:nvPicPr>
          <p:blipFill>
            <a:blip r:embed="rId9">
              <a:alphaModFix amt="15000"/>
            </a:blip>
            <a:srcRect/>
            <a:stretch>
              <a:fillRect/>
            </a:stretch>
          </p:blipFill>
          <p:spPr bwMode="auto">
            <a:xfrm>
              <a:off x="244475" y="3400425"/>
              <a:ext cx="457200" cy="457200"/>
            </a:xfrm>
            <a:prstGeom prst="rect">
              <a:avLst/>
            </a:prstGeom>
            <a:noFill/>
            <a:ln w="9525">
              <a:noFill/>
              <a:miter lim="800000"/>
              <a:headEnd/>
              <a:tailEnd/>
            </a:ln>
          </p:spPr>
        </p:pic>
        <p:pic>
          <p:nvPicPr>
            <p:cNvPr id="19472" name="Picture 21" descr="library_pictogram.png"/>
            <p:cNvPicPr>
              <a:picLocks noChangeAspect="1"/>
            </p:cNvPicPr>
            <p:nvPr/>
          </p:nvPicPr>
          <p:blipFill>
            <a:blip r:embed="rId9">
              <a:alphaModFix amt="15000"/>
            </a:blip>
            <a:srcRect/>
            <a:stretch>
              <a:fillRect/>
            </a:stretch>
          </p:blipFill>
          <p:spPr bwMode="auto">
            <a:xfrm>
              <a:off x="700088" y="3397250"/>
              <a:ext cx="457200" cy="457200"/>
            </a:xfrm>
            <a:prstGeom prst="rect">
              <a:avLst/>
            </a:prstGeom>
            <a:noFill/>
            <a:ln w="9525">
              <a:noFill/>
              <a:miter lim="800000"/>
              <a:headEnd/>
              <a:tailEnd/>
            </a:ln>
          </p:spPr>
        </p:pic>
        <p:pic>
          <p:nvPicPr>
            <p:cNvPr id="19473" name="Picture 22" descr="library_pictogram.png"/>
            <p:cNvPicPr>
              <a:picLocks noChangeAspect="1"/>
            </p:cNvPicPr>
            <p:nvPr/>
          </p:nvPicPr>
          <p:blipFill>
            <a:blip r:embed="rId9">
              <a:alphaModFix amt="10000"/>
            </a:blip>
            <a:srcRect/>
            <a:stretch>
              <a:fillRect/>
            </a:stretch>
          </p:blipFill>
          <p:spPr bwMode="auto">
            <a:xfrm>
              <a:off x="577850" y="3351213"/>
              <a:ext cx="228600" cy="228600"/>
            </a:xfrm>
            <a:prstGeom prst="rect">
              <a:avLst/>
            </a:prstGeom>
            <a:noFill/>
            <a:ln w="9525">
              <a:noFill/>
              <a:miter lim="800000"/>
              <a:headEnd/>
              <a:tailEnd/>
            </a:ln>
          </p:spPr>
        </p:pic>
      </p:grpSp>
      <p:sp>
        <p:nvSpPr>
          <p:cNvPr id="20" name="Title 1"/>
          <p:cNvSpPr>
            <a:spLocks noGrp="1"/>
          </p:cNvSpPr>
          <p:nvPr>
            <p:ph type="title"/>
          </p:nvPr>
        </p:nvSpPr>
        <p:spPr>
          <a:xfrm>
            <a:off x="457200" y="274638"/>
            <a:ext cx="8229600" cy="1143000"/>
          </a:xfrm>
        </p:spPr>
        <p:txBody>
          <a:bodyPr>
            <a:normAutofit/>
          </a:bodyPr>
          <a:lstStyle/>
          <a:p>
            <a:pPr eaLnBrk="1" hangingPunct="1"/>
            <a:r>
              <a:rPr lang="en-US" dirty="0" smtClean="0">
                <a:latin typeface="Chaparral Pro" charset="0"/>
              </a:rPr>
              <a:t>Digitization Workflow</a:t>
            </a:r>
          </a:p>
        </p:txBody>
      </p:sp>
      <p:sp>
        <p:nvSpPr>
          <p:cNvPr id="19" name="Up Arrow Callout 18"/>
          <p:cNvSpPr/>
          <p:nvPr/>
        </p:nvSpPr>
        <p:spPr>
          <a:xfrm>
            <a:off x="3657600" y="3138487"/>
            <a:ext cx="1703387" cy="2665844"/>
          </a:xfrm>
          <a:prstGeom prst="upArrowCallout">
            <a:avLst>
              <a:gd name="adj1" fmla="val 25000"/>
              <a:gd name="adj2" fmla="val 25000"/>
              <a:gd name="adj3" fmla="val 25000"/>
              <a:gd name="adj4" fmla="val 447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Smithsonian Macaw software here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5605</TotalTime>
  <Words>1422</Words>
  <Application>Microsoft Macintosh PowerPoint</Application>
  <PresentationFormat>On-screen Show (4:3)</PresentationFormat>
  <Paragraphs>191</Paragraphs>
  <Slides>19</Slides>
  <Notes>15</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Slide 1</vt:lpstr>
      <vt:lpstr>Collection Management Cycle</vt:lpstr>
      <vt:lpstr>Selection</vt:lpstr>
      <vt:lpstr>What is Biodiversity Content?</vt:lpstr>
      <vt:lpstr>Deduplication</vt:lpstr>
      <vt:lpstr>BHL US/UK Principles: Digitization</vt:lpstr>
      <vt:lpstr>BHL US/UK Principles: Digitization</vt:lpstr>
      <vt:lpstr>BHL US/UK Principles: Metadata</vt:lpstr>
      <vt:lpstr>Digitization Workflow</vt:lpstr>
      <vt:lpstr>Digitization workflow</vt:lpstr>
      <vt:lpstr>Digitization workflow</vt:lpstr>
      <vt:lpstr>User Feedback is Critical</vt:lpstr>
      <vt:lpstr>Slide 13</vt:lpstr>
      <vt:lpstr>…and repeat</vt:lpstr>
      <vt:lpstr>Slide 15</vt:lpstr>
      <vt:lpstr>Communicate &amp; Document Regularly</vt:lpstr>
      <vt:lpstr>Slide 17</vt:lpstr>
      <vt:lpstr>Post-digitization Curation Workflow</vt:lpstr>
      <vt:lpstr>Virtual Collections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Bianca Crowley</dc:creator>
  <cp:lastModifiedBy>Bianca Crowley</cp:lastModifiedBy>
  <cp:revision>38</cp:revision>
  <dcterms:created xsi:type="dcterms:W3CDTF">2013-04-17T10:18:28Z</dcterms:created>
  <dcterms:modified xsi:type="dcterms:W3CDTF">2013-04-17T10:19:43Z</dcterms:modified>
</cp:coreProperties>
</file>