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64" r:id="rId3"/>
    <p:sldId id="265" r:id="rId4"/>
    <p:sldId id="266" r:id="rId5"/>
    <p:sldId id="267" r:id="rId6"/>
    <p:sldId id="259" r:id="rId7"/>
    <p:sldId id="269" r:id="rId8"/>
    <p:sldId id="270" r:id="rId9"/>
    <p:sldId id="272" r:id="rId10"/>
    <p:sldId id="273" r:id="rId11"/>
    <p:sldId id="275" r:id="rId12"/>
    <p:sldId id="274" r:id="rId13"/>
    <p:sldId id="277" r:id="rId14"/>
    <p:sldId id="276" r:id="rId15"/>
    <p:sldId id="262" r:id="rId16"/>
    <p:sldId id="263" r:id="rId17"/>
    <p:sldId id="268" r:id="rId18"/>
    <p:sldId id="260" r:id="rId19"/>
    <p:sldId id="278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858" y="-96"/>
      </p:cViewPr>
      <p:guideLst>
        <p:guide orient="horz" pos="197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12EEA-3159-43F2-B78D-8E631413C197}" type="datetimeFigureOut">
              <a:rPr lang="pt-BR" smtClean="0"/>
              <a:t>06/06/2012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A9354-F9DE-444F-9BEC-3A6D3DA4AC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102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A9354-F9DE-444F-9BEC-3A6D3DA4AC6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554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A9354-F9DE-444F-9BEC-3A6D3DA4AC6E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4083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7E1F-E2D7-48D0-854E-B9CD8845629E}" type="datetimeFigureOut">
              <a:rPr lang="pt-BR" smtClean="0"/>
              <a:t>06/06/2012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C688-92DB-4188-8A06-15AA436362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82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7E1F-E2D7-48D0-854E-B9CD8845629E}" type="datetimeFigureOut">
              <a:rPr lang="pt-BR" smtClean="0"/>
              <a:t>06/06/2012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C688-92DB-4188-8A06-15AA436362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29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7E1F-E2D7-48D0-854E-B9CD8845629E}" type="datetimeFigureOut">
              <a:rPr lang="pt-BR" smtClean="0"/>
              <a:t>06/06/2012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C688-92DB-4188-8A06-15AA436362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20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7E1F-E2D7-48D0-854E-B9CD8845629E}" type="datetimeFigureOut">
              <a:rPr lang="pt-BR" smtClean="0"/>
              <a:t>06/06/2012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C688-92DB-4188-8A06-15AA436362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80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7E1F-E2D7-48D0-854E-B9CD8845629E}" type="datetimeFigureOut">
              <a:rPr lang="pt-BR" smtClean="0"/>
              <a:t>06/06/2012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C688-92DB-4188-8A06-15AA436362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3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7E1F-E2D7-48D0-854E-B9CD8845629E}" type="datetimeFigureOut">
              <a:rPr lang="pt-BR" smtClean="0"/>
              <a:t>06/06/2012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C688-92DB-4188-8A06-15AA436362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365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7E1F-E2D7-48D0-854E-B9CD8845629E}" type="datetimeFigureOut">
              <a:rPr lang="pt-BR" smtClean="0"/>
              <a:t>06/06/2012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C688-92DB-4188-8A06-15AA436362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451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7E1F-E2D7-48D0-854E-B9CD8845629E}" type="datetimeFigureOut">
              <a:rPr lang="pt-BR" smtClean="0"/>
              <a:t>06/06/2012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C688-92DB-4188-8A06-15AA436362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491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7E1F-E2D7-48D0-854E-B9CD8845629E}" type="datetimeFigureOut">
              <a:rPr lang="pt-BR" smtClean="0"/>
              <a:t>06/06/2012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C688-92DB-4188-8A06-15AA436362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80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7E1F-E2D7-48D0-854E-B9CD8845629E}" type="datetimeFigureOut">
              <a:rPr lang="pt-BR" smtClean="0"/>
              <a:t>06/06/2012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C688-92DB-4188-8A06-15AA436362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7E1F-E2D7-48D0-854E-B9CD8845629E}" type="datetimeFigureOut">
              <a:rPr lang="pt-BR" smtClean="0"/>
              <a:t>06/06/2012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C688-92DB-4188-8A06-15AA436362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97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57E1F-E2D7-48D0-854E-B9CD8845629E}" type="datetimeFigureOut">
              <a:rPr lang="pt-BR" smtClean="0"/>
              <a:t>06/06/2012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FC688-92DB-4188-8A06-15AA436362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284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-2738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BHL–SciELO Network </a:t>
            </a:r>
            <a:endParaRPr lang="en-US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131840" y="-12483"/>
            <a:ext cx="3174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&lt;&lt;&lt; BHL– SciELO Brazil</a:t>
            </a:r>
            <a:endParaRPr lang="en-US" sz="2400"/>
          </a:p>
        </p:txBody>
      </p:sp>
      <p:sp>
        <p:nvSpPr>
          <p:cNvPr id="4" name="CaixaDeTexto 3"/>
          <p:cNvSpPr txBox="1"/>
          <p:nvPr/>
        </p:nvSpPr>
        <p:spPr>
          <a:xfrm>
            <a:off x="6149630" y="15007"/>
            <a:ext cx="3174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&lt;&lt;&lt; BHL– Brazil</a:t>
            </a:r>
            <a:endParaRPr lang="en-US" sz="2400"/>
          </a:p>
        </p:txBody>
      </p:sp>
      <p:sp>
        <p:nvSpPr>
          <p:cNvPr id="5" name="Forma livre 4"/>
          <p:cNvSpPr/>
          <p:nvPr/>
        </p:nvSpPr>
        <p:spPr>
          <a:xfrm>
            <a:off x="1720314" y="537948"/>
            <a:ext cx="1627550" cy="785387"/>
          </a:xfrm>
          <a:custGeom>
            <a:avLst/>
            <a:gdLst>
              <a:gd name="connsiteX0" fmla="*/ 61986 w 1627550"/>
              <a:gd name="connsiteY0" fmla="*/ 0 h 785387"/>
              <a:gd name="connsiteX1" fmla="*/ 186677 w 1627550"/>
              <a:gd name="connsiteY1" fmla="*/ 720437 h 785387"/>
              <a:gd name="connsiteX2" fmla="*/ 1627550 w 1627550"/>
              <a:gd name="connsiteY2" fmla="*/ 706582 h 78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7550" h="785387">
                <a:moveTo>
                  <a:pt x="61986" y="0"/>
                </a:moveTo>
                <a:cubicBezTo>
                  <a:pt x="-6132" y="301336"/>
                  <a:pt x="-74250" y="602673"/>
                  <a:pt x="186677" y="720437"/>
                </a:cubicBezTo>
                <a:cubicBezTo>
                  <a:pt x="447604" y="838201"/>
                  <a:pt x="1037577" y="772391"/>
                  <a:pt x="1627550" y="706582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3419872" y="908720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SciELO Biodiversity</a:t>
            </a:r>
            <a:endParaRPr lang="en-US" sz="2400"/>
          </a:p>
        </p:txBody>
      </p:sp>
      <p:sp>
        <p:nvSpPr>
          <p:cNvPr id="7" name="Forma livre 6"/>
          <p:cNvSpPr/>
          <p:nvPr/>
        </p:nvSpPr>
        <p:spPr>
          <a:xfrm>
            <a:off x="539552" y="593367"/>
            <a:ext cx="2646315" cy="1454727"/>
          </a:xfrm>
          <a:custGeom>
            <a:avLst/>
            <a:gdLst>
              <a:gd name="connsiteX0" fmla="*/ 485006 w 2646315"/>
              <a:gd name="connsiteY0" fmla="*/ 0 h 1454727"/>
              <a:gd name="connsiteX1" fmla="*/ 152497 w 2646315"/>
              <a:gd name="connsiteY1" fmla="*/ 997527 h 1454727"/>
              <a:gd name="connsiteX2" fmla="*/ 2646315 w 2646315"/>
              <a:gd name="connsiteY2" fmla="*/ 1454727 h 145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6315" h="1454727">
                <a:moveTo>
                  <a:pt x="485006" y="0"/>
                </a:moveTo>
                <a:cubicBezTo>
                  <a:pt x="138642" y="377536"/>
                  <a:pt x="-207721" y="755073"/>
                  <a:pt x="152497" y="997527"/>
                </a:cubicBezTo>
                <a:cubicBezTo>
                  <a:pt x="512715" y="1239981"/>
                  <a:pt x="1579515" y="1347354"/>
                  <a:pt x="2646315" y="1454727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3203848" y="1844824"/>
            <a:ext cx="57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Digitization of essential works in </a:t>
            </a:r>
            <a:r>
              <a:rPr lang="en-US" sz="2400" dirty="0" err="1" smtClean="0"/>
              <a:t>Biodiverstiy</a:t>
            </a:r>
            <a:endParaRPr lang="en-US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6012160" y="725215"/>
            <a:ext cx="29943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FAPESP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>São Paulo Research Foundation</a:t>
            </a:r>
            <a:endParaRPr lang="en-US" sz="1600"/>
          </a:p>
        </p:txBody>
      </p:sp>
      <p:sp>
        <p:nvSpPr>
          <p:cNvPr id="10" name="CaixaDeTexto 9"/>
          <p:cNvSpPr txBox="1"/>
          <p:nvPr/>
        </p:nvSpPr>
        <p:spPr>
          <a:xfrm>
            <a:off x="6042126" y="2237383"/>
            <a:ext cx="29943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MMA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Ministry of Environment</a:t>
            </a:r>
            <a:endParaRPr lang="en-US" sz="1600" dirty="0"/>
          </a:p>
        </p:txBody>
      </p:sp>
      <p:sp>
        <p:nvSpPr>
          <p:cNvPr id="11" name="Forma livre 10"/>
          <p:cNvSpPr/>
          <p:nvPr/>
        </p:nvSpPr>
        <p:spPr>
          <a:xfrm>
            <a:off x="806896" y="2467953"/>
            <a:ext cx="8229600" cy="1594836"/>
          </a:xfrm>
          <a:custGeom>
            <a:avLst/>
            <a:gdLst>
              <a:gd name="connsiteX0" fmla="*/ 0 w 8229600"/>
              <a:gd name="connsiteY0" fmla="*/ 235527 h 1594836"/>
              <a:gd name="connsiteX1" fmla="*/ 1510146 w 8229600"/>
              <a:gd name="connsiteY1" fmla="*/ 1399309 h 1594836"/>
              <a:gd name="connsiteX2" fmla="*/ 6885709 w 8229600"/>
              <a:gd name="connsiteY2" fmla="*/ 1454727 h 1594836"/>
              <a:gd name="connsiteX3" fmla="*/ 8229600 w 8229600"/>
              <a:gd name="connsiteY3" fmla="*/ 0 h 159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29600" h="1594836">
                <a:moveTo>
                  <a:pt x="0" y="235527"/>
                </a:moveTo>
                <a:cubicBezTo>
                  <a:pt x="181264" y="715818"/>
                  <a:pt x="362528" y="1196109"/>
                  <a:pt x="1510146" y="1399309"/>
                </a:cubicBezTo>
                <a:cubicBezTo>
                  <a:pt x="2657764" y="1602509"/>
                  <a:pt x="5765800" y="1687945"/>
                  <a:pt x="6885709" y="1454727"/>
                </a:cubicBezTo>
                <a:cubicBezTo>
                  <a:pt x="8005618" y="1221509"/>
                  <a:pt x="8117609" y="610754"/>
                  <a:pt x="8229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ixaDeTexto 11"/>
          <p:cNvSpPr txBox="1"/>
          <p:nvPr/>
        </p:nvSpPr>
        <p:spPr>
          <a:xfrm>
            <a:off x="834173" y="415293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SciELO – Scientific Electronic Library Online - Program</a:t>
            </a:r>
            <a:endParaRPr lang="en-US" sz="2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906181" y="469938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gBHL  – Global Biodiversity Heritage Library</a:t>
            </a:r>
            <a:endParaRPr lang="en-US" sz="2400"/>
          </a:p>
        </p:txBody>
      </p:sp>
      <p:sp>
        <p:nvSpPr>
          <p:cNvPr id="15" name="Forma livre 14"/>
          <p:cNvSpPr/>
          <p:nvPr/>
        </p:nvSpPr>
        <p:spPr>
          <a:xfrm>
            <a:off x="119637" y="4293096"/>
            <a:ext cx="9128351" cy="2526053"/>
          </a:xfrm>
          <a:custGeom>
            <a:avLst/>
            <a:gdLst>
              <a:gd name="connsiteX0" fmla="*/ 531527 w 9128351"/>
              <a:gd name="connsiteY0" fmla="*/ 0 h 2526053"/>
              <a:gd name="connsiteX1" fmla="*/ 88181 w 9128351"/>
              <a:gd name="connsiteY1" fmla="*/ 1343891 h 2526053"/>
              <a:gd name="connsiteX2" fmla="*/ 2069381 w 9128351"/>
              <a:gd name="connsiteY2" fmla="*/ 1440873 h 2526053"/>
              <a:gd name="connsiteX3" fmla="*/ 2138654 w 9128351"/>
              <a:gd name="connsiteY3" fmla="*/ 2272146 h 2526053"/>
              <a:gd name="connsiteX4" fmla="*/ 2277199 w 9128351"/>
              <a:gd name="connsiteY4" fmla="*/ 2466109 h 2526053"/>
              <a:gd name="connsiteX5" fmla="*/ 8719563 w 9128351"/>
              <a:gd name="connsiteY5" fmla="*/ 2410691 h 2526053"/>
              <a:gd name="connsiteX6" fmla="*/ 7929854 w 9128351"/>
              <a:gd name="connsiteY6" fmla="*/ 1233055 h 252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8351" h="2526053">
                <a:moveTo>
                  <a:pt x="531527" y="0"/>
                </a:moveTo>
                <a:cubicBezTo>
                  <a:pt x="181699" y="551873"/>
                  <a:pt x="-168128" y="1103746"/>
                  <a:pt x="88181" y="1343891"/>
                </a:cubicBezTo>
                <a:cubicBezTo>
                  <a:pt x="344490" y="1584036"/>
                  <a:pt x="1727635" y="1286164"/>
                  <a:pt x="2069381" y="1440873"/>
                </a:cubicBezTo>
                <a:cubicBezTo>
                  <a:pt x="2411127" y="1595582"/>
                  <a:pt x="2104018" y="2101273"/>
                  <a:pt x="2138654" y="2272146"/>
                </a:cubicBezTo>
                <a:cubicBezTo>
                  <a:pt x="2173290" y="2443019"/>
                  <a:pt x="1180381" y="2443018"/>
                  <a:pt x="2277199" y="2466109"/>
                </a:cubicBezTo>
                <a:cubicBezTo>
                  <a:pt x="3374017" y="2489200"/>
                  <a:pt x="7777454" y="2616200"/>
                  <a:pt x="8719563" y="2410691"/>
                </a:cubicBezTo>
                <a:cubicBezTo>
                  <a:pt x="9661672" y="2205182"/>
                  <a:pt x="8795763" y="1719118"/>
                  <a:pt x="7929854" y="12330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2699792" y="5805264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 Common Web Portal – integrated search</a:t>
            </a:r>
            <a:endParaRPr lang="en-US" sz="2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699792" y="6179159"/>
            <a:ext cx="622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 Common Governance - Advisory Committee</a:t>
            </a:r>
            <a:endParaRPr lang="en-US" sz="2400" dirty="0"/>
          </a:p>
        </p:txBody>
      </p:sp>
      <p:sp>
        <p:nvSpPr>
          <p:cNvPr id="18" name="Forma livre 17"/>
          <p:cNvSpPr/>
          <p:nvPr/>
        </p:nvSpPr>
        <p:spPr>
          <a:xfrm>
            <a:off x="-40804" y="540327"/>
            <a:ext cx="3604692" cy="2632364"/>
          </a:xfrm>
          <a:custGeom>
            <a:avLst/>
            <a:gdLst>
              <a:gd name="connsiteX0" fmla="*/ 709092 w 3604692"/>
              <a:gd name="connsiteY0" fmla="*/ 0 h 2632364"/>
              <a:gd name="connsiteX1" fmla="*/ 196474 w 3604692"/>
              <a:gd name="connsiteY1" fmla="*/ 1025237 h 2632364"/>
              <a:gd name="connsiteX2" fmla="*/ 3604692 w 3604692"/>
              <a:gd name="connsiteY2" fmla="*/ 2632364 h 263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4692" h="2632364">
                <a:moveTo>
                  <a:pt x="709092" y="0"/>
                </a:moveTo>
                <a:cubicBezTo>
                  <a:pt x="211483" y="293255"/>
                  <a:pt x="-286126" y="586510"/>
                  <a:pt x="196474" y="1025237"/>
                </a:cubicBezTo>
                <a:cubicBezTo>
                  <a:pt x="679074" y="1463964"/>
                  <a:pt x="2141883" y="2048164"/>
                  <a:pt x="3604692" y="2632364"/>
                </a:cubicBezTo>
              </a:path>
            </a:pathLst>
          </a:custGeom>
          <a:noFill/>
          <a:ln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3672408" y="2967335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EOL Brazil</a:t>
            </a:r>
            <a:endParaRPr lang="en-US" sz="24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148064" y="3245495"/>
            <a:ext cx="299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Pilot Project</a:t>
            </a:r>
            <a:endParaRPr lang="en-US" sz="16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2699792" y="5085184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 Network development and operation</a:t>
            </a:r>
            <a:endParaRPr lang="en-US" sz="24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2699792" y="5445224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 Open Access</a:t>
            </a:r>
            <a:endParaRPr lang="en-US" sz="2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754052" y="404664"/>
            <a:ext cx="311409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Update – 2012, Abel L. </a:t>
            </a:r>
            <a:r>
              <a:rPr lang="pt-BR" dirty="0" err="1" smtClean="0">
                <a:solidFill>
                  <a:schemeClr val="accent1">
                    <a:lumMod val="75000"/>
                  </a:schemeClr>
                </a:solidFill>
              </a:rPr>
              <a:t>Packer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7" grpId="0" animBg="1"/>
      <p:bldP spid="8" grpId="0"/>
      <p:bldP spid="9" grpId="0"/>
      <p:bldP spid="10" grpId="0"/>
      <p:bldP spid="11" grpId="0" animBg="1"/>
      <p:bldP spid="12" grpId="0"/>
      <p:bldP spid="13" grpId="0"/>
      <p:bldP spid="15" grpId="0" animBg="1"/>
      <p:bldP spid="16" grpId="0"/>
      <p:bldP spid="17" grpId="0"/>
      <p:bldP spid="18" grpId="0" animBg="1"/>
      <p:bldP spid="19" grpId="0"/>
      <p:bldP spid="20" grpId="0"/>
      <p:bldP spid="21" grpId="0"/>
      <p:bldP spid="22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40466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BHL–SciELO Network  - biodiversity contents </a:t>
            </a:r>
            <a:endParaRPr lang="en-US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74513" y="995925"/>
            <a:ext cx="8966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Journal collection– </a:t>
            </a:r>
            <a:r>
              <a:rPr lang="en-US" sz="2400" dirty="0" smtClean="0"/>
              <a:t>full text </a:t>
            </a:r>
            <a:r>
              <a:rPr lang="en-US" sz="2400" dirty="0" smtClean="0"/>
              <a:t>SciELO journals – open access</a:t>
            </a:r>
            <a:endParaRPr lang="en-US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3" y="1527175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Articles from SciELO Journals</a:t>
            </a:r>
            <a:endParaRPr lang="en-US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39553" y="2103239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FAPESP Biota Program – repository of scientific production</a:t>
            </a:r>
            <a:endParaRPr lang="en-US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9553" y="263691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Legislation</a:t>
            </a:r>
            <a:endParaRPr lang="en-US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39553" y="3183359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Blogs RSS feeding</a:t>
            </a:r>
            <a:endParaRPr lang="en-US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39552" y="3687415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News, events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869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85763"/>
            <a:ext cx="9048750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3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40466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BHL–SciELO Network  - biodiversity contents </a:t>
            </a:r>
            <a:endParaRPr lang="en-US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74513" y="995925"/>
            <a:ext cx="8966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Journal collection– </a:t>
            </a:r>
            <a:r>
              <a:rPr lang="en-US" sz="2400" dirty="0" smtClean="0"/>
              <a:t>full text </a:t>
            </a:r>
            <a:r>
              <a:rPr lang="en-US" sz="2400" dirty="0" smtClean="0"/>
              <a:t>SciELO journals – open access</a:t>
            </a:r>
            <a:endParaRPr lang="en-US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3" y="1527175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Articles from SciELO Journals</a:t>
            </a:r>
            <a:endParaRPr lang="en-US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39553" y="2103239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FAPESP Biota Program – repository of scientific production</a:t>
            </a:r>
            <a:endParaRPr lang="en-US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9553" y="263691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Legislation</a:t>
            </a:r>
            <a:endParaRPr lang="en-US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39553" y="3183359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Blogs RSS feeding</a:t>
            </a:r>
            <a:endParaRPr lang="en-US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39552" y="3687415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News, events</a:t>
            </a:r>
            <a:endParaRPr lang="en-US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539552" y="4191471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Thesaurus on biodiversity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593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0809"/>
            <a:ext cx="8680964" cy="710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16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40466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BHL–SciELO Network  - biodiversity contents </a:t>
            </a:r>
            <a:endParaRPr lang="en-US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74513" y="995925"/>
            <a:ext cx="8966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Journal collection– </a:t>
            </a:r>
            <a:r>
              <a:rPr lang="en-US" sz="2400" dirty="0" smtClean="0"/>
              <a:t>full text </a:t>
            </a:r>
            <a:r>
              <a:rPr lang="en-US" sz="2400" dirty="0" smtClean="0"/>
              <a:t>SciELO journals – open access</a:t>
            </a:r>
            <a:endParaRPr lang="en-US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3" y="1527175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Articles from SciELO Journals</a:t>
            </a:r>
            <a:endParaRPr lang="en-US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39553" y="2103239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FAPESP Biota Program – repository of scientific production</a:t>
            </a:r>
            <a:endParaRPr lang="en-US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9553" y="263691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Legislation</a:t>
            </a:r>
            <a:endParaRPr lang="en-US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39553" y="3183359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Blogs RSS feeding</a:t>
            </a:r>
            <a:endParaRPr lang="en-US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39552" y="3687415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News, events</a:t>
            </a:r>
            <a:endParaRPr lang="en-US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539552" y="4191471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BHL – imported contents related to Brazil</a:t>
            </a:r>
            <a:endParaRPr lang="en-US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39552" y="465313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BHL – Brazil digitized collection from Brazilian library</a:t>
            </a:r>
            <a:endParaRPr lang="en-US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39552" y="5127575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gBHL</a:t>
            </a:r>
            <a:r>
              <a:rPr lang="en-US" sz="2400" dirty="0" smtClean="0"/>
              <a:t> access to all indexed contents</a:t>
            </a:r>
            <a:endParaRPr lang="en-US" sz="2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39552" y="5631631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EOL Brazil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213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76470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BHL–SciELO Network  - institutions, libraries members </a:t>
            </a:r>
            <a:endParaRPr lang="en-US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790537" y="1205021"/>
            <a:ext cx="89660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sz="2400" b="1" dirty="0" smtClean="0"/>
              <a:t>Biblioteca Nacional</a:t>
            </a:r>
            <a:br>
              <a:rPr lang="pt-BR" sz="2400" b="1" dirty="0" smtClean="0"/>
            </a:br>
            <a:r>
              <a:rPr lang="pt-BR" sz="2400" b="1" dirty="0" smtClean="0"/>
              <a:t>Fundação </a:t>
            </a:r>
            <a:r>
              <a:rPr lang="pt-BR" sz="2400" b="1" dirty="0"/>
              <a:t>Oswaldo Cruz</a:t>
            </a:r>
            <a:endParaRPr lang="pt-BR" sz="2400" dirty="0"/>
          </a:p>
          <a:p>
            <a:pPr fontAlgn="base"/>
            <a:r>
              <a:rPr lang="pt-BR" sz="2400" b="1" dirty="0"/>
              <a:t>Fundação </a:t>
            </a:r>
            <a:r>
              <a:rPr lang="pt-BR" sz="2400" b="1" dirty="0" err="1"/>
              <a:t>Zoobotânica</a:t>
            </a:r>
            <a:endParaRPr lang="pt-BR" sz="2400" dirty="0"/>
          </a:p>
          <a:p>
            <a:pPr fontAlgn="base"/>
            <a:r>
              <a:rPr lang="pt-BR" sz="2400" b="1" dirty="0"/>
              <a:t>Instituto </a:t>
            </a:r>
            <a:r>
              <a:rPr lang="pt-BR" sz="2400" b="1" dirty="0" err="1"/>
              <a:t>Butantan</a:t>
            </a:r>
            <a:endParaRPr lang="pt-BR" sz="2400" dirty="0"/>
          </a:p>
          <a:p>
            <a:pPr fontAlgn="base"/>
            <a:r>
              <a:rPr lang="pt-BR" sz="2400" b="1" dirty="0"/>
              <a:t>Instituto de Botânica do Estado de São </a:t>
            </a:r>
            <a:r>
              <a:rPr lang="pt-BR" sz="2400" b="1" dirty="0" smtClean="0"/>
              <a:t>Paulo</a:t>
            </a:r>
          </a:p>
          <a:p>
            <a:pPr fontAlgn="base"/>
            <a:r>
              <a:rPr lang="pt-BR" sz="2400" b="1" dirty="0" smtClean="0"/>
              <a:t>Instituto ... Impa</a:t>
            </a:r>
            <a:endParaRPr lang="pt-BR" sz="2400" dirty="0"/>
          </a:p>
          <a:p>
            <a:pPr fontAlgn="base"/>
            <a:r>
              <a:rPr lang="pt-BR" sz="2400" b="1" dirty="0"/>
              <a:t>Jardim Botânico do Rio de Janeiro</a:t>
            </a:r>
            <a:endParaRPr lang="pt-BR" sz="2400" dirty="0"/>
          </a:p>
          <a:p>
            <a:pPr fontAlgn="base"/>
            <a:r>
              <a:rPr lang="pt-BR" sz="2400" b="1" dirty="0"/>
              <a:t>Museu Nacional</a:t>
            </a:r>
            <a:endParaRPr lang="pt-BR" sz="2400" dirty="0"/>
          </a:p>
          <a:p>
            <a:pPr fontAlgn="base"/>
            <a:r>
              <a:rPr lang="pt-BR" sz="2400" b="1" dirty="0"/>
              <a:t>Museu Paraense Emilio Goeldi</a:t>
            </a:r>
            <a:endParaRPr lang="pt-BR" sz="2400" dirty="0"/>
          </a:p>
          <a:p>
            <a:pPr fontAlgn="base"/>
            <a:r>
              <a:rPr lang="pt-BR" sz="2400" b="1" dirty="0"/>
              <a:t>Universidade Federal do Paraná</a:t>
            </a:r>
            <a:endParaRPr lang="pt-BR" sz="2400" dirty="0"/>
          </a:p>
          <a:p>
            <a:pPr fontAlgn="base"/>
            <a:r>
              <a:rPr lang="pt-BR" sz="2400" b="1" dirty="0"/>
              <a:t>Universidade de São </a:t>
            </a:r>
            <a:r>
              <a:rPr lang="pt-BR" sz="2400" b="1" dirty="0" smtClean="0"/>
              <a:t>Paulo – Museu de Zoologia, ...</a:t>
            </a:r>
            <a:endParaRPr lang="pt-BR" sz="2400" dirty="0"/>
          </a:p>
        </p:txBody>
      </p:sp>
      <p:sp>
        <p:nvSpPr>
          <p:cNvPr id="12" name="Seta para a direita 11"/>
          <p:cNvSpPr/>
          <p:nvPr/>
        </p:nvSpPr>
        <p:spPr>
          <a:xfrm>
            <a:off x="107504" y="4797152"/>
            <a:ext cx="683033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eta para a direita 12"/>
          <p:cNvSpPr/>
          <p:nvPr/>
        </p:nvSpPr>
        <p:spPr>
          <a:xfrm>
            <a:off x="107504" y="2276872"/>
            <a:ext cx="683033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eta para a direita 13"/>
          <p:cNvSpPr/>
          <p:nvPr/>
        </p:nvSpPr>
        <p:spPr>
          <a:xfrm>
            <a:off x="107504" y="4077072"/>
            <a:ext cx="683033" cy="57606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eta para a direita 14"/>
          <p:cNvSpPr/>
          <p:nvPr/>
        </p:nvSpPr>
        <p:spPr>
          <a:xfrm>
            <a:off x="72543" y="2636912"/>
            <a:ext cx="683033" cy="57606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4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76470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BHL–SciELO Network  - governance – main stakeholders </a:t>
            </a:r>
            <a:endParaRPr lang="en-US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755576" y="1327408"/>
            <a:ext cx="83534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sz="2400" b="1" dirty="0" smtClean="0"/>
              <a:t>FAPESP – SciELO </a:t>
            </a:r>
            <a:r>
              <a:rPr lang="pt-BR" sz="2400" b="1" dirty="0" err="1" smtClean="0"/>
              <a:t>Program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FAPESP  - Biota </a:t>
            </a:r>
            <a:r>
              <a:rPr lang="pt-BR" sz="2400" b="1" dirty="0" err="1" smtClean="0"/>
              <a:t>Program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err="1" smtClean="0"/>
              <a:t>Ministry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of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Environment</a:t>
            </a:r>
            <a:r>
              <a:rPr lang="pt-BR" sz="2400" b="1" dirty="0" smtClean="0"/>
              <a:t> – </a:t>
            </a:r>
            <a:r>
              <a:rPr lang="pt-BR" sz="2400" b="1" dirty="0" err="1" smtClean="0"/>
              <a:t>Secretary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of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Forests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and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Biodiversity</a:t>
            </a:r>
            <a:endParaRPr lang="pt-BR" sz="2400" dirty="0"/>
          </a:p>
          <a:p>
            <a:pPr fontAlgn="base"/>
            <a:r>
              <a:rPr lang="pt-BR" sz="2400" b="1" dirty="0" smtClean="0"/>
              <a:t>Museu de Zoologia – Universidade de São Paulo</a:t>
            </a:r>
            <a:endParaRPr lang="pt-BR" sz="2400" dirty="0"/>
          </a:p>
          <a:p>
            <a:pPr fontAlgn="base"/>
            <a:r>
              <a:rPr lang="pt-BR" sz="2400" b="1" dirty="0" smtClean="0"/>
              <a:t>BIREME / PAHO / WHO  </a:t>
            </a:r>
            <a:br>
              <a:rPr lang="pt-BR" sz="2400" b="1" dirty="0" smtClean="0"/>
            </a:br>
            <a:r>
              <a:rPr lang="pt-BR" sz="2400" b="1" dirty="0" smtClean="0"/>
              <a:t>Biblioteca Nacional</a:t>
            </a:r>
          </a:p>
          <a:p>
            <a:pPr fontAlgn="base"/>
            <a:r>
              <a:rPr lang="pt-BR" sz="2400" b="1" dirty="0" smtClean="0"/>
              <a:t>Sociedade Brasileira de Zoologia</a:t>
            </a:r>
          </a:p>
          <a:p>
            <a:pPr fontAlgn="base"/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sz="2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</a:rPr>
              <a:t>Jardim Botânico do Rio de Janeiro</a:t>
            </a:r>
            <a:br>
              <a:rPr lang="pt-BR" sz="2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2400" b="1" dirty="0" err="1" smtClean="0">
                <a:solidFill>
                  <a:schemeClr val="bg1">
                    <a:lumMod val="50000"/>
                  </a:schemeClr>
                </a:solidFill>
              </a:rPr>
              <a:t>National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</a:rPr>
              <a:t> Science </a:t>
            </a:r>
            <a:r>
              <a:rPr lang="pt-BR" sz="2400" b="1" dirty="0" err="1" smtClean="0">
                <a:solidFill>
                  <a:schemeClr val="bg1">
                    <a:lumMod val="50000"/>
                  </a:schemeClr>
                </a:solidFill>
              </a:rPr>
              <a:t>Council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pt-BR" sz="2400" b="1" dirty="0" err="1" smtClean="0">
                <a:solidFill>
                  <a:schemeClr val="bg1">
                    <a:lumMod val="50000"/>
                  </a:schemeClr>
                </a:solidFill>
              </a:rPr>
              <a:t>National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2400" b="1" dirty="0" err="1" smtClean="0">
                <a:solidFill>
                  <a:schemeClr val="bg1">
                    <a:lumMod val="50000"/>
                  </a:schemeClr>
                </a:solidFill>
              </a:rPr>
              <a:t>Biodiversity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26165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616" y="3280257"/>
            <a:ext cx="4150768" cy="311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https://mail-attachment.googleusercontent.com/attachment/u/1/?ui=2&amp;ik=9e412fcde7&amp;view=att&amp;th=137c304deb298deb&amp;attid=0.1&amp;disp=inline&amp;safe=1&amp;zw&amp;saduie=AG9B_P8hB3UsYOJUfLgRi9om19kM&amp;sadet=1339006990247&amp;sads=AKJ-KjjTjAsMRjMIEbjpBh-B1C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616" y="67473"/>
            <a:ext cx="4127104" cy="309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647384" y="5229200"/>
            <a:ext cx="2389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BHL-SciELO </a:t>
            </a:r>
            <a:br>
              <a:rPr lang="en-US" dirty="0" smtClean="0"/>
            </a:br>
            <a:r>
              <a:rPr lang="en-US" dirty="0" err="1" smtClean="0"/>
              <a:t>Adivisory</a:t>
            </a:r>
            <a:r>
              <a:rPr lang="en-US" dirty="0" smtClean="0"/>
              <a:t> Committee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</a:t>
            </a:r>
            <a:r>
              <a:rPr lang="en-US" dirty="0" smtClean="0"/>
              <a:t>ay 31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0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40466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Highlights, Challenges and Conclusions</a:t>
            </a:r>
            <a:endParaRPr lang="en-US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3568" y="1124744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BHL – SciELO  - reference – convergence  - common - space</a:t>
            </a:r>
            <a:endParaRPr lang="en-US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3568" y="1599183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Capacity building – BHL- </a:t>
            </a:r>
            <a:r>
              <a:rPr lang="en-US" sz="2400" dirty="0" err="1" smtClean="0"/>
              <a:t>gBGL</a:t>
            </a:r>
            <a:r>
              <a:rPr lang="en-US" sz="2400" dirty="0" smtClean="0"/>
              <a:t> methodology, solutions, technology</a:t>
            </a:r>
            <a:endParaRPr lang="en-US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83568" y="2103239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Variety of information sources – </a:t>
            </a:r>
            <a:r>
              <a:rPr lang="en-US" sz="2400" dirty="0" smtClean="0"/>
              <a:t>integration </a:t>
            </a:r>
            <a:endParaRPr lang="en-US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83568" y="263691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etwork operation and expansion</a:t>
            </a:r>
            <a:endParaRPr lang="en-US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683568" y="435233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Political support – sustainability – public and institutional policies</a:t>
            </a:r>
            <a:endParaRPr lang="en-US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83568" y="3212976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Digitization – libraries cooperation – it infrastructure</a:t>
            </a:r>
            <a:endParaRPr lang="en-US" sz="2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83568" y="3746649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Journals – impact – professionalization - internationalization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339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belLPackerLM\Documents\congressos\2012-03-São Paulo - SciELO Livros\imagens\DSC_09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619672" y="6068616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SciELO team. Thank you!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780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23256" y="40466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SciELO Program </a:t>
            </a:r>
            <a:endParaRPr lang="en-US" sz="2400"/>
          </a:p>
        </p:txBody>
      </p:sp>
      <p:sp>
        <p:nvSpPr>
          <p:cNvPr id="3" name="Forma livre 2"/>
          <p:cNvSpPr/>
          <p:nvPr/>
        </p:nvSpPr>
        <p:spPr>
          <a:xfrm rot="21305593">
            <a:off x="3199782" y="836712"/>
            <a:ext cx="2122742" cy="693260"/>
          </a:xfrm>
          <a:custGeom>
            <a:avLst/>
            <a:gdLst>
              <a:gd name="connsiteX0" fmla="*/ 16851 w 2122742"/>
              <a:gd name="connsiteY0" fmla="*/ 0 h 693260"/>
              <a:gd name="connsiteX1" fmla="*/ 307797 w 2122742"/>
              <a:gd name="connsiteY1" fmla="*/ 623455 h 693260"/>
              <a:gd name="connsiteX2" fmla="*/ 2122742 w 2122742"/>
              <a:gd name="connsiteY2" fmla="*/ 651164 h 69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2742" h="693260">
                <a:moveTo>
                  <a:pt x="16851" y="0"/>
                </a:moveTo>
                <a:cubicBezTo>
                  <a:pt x="-13167" y="257464"/>
                  <a:pt x="-43185" y="514928"/>
                  <a:pt x="307797" y="623455"/>
                </a:cubicBezTo>
                <a:cubicBezTo>
                  <a:pt x="658779" y="731982"/>
                  <a:pt x="1390760" y="691573"/>
                  <a:pt x="2122742" y="651164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/>
          <p:cNvSpPr txBox="1"/>
          <p:nvPr/>
        </p:nvSpPr>
        <p:spPr>
          <a:xfrm>
            <a:off x="5427712" y="105273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SciELO Brasil</a:t>
            </a:r>
            <a:endParaRPr lang="en-US"/>
          </a:p>
        </p:txBody>
      </p:sp>
      <p:sp>
        <p:nvSpPr>
          <p:cNvPr id="5" name="Forma livre 4"/>
          <p:cNvSpPr/>
          <p:nvPr/>
        </p:nvSpPr>
        <p:spPr>
          <a:xfrm>
            <a:off x="2098669" y="983673"/>
            <a:ext cx="4290655" cy="1234853"/>
          </a:xfrm>
          <a:custGeom>
            <a:avLst/>
            <a:gdLst>
              <a:gd name="connsiteX0" fmla="*/ 300546 w 4290655"/>
              <a:gd name="connsiteY0" fmla="*/ 0 h 1234853"/>
              <a:gd name="connsiteX1" fmla="*/ 411383 w 4290655"/>
              <a:gd name="connsiteY1" fmla="*/ 1108363 h 1234853"/>
              <a:gd name="connsiteX2" fmla="*/ 4290655 w 4290655"/>
              <a:gd name="connsiteY2" fmla="*/ 1163782 h 123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90655" h="1234853">
                <a:moveTo>
                  <a:pt x="300546" y="0"/>
                </a:moveTo>
                <a:cubicBezTo>
                  <a:pt x="23455" y="457199"/>
                  <a:pt x="-253635" y="914399"/>
                  <a:pt x="411383" y="1108363"/>
                </a:cubicBezTo>
                <a:cubicBezTo>
                  <a:pt x="1076401" y="1302327"/>
                  <a:pt x="2683528" y="1233054"/>
                  <a:pt x="4290655" y="1163782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6507832" y="18355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SciELO Network</a:t>
            </a:r>
            <a:endParaRPr lang="en-US"/>
          </a:p>
        </p:txBody>
      </p:sp>
      <p:sp>
        <p:nvSpPr>
          <p:cNvPr id="7" name="Forma livre 6"/>
          <p:cNvSpPr/>
          <p:nvPr/>
        </p:nvSpPr>
        <p:spPr>
          <a:xfrm>
            <a:off x="958403" y="914400"/>
            <a:ext cx="5458630" cy="2244436"/>
          </a:xfrm>
          <a:custGeom>
            <a:avLst/>
            <a:gdLst>
              <a:gd name="connsiteX0" fmla="*/ 928194 w 5458630"/>
              <a:gd name="connsiteY0" fmla="*/ 0 h 2244436"/>
              <a:gd name="connsiteX1" fmla="*/ 332449 w 5458630"/>
              <a:gd name="connsiteY1" fmla="*/ 1773382 h 2244436"/>
              <a:gd name="connsiteX2" fmla="*/ 5458630 w 5458630"/>
              <a:gd name="connsiteY2" fmla="*/ 2244436 h 224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8630" h="2244436">
                <a:moveTo>
                  <a:pt x="928194" y="0"/>
                </a:moveTo>
                <a:cubicBezTo>
                  <a:pt x="252785" y="699654"/>
                  <a:pt x="-422623" y="1399309"/>
                  <a:pt x="332449" y="1773382"/>
                </a:cubicBezTo>
                <a:cubicBezTo>
                  <a:pt x="1087521" y="2147455"/>
                  <a:pt x="3273075" y="2195945"/>
                  <a:pt x="5458630" y="2244436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6651848" y="291565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SciELO Books</a:t>
            </a:r>
            <a:endParaRPr lang="en-US"/>
          </a:p>
        </p:txBody>
      </p:sp>
      <p:sp>
        <p:nvSpPr>
          <p:cNvPr id="10" name="Forma livre 9"/>
          <p:cNvSpPr/>
          <p:nvPr/>
        </p:nvSpPr>
        <p:spPr>
          <a:xfrm>
            <a:off x="163046" y="789709"/>
            <a:ext cx="6309584" cy="3336711"/>
          </a:xfrm>
          <a:custGeom>
            <a:avLst/>
            <a:gdLst>
              <a:gd name="connsiteX0" fmla="*/ 1308093 w 6309584"/>
              <a:gd name="connsiteY0" fmla="*/ 0 h 3336711"/>
              <a:gd name="connsiteX1" fmla="*/ 102747 w 6309584"/>
              <a:gd name="connsiteY1" fmla="*/ 1510146 h 3336711"/>
              <a:gd name="connsiteX2" fmla="*/ 767766 w 6309584"/>
              <a:gd name="connsiteY2" fmla="*/ 3158836 h 3336711"/>
              <a:gd name="connsiteX3" fmla="*/ 6309584 w 6309584"/>
              <a:gd name="connsiteY3" fmla="*/ 3214255 h 33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9584" h="3336711">
                <a:moveTo>
                  <a:pt x="1308093" y="0"/>
                </a:moveTo>
                <a:cubicBezTo>
                  <a:pt x="750447" y="491836"/>
                  <a:pt x="192802" y="983673"/>
                  <a:pt x="102747" y="1510146"/>
                </a:cubicBezTo>
                <a:cubicBezTo>
                  <a:pt x="12692" y="2036619"/>
                  <a:pt x="-266707" y="2874818"/>
                  <a:pt x="767766" y="3158836"/>
                </a:cubicBezTo>
                <a:cubicBezTo>
                  <a:pt x="1802239" y="3442854"/>
                  <a:pt x="4055911" y="3328554"/>
                  <a:pt x="6309584" y="3214255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ixaDeTexto 10"/>
          <p:cNvSpPr txBox="1"/>
          <p:nvPr/>
        </p:nvSpPr>
        <p:spPr>
          <a:xfrm>
            <a:off x="6804248" y="370774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BHL- SciELO </a:t>
            </a:r>
            <a:endParaRPr lang="en-US"/>
          </a:p>
        </p:txBody>
      </p:sp>
      <p:sp>
        <p:nvSpPr>
          <p:cNvPr id="12" name="CaixaDeTexto 11"/>
          <p:cNvSpPr txBox="1"/>
          <p:nvPr/>
        </p:nvSpPr>
        <p:spPr>
          <a:xfrm>
            <a:off x="3563888" y="119675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journals</a:t>
            </a:r>
            <a:endParaRPr lang="en-US"/>
          </a:p>
        </p:txBody>
      </p:sp>
      <p:sp>
        <p:nvSpPr>
          <p:cNvPr id="14" name="CaixaDeTexto 13"/>
          <p:cNvSpPr txBox="1"/>
          <p:nvPr/>
        </p:nvSpPr>
        <p:spPr>
          <a:xfrm>
            <a:off x="2987824" y="18355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journals</a:t>
            </a:r>
            <a:endParaRPr lang="en-US"/>
          </a:p>
        </p:txBody>
      </p:sp>
      <p:sp>
        <p:nvSpPr>
          <p:cNvPr id="15" name="CaixaDeTexto 14"/>
          <p:cNvSpPr txBox="1"/>
          <p:nvPr/>
        </p:nvSpPr>
        <p:spPr>
          <a:xfrm>
            <a:off x="2555776" y="25556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books</a:t>
            </a:r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547664" y="356372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Journals, books, etc</a:t>
            </a:r>
            <a:endParaRPr lang="en-US"/>
          </a:p>
        </p:txBody>
      </p:sp>
      <p:sp>
        <p:nvSpPr>
          <p:cNvPr id="17" name="CaixaDeTexto 16"/>
          <p:cNvSpPr txBox="1"/>
          <p:nvPr/>
        </p:nvSpPr>
        <p:spPr>
          <a:xfrm>
            <a:off x="5427712" y="1381418"/>
            <a:ext cx="3536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247 journals, 1,2 mi downloads per day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579840" y="2154342"/>
            <a:ext cx="3536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t>16 countries</a:t>
            </a:r>
            <a:br>
              <a:rPr lang="en-US" sz="160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t>950 journals</a:t>
            </a:r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660232" y="3140968"/>
            <a:ext cx="3536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t>Just launched – 220 books</a:t>
            </a:r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3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10" grpId="0" animBg="1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409575"/>
            <a:ext cx="8924925" cy="603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e 2"/>
          <p:cNvSpPr/>
          <p:nvPr/>
        </p:nvSpPr>
        <p:spPr>
          <a:xfrm>
            <a:off x="-396552" y="2348880"/>
            <a:ext cx="2520280" cy="4509120"/>
          </a:xfrm>
          <a:prstGeom prst="ellipse">
            <a:avLst/>
          </a:prstGeom>
          <a:solidFill>
            <a:srgbClr val="FFC000">
              <a:alpha val="3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4" name="Elipse 3"/>
          <p:cNvSpPr/>
          <p:nvPr/>
        </p:nvSpPr>
        <p:spPr>
          <a:xfrm>
            <a:off x="4067944" y="2501280"/>
            <a:ext cx="2520280" cy="4509120"/>
          </a:xfrm>
          <a:prstGeom prst="ellipse">
            <a:avLst/>
          </a:prstGeom>
          <a:solidFill>
            <a:srgbClr val="FFC000">
              <a:alpha val="3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0729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52450"/>
            <a:ext cx="8915400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5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2656"/>
            <a:ext cx="8991600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e 2"/>
          <p:cNvSpPr/>
          <p:nvPr/>
        </p:nvSpPr>
        <p:spPr>
          <a:xfrm>
            <a:off x="1043608" y="1863824"/>
            <a:ext cx="5832648" cy="4661520"/>
          </a:xfrm>
          <a:prstGeom prst="ellipse">
            <a:avLst/>
          </a:prstGeom>
          <a:solidFill>
            <a:srgbClr val="FFC000">
              <a:alpha val="3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dirty="0" smtClean="0"/>
              <a:t>v</a:t>
            </a:r>
            <a:endParaRPr lang="es-US" dirty="0"/>
          </a:p>
        </p:txBody>
      </p:sp>
      <p:sp>
        <p:nvSpPr>
          <p:cNvPr id="4" name="Elipse 3"/>
          <p:cNvSpPr/>
          <p:nvPr/>
        </p:nvSpPr>
        <p:spPr>
          <a:xfrm>
            <a:off x="1196008" y="1629147"/>
            <a:ext cx="5832648" cy="1512516"/>
          </a:xfrm>
          <a:prstGeom prst="ellipse">
            <a:avLst/>
          </a:prstGeom>
          <a:solidFill>
            <a:srgbClr val="FFC000">
              <a:alpha val="3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dirty="0" smtClean="0"/>
              <a:t>v</a:t>
            </a:r>
            <a:endParaRPr lang="es-US" dirty="0"/>
          </a:p>
        </p:txBody>
      </p:sp>
      <p:sp>
        <p:nvSpPr>
          <p:cNvPr id="5" name="Elipse 4"/>
          <p:cNvSpPr/>
          <p:nvPr/>
        </p:nvSpPr>
        <p:spPr>
          <a:xfrm>
            <a:off x="-972616" y="1916832"/>
            <a:ext cx="4176464" cy="4661520"/>
          </a:xfrm>
          <a:prstGeom prst="ellipse">
            <a:avLst/>
          </a:prstGeom>
          <a:solidFill>
            <a:srgbClr val="FFC000">
              <a:alpha val="3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dirty="0" smtClean="0"/>
              <a:t>v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82485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40466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BHL–SciELO Network  - biodiversity contents </a:t>
            </a:r>
            <a:endParaRPr lang="en-US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74513" y="995925"/>
            <a:ext cx="8966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Journal collection– </a:t>
            </a:r>
            <a:r>
              <a:rPr lang="en-US" sz="2400" dirty="0" smtClean="0"/>
              <a:t>full text </a:t>
            </a:r>
            <a:r>
              <a:rPr lang="en-US" sz="2400" dirty="0" smtClean="0"/>
              <a:t>SciELO journals – open access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897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27384"/>
            <a:ext cx="7200800" cy="705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e 2"/>
          <p:cNvSpPr/>
          <p:nvPr/>
        </p:nvSpPr>
        <p:spPr>
          <a:xfrm>
            <a:off x="827584" y="1340768"/>
            <a:ext cx="5832648" cy="1512516"/>
          </a:xfrm>
          <a:prstGeom prst="ellipse">
            <a:avLst/>
          </a:prstGeom>
          <a:solidFill>
            <a:srgbClr val="FFC000">
              <a:alpha val="3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dirty="0" smtClean="0"/>
              <a:t>v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80163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40466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BHL–SciELO Network  - biodiversity contents </a:t>
            </a:r>
            <a:endParaRPr lang="en-US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74513" y="995925"/>
            <a:ext cx="8966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Journal collection– </a:t>
            </a:r>
            <a:r>
              <a:rPr lang="en-US" sz="2400" dirty="0" smtClean="0"/>
              <a:t>full text </a:t>
            </a:r>
            <a:r>
              <a:rPr lang="en-US" sz="2400" dirty="0" smtClean="0"/>
              <a:t>SciELO journals – open access</a:t>
            </a:r>
            <a:endParaRPr lang="en-US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3" y="1527175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Articles from SciELO Journals</a:t>
            </a:r>
            <a:endParaRPr lang="en-US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39553" y="2103239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FAPESP Biota Program – repository of scientific production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767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07" y="385763"/>
            <a:ext cx="9105900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e 2"/>
          <p:cNvSpPr/>
          <p:nvPr/>
        </p:nvSpPr>
        <p:spPr>
          <a:xfrm>
            <a:off x="1628056" y="1772816"/>
            <a:ext cx="6112296" cy="1728192"/>
          </a:xfrm>
          <a:prstGeom prst="ellipse">
            <a:avLst/>
          </a:prstGeom>
          <a:solidFill>
            <a:srgbClr val="FFC000">
              <a:alpha val="3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dirty="0" smtClean="0"/>
              <a:t>v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35244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364</Words>
  <Application>Microsoft Office PowerPoint</Application>
  <PresentationFormat>Apresentação na tela (4:3)</PresentationFormat>
  <Paragraphs>94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AbelLPackerLM</dc:creator>
  <cp:lastModifiedBy>AbelLPackerLM</cp:lastModifiedBy>
  <cp:revision>19</cp:revision>
  <dcterms:created xsi:type="dcterms:W3CDTF">2012-06-05T22:12:43Z</dcterms:created>
  <dcterms:modified xsi:type="dcterms:W3CDTF">2012-06-06T22:02:49Z</dcterms:modified>
</cp:coreProperties>
</file>