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70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50" name="Rectangle 2"/>
          <p:cNvSpPr>
            <a:spLocks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Noteworthy Bold" charset="0"/>
              </a:rPr>
              <a:t>Second level</a:t>
            </a:r>
          </a:p>
          <a:p>
            <a:pPr lvl="2"/>
            <a:r>
              <a:rPr lang="en-US" smtClean="0">
                <a:sym typeface="Noteworthy Bold" charset="0"/>
              </a:rPr>
              <a:t>Third level</a:t>
            </a:r>
          </a:p>
          <a:p>
            <a:pPr lvl="3"/>
            <a:r>
              <a:rPr lang="en-US" smtClean="0">
                <a:sym typeface="Noteworthy Bold" charset="0"/>
              </a:rPr>
              <a:t>Fourth level</a:t>
            </a:r>
          </a:p>
          <a:p>
            <a:pPr lvl="4"/>
            <a:r>
              <a:rPr lang="en-US" smtClean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>
          <a:xfrm>
            <a:off x="323850" y="2274888"/>
            <a:ext cx="11704638" cy="3902075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/>
          <a:lstStyle/>
          <a:p>
            <a:pPr defTabSz="1300163"/>
            <a:r>
              <a:rPr lang="en-US" sz="67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The Field Museum Library &amp; </a:t>
            </a:r>
            <a:br>
              <a:rPr lang="en-US" sz="67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</a:br>
            <a:r>
              <a:rPr lang="en-US" sz="67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The Biodiversity Heritage </a:t>
            </a:r>
            <a:br>
              <a:rPr lang="en-US" sz="67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</a:br>
            <a:r>
              <a:rPr lang="en-US" sz="67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Library Project</a:t>
            </a:r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>
          <a:xfrm>
            <a:off x="1949450" y="7585075"/>
            <a:ext cx="9104313" cy="1517650"/>
          </a:xfrm>
          <a:effectLst>
            <a:outerShdw dist="12700" dir="2700000" algn="ctr" rotWithShape="0">
              <a:srgbClr val="777777"/>
            </a:outerShdw>
          </a:effectLst>
        </p:spPr>
        <p:txBody>
          <a:bodyPr lIns="126435" tIns="72248" rIns="126435" bIns="72248" anchor="t"/>
          <a:lstStyle/>
          <a:p>
            <a:pPr marL="0" indent="0" algn="ctr" defTabSz="1300163">
              <a:spcBef>
                <a:spcPts val="700"/>
              </a:spcBef>
              <a:buSzTx/>
              <a:buFontTx/>
              <a:buNone/>
            </a:pPr>
            <a:r>
              <a:rPr lang="en-US" sz="4500" dirty="0" smtClean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974725" y="866775"/>
            <a:ext cx="11053763" cy="758825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/>
          <a:lstStyle/>
          <a:p>
            <a:pPr defTabSz="1300163"/>
            <a:r>
              <a:rPr lang="en-US" sz="47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The Field Museum Library</a:t>
            </a:r>
            <a:endParaRPr lang="en-US"/>
          </a:p>
        </p:txBody>
      </p:sp>
      <p:pic>
        <p:nvPicPr>
          <p:cNvPr id="4098" name="Picture 2" descr="Inserted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2179638"/>
            <a:ext cx="3236912" cy="539273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99" name="Rectangle 3"/>
          <p:cNvSpPr>
            <a:spLocks/>
          </p:cNvSpPr>
          <p:nvPr/>
        </p:nvSpPr>
        <p:spPr bwMode="auto">
          <a:xfrm>
            <a:off x="1765300" y="2763838"/>
            <a:ext cx="5722938" cy="39243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r>
              <a:rPr lang="en-US"/>
              <a:t>Worked with the University of Illinois Urbana-Champaign in 2006 to scan Field Museum publications and select publications related to Hymenoptera.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xfrm>
            <a:off x="974725" y="866775"/>
            <a:ext cx="11053763" cy="1625600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/>
          <a:lstStyle/>
          <a:p>
            <a:pPr defTabSz="1300163"/>
            <a:r>
              <a:rPr lang="en-US" sz="62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2009-present....</a:t>
            </a:r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>
          <a:xfrm>
            <a:off x="1016000" y="3505200"/>
            <a:ext cx="6019800" cy="6461125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 anchor="t"/>
          <a:lstStyle/>
          <a:p>
            <a:pPr marL="452438" indent="-452438" defTabSz="1300163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3600" dirty="0" smtClean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   </a:t>
            </a:r>
            <a:r>
              <a:rPr lang="en-US" sz="4000" dirty="0" smtClean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Send </a:t>
            </a:r>
            <a:r>
              <a:rPr lang="en-US" sz="40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materials </a:t>
            </a:r>
            <a:r>
              <a:rPr lang="en-US" sz="4000" dirty="0" smtClean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for scanning </a:t>
            </a:r>
            <a:r>
              <a:rPr lang="en-US" sz="40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to Smithsonian-fill Gemini requests, fill-in's, etc....</a:t>
            </a:r>
            <a:endParaRPr lang="en-US" sz="4000" dirty="0"/>
          </a:p>
        </p:txBody>
      </p:sp>
      <p:pic>
        <p:nvPicPr>
          <p:cNvPr id="5123" name="Picture 3" descr="InsertedImage.jpg"/>
          <p:cNvPicPr>
            <a:picLocks noChangeAspect="1"/>
          </p:cNvPicPr>
          <p:nvPr/>
        </p:nvPicPr>
        <p:blipFill>
          <a:blip r:embed="rId3" cstate="print"/>
          <a:srcRect l="845" r="845"/>
          <a:stretch>
            <a:fillRect/>
          </a:stretch>
        </p:blipFill>
        <p:spPr bwMode="auto">
          <a:xfrm>
            <a:off x="7134225" y="2816225"/>
            <a:ext cx="4370388" cy="58531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>
            <a:outerShdw dist="12698" dir="2700000" algn="ctr" rotWithShape="0">
              <a:srgbClr val="777777"/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>
          <a:xfrm>
            <a:off x="5834063" y="3200400"/>
            <a:ext cx="6284912" cy="9752013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 anchor="t"/>
          <a:lstStyle/>
          <a:p>
            <a:pPr marL="417513" indent="-417513" defTabSz="1300163">
              <a:spcBef>
                <a:spcPts val="600"/>
              </a:spcBef>
              <a:buClr>
                <a:srgbClr val="000000"/>
              </a:buClr>
            </a:pPr>
            <a:r>
              <a:rPr lang="en-US" sz="34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Funding received from Africa Council allowed us to scan 62 items related to African Biodiversity.</a:t>
            </a:r>
          </a:p>
          <a:p>
            <a:pPr marL="417513" indent="-417513" defTabSz="1300163">
              <a:spcBef>
                <a:spcPts val="600"/>
              </a:spcBef>
              <a:buClr>
                <a:srgbClr val="000000"/>
              </a:buClr>
            </a:pPr>
            <a:r>
              <a:rPr lang="en-US" sz="34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Scanning completed at Internet Archive center, </a:t>
            </a:r>
            <a:r>
              <a:rPr lang="en-US" sz="3400" dirty="0" smtClean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     Ft</a:t>
            </a:r>
            <a:r>
              <a:rPr lang="en-US" sz="34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. Wayne, IN</a:t>
            </a:r>
            <a:endParaRPr lang="en-US" dirty="0"/>
          </a:p>
        </p:txBody>
      </p:sp>
      <p:pic>
        <p:nvPicPr>
          <p:cNvPr id="6146" name="Picture 2" descr="InsertedImage.jpg"/>
          <p:cNvPicPr>
            <a:picLocks noChangeAspect="1"/>
          </p:cNvPicPr>
          <p:nvPr/>
        </p:nvPicPr>
        <p:blipFill>
          <a:blip r:embed="rId3" cstate="print"/>
          <a:srcRect t="4500" b="4500"/>
          <a:stretch>
            <a:fillRect/>
          </a:stretch>
        </p:blipFill>
        <p:spPr bwMode="auto">
          <a:xfrm>
            <a:off x="1012825" y="2181225"/>
            <a:ext cx="4370388" cy="58531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>
            <a:outerShdw dist="12698" dir="2700000" algn="ctr" rotWithShape="0">
              <a:srgbClr val="777777"/>
            </a:outerShdw>
          </a:effectLst>
        </p:spPr>
      </p:pic>
      <p:sp>
        <p:nvSpPr>
          <p:cNvPr id="6147" name="Rectangle 3"/>
          <p:cNvSpPr>
            <a:spLocks/>
          </p:cNvSpPr>
          <p:nvPr/>
        </p:nvSpPr>
        <p:spPr bwMode="auto">
          <a:xfrm>
            <a:off x="1416050" y="842963"/>
            <a:ext cx="11053763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 anchor="ctr"/>
          <a:lstStyle/>
          <a:p>
            <a:pPr algn="l" defTabSz="1300163"/>
            <a:r>
              <a:rPr lang="en-US" sz="39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2011 Field Museum's Africa Council</a:t>
            </a:r>
            <a:endParaRPr lang="en-US" sz="28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>
          <a:xfrm>
            <a:off x="974725" y="866775"/>
            <a:ext cx="11053763" cy="1625600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/>
          <a:lstStyle/>
          <a:p>
            <a:pPr defTabSz="1300163"/>
            <a:r>
              <a:rPr lang="en-US" sz="62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2012 &amp; Beyond…</a:t>
            </a:r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>
          <a:xfrm>
            <a:off x="974725" y="1766888"/>
            <a:ext cx="5343525" cy="7450137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 anchor="t"/>
          <a:lstStyle/>
          <a:p>
            <a:pPr marL="219075" indent="-219075" defTabSz="1300163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endParaRPr lang="en-US" sz="2800" dirty="0"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  <a:p>
            <a:pPr marL="219075" indent="-219075" defTabSz="1300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</a:pPr>
            <a:r>
              <a:rPr lang="en-US" sz="34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Will submit another Africa Council proposal for additional scanning</a:t>
            </a:r>
          </a:p>
          <a:p>
            <a:pPr marL="219075" indent="-219075" defTabSz="1300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</a:pPr>
            <a:r>
              <a:rPr lang="en-US" sz="34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Will continue to send materials for scanning at SIL</a:t>
            </a:r>
          </a:p>
          <a:p>
            <a:pPr marL="219075" indent="-219075" defTabSz="1300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</a:pPr>
            <a:r>
              <a:rPr lang="en-US" sz="3400" dirty="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Initiating a volunteer/intern "program" to complete more pagination.</a:t>
            </a:r>
            <a:endParaRPr lang="en-US" sz="2800" dirty="0"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  <a:p>
            <a:pPr marL="219075" indent="-219075" defTabSz="1300163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endParaRPr lang="en-US" sz="3900" dirty="0"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7034213" y="2190750"/>
            <a:ext cx="4459287" cy="56451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 anchor="ctr"/>
          <a:lstStyle/>
          <a:p>
            <a:endParaRPr lang="en-US"/>
          </a:p>
        </p:txBody>
      </p:sp>
      <p:pic>
        <p:nvPicPr>
          <p:cNvPr id="7172" name="Picture 4" descr="Inserted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2130425"/>
            <a:ext cx="4975225" cy="672306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xfrm>
            <a:off x="974725" y="866775"/>
            <a:ext cx="11053763" cy="1625600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/>
          <a:lstStyle/>
          <a:p>
            <a:endParaRPr lang="en-US"/>
          </a:p>
        </p:txBody>
      </p:sp>
      <p:pic>
        <p:nvPicPr>
          <p:cNvPr id="8194" name="Picture 2" descr="BHL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2816225"/>
            <a:ext cx="5418138" cy="28178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>
            <a:outerShdw dist="12698" dir="2700000" algn="ctr" rotWithShape="0">
              <a:srgbClr val="777777"/>
            </a:outerShdw>
          </a:effectLst>
        </p:spPr>
      </p:pic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5851525"/>
            <a:ext cx="11053763" cy="2817813"/>
          </a:xfrm>
          <a:effectLst>
            <a:outerShdw dist="12698" dir="2700000" algn="ctr" rotWithShape="0">
              <a:srgbClr val="777777"/>
            </a:outerShdw>
          </a:effectLst>
        </p:spPr>
        <p:txBody>
          <a:bodyPr lIns="126435" tIns="72248" rIns="126435" bIns="72248" anchor="t"/>
          <a:lstStyle/>
          <a:p>
            <a:endParaRPr lang="en-US"/>
          </a:p>
        </p:txBody>
      </p:sp>
      <p:pic>
        <p:nvPicPr>
          <p:cNvPr id="8196" name="Picture 4" descr="Copy of Library_Field_logo_cl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2816225"/>
            <a:ext cx="5202238" cy="28178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>
            <a:outerShdw dist="12698" dir="2700000" algn="ctr" rotWithShape="0">
              <a:srgbClr val="777777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Helvetica Light</vt:lpstr>
      <vt:lpstr>Noteworthy Bold</vt:lpstr>
      <vt:lpstr>Copperplate</vt:lpstr>
      <vt:lpstr>Wingdings</vt:lpstr>
      <vt:lpstr>Office Theme</vt:lpstr>
      <vt:lpstr>The Field Museum Library &amp;  The Biodiversity Heritage  Library Project</vt:lpstr>
      <vt:lpstr>The Field Museum Library</vt:lpstr>
      <vt:lpstr>2009-present....</vt:lpstr>
      <vt:lpstr>Slide 4</vt:lpstr>
      <vt:lpstr>2012 &amp; Beyond…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Field Museum Library &amp;  The Biodiversity Heritage  Library Project</dc:title>
  <dc:creator>Giannoni, Christine</dc:creator>
  <cp:lastModifiedBy>cgiannoni</cp:lastModifiedBy>
  <cp:revision>2</cp:revision>
  <dcterms:modified xsi:type="dcterms:W3CDTF">2012-03-20T13:03:56Z</dcterms:modified>
</cp:coreProperties>
</file>