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diagrams/quickStyle1.xml" ContentType="application/vnd.openxmlformats-officedocument.drawingml.diagramStyl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diagrams/colors1.xml" ContentType="application/vnd.openxmlformats-officedocument.drawingml.diagramColors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1.xml" ContentType="application/vnd.openxmlformats-officedocument.drawingml.diagram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71" r:id="rId9"/>
    <p:sldId id="269" r:id="rId10"/>
    <p:sldId id="276" r:id="rId11"/>
    <p:sldId id="272" r:id="rId12"/>
    <p:sldId id="273" r:id="rId13"/>
    <p:sldId id="274" r:id="rId14"/>
    <p:sldId id="275" r:id="rId15"/>
    <p:sldId id="27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983" autoAdjust="0"/>
  </p:normalViewPr>
  <p:slideViewPr>
    <p:cSldViewPr>
      <p:cViewPr varScale="1">
        <p:scale>
          <a:sx n="92" d="100"/>
          <a:sy n="92" d="100"/>
        </p:scale>
        <p:origin x="-712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2598BC-EA8E-134E-8A9D-BB442677624A}" type="doc">
      <dgm:prSet loTypeId="urn:microsoft.com/office/officeart/2005/8/layout/venn1" loCatId="relationship" qsTypeId="urn:microsoft.com/office/officeart/2005/8/quickstyle/simple4" qsCatId="simple" csTypeId="urn:microsoft.com/office/officeart/2005/8/colors/accent1_2" csCatId="accent1" phldr="1"/>
      <dgm:spPr/>
    </dgm:pt>
    <dgm:pt modelId="{9A8F804B-CC9B-B549-B087-6FACD85113F8}">
      <dgm:prSet phldrT="[Text]"/>
      <dgm:spPr/>
      <dgm:t>
        <a:bodyPr/>
        <a:lstStyle/>
        <a:p>
          <a:r>
            <a:rPr lang="en-US" dirty="0" smtClean="0"/>
            <a:t>Staff</a:t>
          </a:r>
          <a:endParaRPr lang="en-US" dirty="0"/>
        </a:p>
      </dgm:t>
    </dgm:pt>
    <dgm:pt modelId="{9D2C2477-64F8-5A42-A93F-475DFB2634BD}" type="parTrans" cxnId="{51E5B544-E138-9F47-B71A-4E14BB0835DB}">
      <dgm:prSet/>
      <dgm:spPr/>
      <dgm:t>
        <a:bodyPr/>
        <a:lstStyle/>
        <a:p>
          <a:endParaRPr lang="en-US"/>
        </a:p>
      </dgm:t>
    </dgm:pt>
    <dgm:pt modelId="{DF5FC4FC-7B9F-3644-ADB9-3F627B61E5F5}" type="sibTrans" cxnId="{51E5B544-E138-9F47-B71A-4E14BB0835DB}">
      <dgm:prSet/>
      <dgm:spPr/>
      <dgm:t>
        <a:bodyPr/>
        <a:lstStyle/>
        <a:p>
          <a:endParaRPr lang="en-US"/>
        </a:p>
      </dgm:t>
    </dgm:pt>
    <dgm:pt modelId="{DE0DB365-4B03-C14A-95B4-AEABC8E823E3}">
      <dgm:prSet phldrT="[Text]"/>
      <dgm:spPr/>
      <dgm:t>
        <a:bodyPr/>
        <a:lstStyle/>
        <a:p>
          <a:r>
            <a:rPr lang="en-US" dirty="0" smtClean="0"/>
            <a:t>Tech Team</a:t>
          </a:r>
          <a:endParaRPr lang="en-US" dirty="0"/>
        </a:p>
      </dgm:t>
    </dgm:pt>
    <dgm:pt modelId="{1C317D31-F597-ED4B-A9E7-5A7186718A0F}" type="parTrans" cxnId="{1D11B7ED-7308-6D4A-9F44-0BA657B88F25}">
      <dgm:prSet/>
      <dgm:spPr/>
      <dgm:t>
        <a:bodyPr/>
        <a:lstStyle/>
        <a:p>
          <a:endParaRPr lang="en-US"/>
        </a:p>
      </dgm:t>
    </dgm:pt>
    <dgm:pt modelId="{ECEEF678-9C38-3248-9CF1-9BB315252ABB}" type="sibTrans" cxnId="{1D11B7ED-7308-6D4A-9F44-0BA657B88F25}">
      <dgm:prSet/>
      <dgm:spPr/>
      <dgm:t>
        <a:bodyPr/>
        <a:lstStyle/>
        <a:p>
          <a:endParaRPr lang="en-US"/>
        </a:p>
      </dgm:t>
    </dgm:pt>
    <dgm:pt modelId="{397E4489-2049-E849-83BA-C431E8287947}">
      <dgm:prSet phldrT="[Text]"/>
      <dgm:spPr/>
      <dgm:t>
        <a:bodyPr/>
        <a:lstStyle/>
        <a:p>
          <a:r>
            <a:rPr lang="en-US" dirty="0" smtClean="0"/>
            <a:t>Collections Committee</a:t>
          </a:r>
          <a:endParaRPr lang="en-US" dirty="0"/>
        </a:p>
      </dgm:t>
    </dgm:pt>
    <dgm:pt modelId="{4E6605E5-2CE0-3043-8BA6-8FD66F6F8C28}" type="parTrans" cxnId="{B6E17540-1157-654D-A1BA-23999BD5CDF3}">
      <dgm:prSet/>
      <dgm:spPr/>
      <dgm:t>
        <a:bodyPr/>
        <a:lstStyle/>
        <a:p>
          <a:endParaRPr lang="en-US"/>
        </a:p>
      </dgm:t>
    </dgm:pt>
    <dgm:pt modelId="{CA0FF26F-5E14-9048-9072-A763BA583908}" type="sibTrans" cxnId="{B6E17540-1157-654D-A1BA-23999BD5CDF3}">
      <dgm:prSet/>
      <dgm:spPr/>
      <dgm:t>
        <a:bodyPr/>
        <a:lstStyle/>
        <a:p>
          <a:endParaRPr lang="en-US"/>
        </a:p>
      </dgm:t>
    </dgm:pt>
    <dgm:pt modelId="{735F236D-D322-8241-B7FB-8B10861D3FBB}" type="pres">
      <dgm:prSet presAssocID="{2B2598BC-EA8E-134E-8A9D-BB442677624A}" presName="compositeShape" presStyleCnt="0">
        <dgm:presLayoutVars>
          <dgm:chMax val="7"/>
          <dgm:dir/>
          <dgm:resizeHandles val="exact"/>
        </dgm:presLayoutVars>
      </dgm:prSet>
      <dgm:spPr/>
    </dgm:pt>
    <dgm:pt modelId="{F4F41088-1229-F941-A971-8E60C1F6AE8C}" type="pres">
      <dgm:prSet presAssocID="{9A8F804B-CC9B-B549-B087-6FACD85113F8}" presName="circ1" presStyleLbl="vennNode1" presStyleIdx="0" presStyleCnt="3"/>
      <dgm:spPr/>
      <dgm:t>
        <a:bodyPr/>
        <a:lstStyle/>
        <a:p>
          <a:endParaRPr lang="en-US"/>
        </a:p>
      </dgm:t>
    </dgm:pt>
    <dgm:pt modelId="{AC7A5E57-2C68-204D-8E74-49D2B173E8FE}" type="pres">
      <dgm:prSet presAssocID="{9A8F804B-CC9B-B549-B087-6FACD85113F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6C0A40-78A6-B440-997B-F5BB11D1A92D}" type="pres">
      <dgm:prSet presAssocID="{DE0DB365-4B03-C14A-95B4-AEABC8E823E3}" presName="circ2" presStyleLbl="vennNode1" presStyleIdx="1" presStyleCnt="3"/>
      <dgm:spPr/>
      <dgm:t>
        <a:bodyPr/>
        <a:lstStyle/>
        <a:p>
          <a:endParaRPr lang="en-US"/>
        </a:p>
      </dgm:t>
    </dgm:pt>
    <dgm:pt modelId="{96D351B5-82AD-7F4C-A421-7763334EF837}" type="pres">
      <dgm:prSet presAssocID="{DE0DB365-4B03-C14A-95B4-AEABC8E823E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3DBDC4-F042-DE45-8B18-D6916F6C8E20}" type="pres">
      <dgm:prSet presAssocID="{397E4489-2049-E849-83BA-C431E8287947}" presName="circ3" presStyleLbl="vennNode1" presStyleIdx="2" presStyleCnt="3"/>
      <dgm:spPr/>
      <dgm:t>
        <a:bodyPr/>
        <a:lstStyle/>
        <a:p>
          <a:endParaRPr lang="en-US"/>
        </a:p>
      </dgm:t>
    </dgm:pt>
    <dgm:pt modelId="{C3E2152F-1D78-684B-BC2A-5E54CB5F6425}" type="pres">
      <dgm:prSet presAssocID="{397E4489-2049-E849-83BA-C431E8287947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1E5B544-E138-9F47-B71A-4E14BB0835DB}" srcId="{2B2598BC-EA8E-134E-8A9D-BB442677624A}" destId="{9A8F804B-CC9B-B549-B087-6FACD85113F8}" srcOrd="0" destOrd="0" parTransId="{9D2C2477-64F8-5A42-A93F-475DFB2634BD}" sibTransId="{DF5FC4FC-7B9F-3644-ADB9-3F627B61E5F5}"/>
    <dgm:cxn modelId="{5E2ACA03-EBB0-F743-9A4E-BE97A2B3E26F}" type="presOf" srcId="{DE0DB365-4B03-C14A-95B4-AEABC8E823E3}" destId="{96D351B5-82AD-7F4C-A421-7763334EF837}" srcOrd="1" destOrd="0" presId="urn:microsoft.com/office/officeart/2005/8/layout/venn1"/>
    <dgm:cxn modelId="{753CD59D-925E-1D40-9187-C96525A0B1B8}" type="presOf" srcId="{9A8F804B-CC9B-B549-B087-6FACD85113F8}" destId="{F4F41088-1229-F941-A971-8E60C1F6AE8C}" srcOrd="0" destOrd="0" presId="urn:microsoft.com/office/officeart/2005/8/layout/venn1"/>
    <dgm:cxn modelId="{E94A7470-B1EB-1C46-81F8-EAC826DFB699}" type="presOf" srcId="{397E4489-2049-E849-83BA-C431E8287947}" destId="{C3E2152F-1D78-684B-BC2A-5E54CB5F6425}" srcOrd="1" destOrd="0" presId="urn:microsoft.com/office/officeart/2005/8/layout/venn1"/>
    <dgm:cxn modelId="{4C80BC56-CAA1-DD4F-8670-B64C5C8BF3E3}" type="presOf" srcId="{2B2598BC-EA8E-134E-8A9D-BB442677624A}" destId="{735F236D-D322-8241-B7FB-8B10861D3FBB}" srcOrd="0" destOrd="0" presId="urn:microsoft.com/office/officeart/2005/8/layout/venn1"/>
    <dgm:cxn modelId="{CC9110ED-86AA-EF4C-BE01-5569CCDD2789}" type="presOf" srcId="{397E4489-2049-E849-83BA-C431E8287947}" destId="{3F3DBDC4-F042-DE45-8B18-D6916F6C8E20}" srcOrd="0" destOrd="0" presId="urn:microsoft.com/office/officeart/2005/8/layout/venn1"/>
    <dgm:cxn modelId="{29D6A7CF-33D1-A041-9618-4897305A64C5}" type="presOf" srcId="{DE0DB365-4B03-C14A-95B4-AEABC8E823E3}" destId="{C36C0A40-78A6-B440-997B-F5BB11D1A92D}" srcOrd="0" destOrd="0" presId="urn:microsoft.com/office/officeart/2005/8/layout/venn1"/>
    <dgm:cxn modelId="{B6E17540-1157-654D-A1BA-23999BD5CDF3}" srcId="{2B2598BC-EA8E-134E-8A9D-BB442677624A}" destId="{397E4489-2049-E849-83BA-C431E8287947}" srcOrd="2" destOrd="0" parTransId="{4E6605E5-2CE0-3043-8BA6-8FD66F6F8C28}" sibTransId="{CA0FF26F-5E14-9048-9072-A763BA583908}"/>
    <dgm:cxn modelId="{A7806286-904E-5D44-B5EF-883CC6960F8C}" type="presOf" srcId="{9A8F804B-CC9B-B549-B087-6FACD85113F8}" destId="{AC7A5E57-2C68-204D-8E74-49D2B173E8FE}" srcOrd="1" destOrd="0" presId="urn:microsoft.com/office/officeart/2005/8/layout/venn1"/>
    <dgm:cxn modelId="{1D11B7ED-7308-6D4A-9F44-0BA657B88F25}" srcId="{2B2598BC-EA8E-134E-8A9D-BB442677624A}" destId="{DE0DB365-4B03-C14A-95B4-AEABC8E823E3}" srcOrd="1" destOrd="0" parTransId="{1C317D31-F597-ED4B-A9E7-5A7186718A0F}" sibTransId="{ECEEF678-9C38-3248-9CF1-9BB315252ABB}"/>
    <dgm:cxn modelId="{7138DB74-ABE2-F949-8376-147536AA8339}" type="presParOf" srcId="{735F236D-D322-8241-B7FB-8B10861D3FBB}" destId="{F4F41088-1229-F941-A971-8E60C1F6AE8C}" srcOrd="0" destOrd="0" presId="urn:microsoft.com/office/officeart/2005/8/layout/venn1"/>
    <dgm:cxn modelId="{11B8C7A2-A893-394C-A2D9-2DF95902001C}" type="presParOf" srcId="{735F236D-D322-8241-B7FB-8B10861D3FBB}" destId="{AC7A5E57-2C68-204D-8E74-49D2B173E8FE}" srcOrd="1" destOrd="0" presId="urn:microsoft.com/office/officeart/2005/8/layout/venn1"/>
    <dgm:cxn modelId="{66594B44-AB6F-E940-A41A-2BC2C69C7FDB}" type="presParOf" srcId="{735F236D-D322-8241-B7FB-8B10861D3FBB}" destId="{C36C0A40-78A6-B440-997B-F5BB11D1A92D}" srcOrd="2" destOrd="0" presId="urn:microsoft.com/office/officeart/2005/8/layout/venn1"/>
    <dgm:cxn modelId="{FD1BF3B4-6C64-DD4B-AB1C-C935C49771A2}" type="presParOf" srcId="{735F236D-D322-8241-B7FB-8B10861D3FBB}" destId="{96D351B5-82AD-7F4C-A421-7763334EF837}" srcOrd="3" destOrd="0" presId="urn:microsoft.com/office/officeart/2005/8/layout/venn1"/>
    <dgm:cxn modelId="{F06E6274-006E-C44A-999E-7C7423AEDA54}" type="presParOf" srcId="{735F236D-D322-8241-B7FB-8B10861D3FBB}" destId="{3F3DBDC4-F042-DE45-8B18-D6916F6C8E20}" srcOrd="4" destOrd="0" presId="urn:microsoft.com/office/officeart/2005/8/layout/venn1"/>
    <dgm:cxn modelId="{2827750E-415E-E04F-A09E-8D28A9988845}" type="presParOf" srcId="{735F236D-D322-8241-B7FB-8B10861D3FBB}" destId="{C3E2152F-1D78-684B-BC2A-5E54CB5F6425}" srcOrd="5" destOrd="0" presId="urn:microsoft.com/office/officeart/2005/8/layout/venn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69406F-66CB-426B-91F1-356CD7F4967A}" type="datetimeFigureOut">
              <a:rPr lang="en-US" smtClean="0"/>
              <a:pPr/>
              <a:t>3/16/12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4CDF1-85D0-4D44-B265-E658A3A8E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Tell who’s</a:t>
            </a:r>
            <a:r>
              <a:rPr lang="en-US" baseline="0" dirty="0" smtClean="0"/>
              <a:t> keeping what stats on the spreadsheet; click on public doc link; </a:t>
            </a:r>
            <a:r>
              <a:rPr lang="en-US" baseline="0" dirty="0" err="1" smtClean="0"/>
              <a:t>pic</a:t>
            </a:r>
            <a:r>
              <a:rPr lang="en-US" baseline="0" dirty="0" smtClean="0"/>
              <a:t> for </a:t>
            </a:r>
            <a:r>
              <a:rPr lang="en-US" baseline="0" smtClean="0"/>
              <a:t>reports wiki page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4CDF1-85D0-4D44-B265-E658A3A8EAE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on first link then navigate</a:t>
            </a:r>
            <a:r>
              <a:rPr lang="en-US" baseline="0" dirty="0" smtClean="0"/>
              <a:t> through three pages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4CDF1-85D0-4D44-B265-E658A3A8EAE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Pic</a:t>
            </a:r>
            <a:r>
              <a:rPr lang="en-US" dirty="0" smtClean="0"/>
              <a:t> for blog and tweets and ala blog post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4CDF1-85D0-4D44-B265-E658A3A8EAE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Tell how much</a:t>
            </a:r>
            <a:r>
              <a:rPr lang="en-US" baseline="0" dirty="0" smtClean="0"/>
              <a:t> time spent on BHL social media: me 40%; Bianca 20%; Gilbert 30%; </a:t>
            </a:r>
            <a:r>
              <a:rPr lang="en-US" baseline="0" dirty="0" err="1" smtClean="0"/>
              <a:t>pics</a:t>
            </a:r>
            <a:r>
              <a:rPr lang="en-US" baseline="0" dirty="0" smtClean="0"/>
              <a:t> for blog, twitter, daily quizzes, </a:t>
            </a:r>
            <a:r>
              <a:rPr lang="en-US" baseline="0" dirty="0" err="1" smtClean="0"/>
              <a:t>flickr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4CDF1-85D0-4D44-B265-E658A3A8EAE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on calendar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4CDF1-85D0-4D44-B265-E658A3A8EAE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4CDF1-85D0-4D44-B265-E658A3A8EAE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4CDF1-85D0-4D44-B265-E658A3A8EAE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2BF0-0630-44E4-B17D-1D7F6DD5FC8E}" type="datetimeFigureOut">
              <a:rPr lang="en-US" smtClean="0"/>
              <a:pPr/>
              <a:t>3/16/12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1992-80BC-4BC5-95DB-60BC7F1B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2BF0-0630-44E4-B17D-1D7F6DD5FC8E}" type="datetimeFigureOut">
              <a:rPr lang="en-US" smtClean="0"/>
              <a:pPr/>
              <a:t>3/16/12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1992-80BC-4BC5-95DB-60BC7F1B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2BF0-0630-44E4-B17D-1D7F6DD5FC8E}" type="datetimeFigureOut">
              <a:rPr lang="en-US" smtClean="0"/>
              <a:pPr/>
              <a:t>3/16/12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1992-80BC-4BC5-95DB-60BC7F1B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2BF0-0630-44E4-B17D-1D7F6DD5FC8E}" type="datetimeFigureOut">
              <a:rPr lang="en-US" smtClean="0"/>
              <a:pPr/>
              <a:t>3/16/12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1992-80BC-4BC5-95DB-60BC7F1B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2BF0-0630-44E4-B17D-1D7F6DD5FC8E}" type="datetimeFigureOut">
              <a:rPr lang="en-US" smtClean="0"/>
              <a:pPr/>
              <a:t>3/16/12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1992-80BC-4BC5-95DB-60BC7F1B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2BF0-0630-44E4-B17D-1D7F6DD5FC8E}" type="datetimeFigureOut">
              <a:rPr lang="en-US" smtClean="0"/>
              <a:pPr/>
              <a:t>3/16/12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1992-80BC-4BC5-95DB-60BC7F1B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2BF0-0630-44E4-B17D-1D7F6DD5FC8E}" type="datetimeFigureOut">
              <a:rPr lang="en-US" smtClean="0"/>
              <a:pPr/>
              <a:t>3/16/12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1992-80BC-4BC5-95DB-60BC7F1B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2BF0-0630-44E4-B17D-1D7F6DD5FC8E}" type="datetimeFigureOut">
              <a:rPr lang="en-US" smtClean="0"/>
              <a:pPr/>
              <a:t>3/16/12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1992-80BC-4BC5-95DB-60BC7F1B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2BF0-0630-44E4-B17D-1D7F6DD5FC8E}" type="datetimeFigureOut">
              <a:rPr lang="en-US" smtClean="0"/>
              <a:pPr/>
              <a:t>3/16/12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1992-80BC-4BC5-95DB-60BC7F1B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2BF0-0630-44E4-B17D-1D7F6DD5FC8E}" type="datetimeFigureOut">
              <a:rPr lang="en-US" smtClean="0"/>
              <a:pPr/>
              <a:t>3/16/12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1992-80BC-4BC5-95DB-60BC7F1B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2BF0-0630-44E4-B17D-1D7F6DD5FC8E}" type="datetimeFigureOut">
              <a:rPr lang="en-US" smtClean="0"/>
              <a:pPr/>
              <a:t>3/16/12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1992-80BC-4BC5-95DB-60BC7F1B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52BF0-0630-44E4-B17D-1D7F6DD5FC8E}" type="datetimeFigureOut">
              <a:rPr lang="en-US" smtClean="0"/>
              <a:pPr/>
              <a:t>3/16/12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81992-80BC-4BC5-95DB-60BC7F1B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hyperlink" Target="http://biodiversitylibrary.org/browse/collections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hyperlink" Target="http://biodivlib.wikispaces.com/Permissions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hyperlink" Target="http://www.biodiversitylibrary.org/admin/login.aspx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hyperlink" Target="mailto:costantinog@si.edu" TargetMode="External"/><Relationship Id="rId5" Type="http://schemas.openxmlformats.org/officeDocument/2006/relationships/hyperlink" Target="mailto:crowleyb@si.edu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hyperlink" Target="https://bhl.wikispaces.com/BHL+Reports" TargetMode="External"/><Relationship Id="rId6" Type="http://schemas.openxmlformats.org/officeDocument/2006/relationships/hyperlink" Target="http://ow.ly/9utFY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hyperlink" Target="https://bhl.wikispaces.com/BHL+Governance" TargetMode="External"/><Relationship Id="rId6" Type="http://schemas.openxmlformats.org/officeDocument/2006/relationships/hyperlink" Target="https://bhl.wikispaces.com/BHL+Executive+Committee" TargetMode="External"/><Relationship Id="rId7" Type="http://schemas.openxmlformats.org/officeDocument/2006/relationships/hyperlink" Target="https://bhl.wikispaces.com/BHL+Steering+Committee" TargetMode="External"/><Relationship Id="rId8" Type="http://schemas.openxmlformats.org/officeDocument/2006/relationships/hyperlink" Target="https://bhl.wikispaces.com/BHL+Institutional+Council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hyperlink" Target="https://bhl.wikispaces.com/BHL+Calendar" TargetMode="External"/><Relationship Id="rId6" Type="http://schemas.openxmlformats.org/officeDocument/2006/relationships/hyperlink" Target="mailto:biodiversitylibrary@gmail.com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diagramData" Target="../diagrams/data1.xml"/><Relationship Id="rId6" Type="http://schemas.openxmlformats.org/officeDocument/2006/relationships/diagramLayout" Target="../diagrams/layout1.xml"/><Relationship Id="rId7" Type="http://schemas.openxmlformats.org/officeDocument/2006/relationships/diagramQuickStyle" Target="../diagrams/quickStyle1.xml"/><Relationship Id="rId8" Type="http://schemas.openxmlformats.org/officeDocument/2006/relationships/diagramColors" Target="../diagrams/colors1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hyperlink" Target="http://biodiversitylibrary.countersoft.net/issue/ViewIssue.aspx?id=3631&amp;PROJID=7" TargetMode="External"/><Relationship Id="rId5" Type="http://schemas.openxmlformats.org/officeDocument/2006/relationships/hyperlink" Target="http://bit.ly/AvfLQY" TargetMode="External"/><Relationship Id="rId6" Type="http://schemas.openxmlformats.org/officeDocument/2006/relationships/hyperlink" Target="http://biodiversitylibrary.org/Feedback.aspx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blank sherborn canv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571500" y="-1104900"/>
            <a:ext cx="8001000" cy="9144000"/>
          </a:xfrm>
          <a:prstGeom prst="rect">
            <a:avLst/>
          </a:prstGeom>
        </p:spPr>
      </p:pic>
      <p:pic>
        <p:nvPicPr>
          <p:cNvPr id="6" name="Picture 5" descr="BHL-Combined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1150" y="5721246"/>
            <a:ext cx="2584450" cy="83195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4800" y="533400"/>
            <a:ext cx="80772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600" dirty="0" smtClean="0">
                <a:solidFill>
                  <a:schemeClr val="accent1">
                    <a:lumMod val="50000"/>
                  </a:schemeClr>
                </a:solidFill>
                <a:latin typeface="Californian FB" pitchFamily="18" charset="0"/>
              </a:rPr>
              <a:t>Program Manager </a:t>
            </a:r>
          </a:p>
          <a:p>
            <a:pPr algn="ctr"/>
            <a:r>
              <a:rPr lang="en-US" sz="4600" dirty="0" smtClean="0">
                <a:solidFill>
                  <a:schemeClr val="accent1">
                    <a:lumMod val="50000"/>
                  </a:schemeClr>
                </a:solidFill>
                <a:latin typeface="Californian FB" pitchFamily="18" charset="0"/>
              </a:rPr>
              <a:t>&amp;</a:t>
            </a:r>
          </a:p>
          <a:p>
            <a:pPr algn="ctr"/>
            <a:r>
              <a:rPr lang="en-US" sz="4600" dirty="0" smtClean="0">
                <a:solidFill>
                  <a:schemeClr val="accent1">
                    <a:lumMod val="50000"/>
                  </a:schemeClr>
                </a:solidFill>
                <a:latin typeface="Californian FB" pitchFamily="18" charset="0"/>
              </a:rPr>
              <a:t>Collections Coordinator Updates</a:t>
            </a:r>
            <a:endParaRPr lang="en-US" sz="4600" dirty="0">
              <a:solidFill>
                <a:schemeClr val="accent1">
                  <a:lumMod val="50000"/>
                </a:schemeClr>
              </a:solidFill>
              <a:latin typeface="Californian FB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3657600"/>
            <a:ext cx="6705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2012 Annual BHL Institutional Council Meeting </a:t>
            </a:r>
            <a:endParaRPr lang="en-US" sz="2600" dirty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667000" y="4648200"/>
            <a:ext cx="358140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752600" y="4724400"/>
            <a:ext cx="5486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Cambridge, MA, 15 March, 2012</a:t>
            </a:r>
            <a:endParaRPr lang="en-US" sz="2600" dirty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95800" y="5562600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Californian FB" pitchFamily="18" charset="0"/>
              </a:rPr>
              <a:t>Grace Costantino</a:t>
            </a:r>
          </a:p>
          <a:p>
            <a:pPr algn="r"/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Californian FB" pitchFamily="18" charset="0"/>
              </a:rPr>
              <a:t>Bianca Crowley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Californian FB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blank sherborn canv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571500" y="-1104900"/>
            <a:ext cx="8001000" cy="9144000"/>
          </a:xfrm>
          <a:prstGeom prst="rect">
            <a:avLst/>
          </a:prstGeom>
        </p:spPr>
      </p:pic>
      <p:pic>
        <p:nvPicPr>
          <p:cNvPr id="6" name="Picture 5" descr="BHL-Combined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1150" y="6102245"/>
            <a:ext cx="1746250" cy="562131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447800" y="1752600"/>
            <a:ext cx="571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" y="845403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latin typeface="Californian FB" pitchFamily="18" charset="0"/>
              </a:rPr>
              <a:t>Scanning Requests</a:t>
            </a:r>
            <a:endParaRPr lang="en-US" sz="4800" dirty="0">
              <a:solidFill>
                <a:schemeClr val="accent1">
                  <a:lumMod val="50000"/>
                </a:schemeClr>
              </a:solidFill>
              <a:latin typeface="Californian FB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4495800"/>
            <a:ext cx="8305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Approx. 25% are “special handling”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SIL, MOBOT, MCZ </a:t>
            </a:r>
            <a:r>
              <a:rPr lang="en-US" sz="280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actively adding rare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at present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Need for sustainable non-IA-Scribe workflow</a:t>
            </a:r>
          </a:p>
          <a:p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09600" y="1981201"/>
          <a:ext cx="7543800" cy="2514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5950"/>
                <a:gridCol w="1885950"/>
                <a:gridCol w="1885950"/>
                <a:gridCol w="1885950"/>
              </a:tblGrid>
              <a:tr h="56757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smtClean="0"/>
                        <a:t>Received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Resolved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 Progress</a:t>
                      </a:r>
                      <a:endParaRPr lang="en-US" sz="2400" dirty="0"/>
                    </a:p>
                  </a:txBody>
                  <a:tcPr/>
                </a:tc>
              </a:tr>
              <a:tr h="973514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Ttl</a:t>
                      </a:r>
                      <a:r>
                        <a:rPr lang="en-US" sz="2400" baseline="0" dirty="0" smtClean="0"/>
                        <a:t> since Aug 2009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1,516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770 (51%)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746 (49%)</a:t>
                      </a:r>
                      <a:endParaRPr lang="en-US" sz="2400" dirty="0"/>
                    </a:p>
                  </a:txBody>
                  <a:tcPr/>
                </a:tc>
              </a:tr>
              <a:tr h="973514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Ttl</a:t>
                      </a:r>
                      <a:r>
                        <a:rPr lang="en-US" sz="2400" dirty="0" smtClean="0"/>
                        <a:t> since Jan 2012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166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</a:t>
                      </a:r>
                      <a:r>
                        <a:rPr lang="en-US" sz="2400" baseline="0" dirty="0" smtClean="0"/>
                        <a:t> (5%)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157 (95%)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blank sherborn canv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571500" y="-1104900"/>
            <a:ext cx="8001000" cy="9144000"/>
          </a:xfrm>
          <a:prstGeom prst="rect">
            <a:avLst/>
          </a:prstGeom>
        </p:spPr>
      </p:pic>
      <p:pic>
        <p:nvPicPr>
          <p:cNvPr id="6" name="Picture 5" descr="BHL-Combined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1150" y="6102245"/>
            <a:ext cx="1746250" cy="562131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447800" y="1752600"/>
            <a:ext cx="571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" y="845403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latin typeface="Californian FB" pitchFamily="18" charset="0"/>
              </a:rPr>
              <a:t>Collections Committee</a:t>
            </a:r>
            <a:endParaRPr lang="en-US" sz="4800" dirty="0">
              <a:solidFill>
                <a:schemeClr val="accent1">
                  <a:lumMod val="50000"/>
                </a:schemeClr>
              </a:solidFill>
              <a:latin typeface="Californian FB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2057400"/>
            <a:ext cx="86106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No Google content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Linnean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collection for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iTunes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U proposed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ToDos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for the future: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Review ingest from IA criteria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Update collection development policy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Advocate for improved de-duplication tools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Develop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hlinkClick r:id="rId4"/>
              </a:rPr>
              <a:t>sub-collections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for portal &amp;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iTunes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U</a:t>
            </a:r>
          </a:p>
          <a:p>
            <a:pPr lvl="1">
              <a:buFont typeface="Arial" pitchFamily="34" charset="0"/>
              <a:buChar char="•"/>
            </a:pPr>
            <a:endParaRPr lang="en-US" sz="8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Committee Members: Grace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Costantino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, Bianca Crowley, Joe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DeVeer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,  Robin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Everly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, Christine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Giannoni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, Becky Morin, Matt Person, Connie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Rinaldo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, Trish Rose-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Sandler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, Marty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Schlabach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, Diana Shih, William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Ulate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, Judy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Warnement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, Don Wheeler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blank sherborn canv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571500" y="-1104900"/>
            <a:ext cx="8001000" cy="9144000"/>
          </a:xfrm>
          <a:prstGeom prst="rect">
            <a:avLst/>
          </a:prstGeom>
        </p:spPr>
      </p:pic>
      <p:pic>
        <p:nvPicPr>
          <p:cNvPr id="6" name="Picture 5" descr="BHL-Combined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1150" y="6102245"/>
            <a:ext cx="1746250" cy="562131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447800" y="1752600"/>
            <a:ext cx="571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" y="845403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latin typeface="Californian FB" pitchFamily="18" charset="0"/>
              </a:rPr>
              <a:t>Permissions</a:t>
            </a:r>
            <a:endParaRPr lang="en-US" sz="4800" dirty="0">
              <a:solidFill>
                <a:schemeClr val="accent1">
                  <a:lumMod val="50000"/>
                </a:schemeClr>
              </a:solidFill>
              <a:latin typeface="Californian FB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2057400"/>
            <a:ext cx="8229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Stats: 169 titles (US); est. 104 titles (UK)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New permissions workflow in progress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hlinkClick r:id="rId4"/>
              </a:rPr>
              <a:t>BHL permissions page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2012 objective to be more proactive, seeking permissions from publishers/copyright holders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Attendance at © &amp; open access publishing events: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BioOne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mtg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&amp; UC Berkeley Law Orphan Works &amp; Mass Digitization conference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Global BHL permissions coordination???</a:t>
            </a:r>
            <a:endParaRPr lang="en-US" sz="280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blank sherborn canva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571500" y="-1104900"/>
            <a:ext cx="8001000" cy="9144000"/>
          </a:xfrm>
          <a:prstGeom prst="rect">
            <a:avLst/>
          </a:prstGeom>
        </p:spPr>
      </p:pic>
      <p:pic>
        <p:nvPicPr>
          <p:cNvPr id="6" name="Picture 5" descr="BHL-Combined-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1150" y="6102245"/>
            <a:ext cx="1746250" cy="562131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447800" y="1752600"/>
            <a:ext cx="571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" y="845403"/>
            <a:ext cx="8763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Californian FB" pitchFamily="18" charset="0"/>
              </a:rPr>
              <a:t>CiteBank &amp; Content Enhancement</a:t>
            </a:r>
            <a:endParaRPr lang="en-US" sz="4400" dirty="0">
              <a:solidFill>
                <a:schemeClr val="accent1">
                  <a:lumMod val="50000"/>
                </a:schemeClr>
              </a:solidFill>
              <a:latin typeface="Californian FB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2057400"/>
            <a:ext cx="8382000" cy="4093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CiteBank is…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Citations (and content) brought in via: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Manual upload via bulk import tool (Trish)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OAI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Citations contributed by users 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Safe Harbor model - content contributed by users coming soon…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Stats: 104,613 citations (BHL titles + contributions from publishers)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BHL portal to support CiteBank content in the future</a:t>
            </a:r>
          </a:p>
          <a:p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blank sherborn canv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571500" y="-1104900"/>
            <a:ext cx="8001000" cy="9144000"/>
          </a:xfrm>
          <a:prstGeom prst="rect">
            <a:avLst/>
          </a:prstGeom>
        </p:spPr>
      </p:pic>
      <p:pic>
        <p:nvPicPr>
          <p:cNvPr id="6" name="Picture 5" descr="BHL-Combined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1150" y="6102245"/>
            <a:ext cx="1746250" cy="562131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447800" y="1752600"/>
            <a:ext cx="571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" y="845403"/>
            <a:ext cx="8763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Californian FB" pitchFamily="18" charset="0"/>
              </a:rPr>
              <a:t>Continuing Content</a:t>
            </a:r>
            <a:endParaRPr lang="en-US" sz="4400" dirty="0">
              <a:solidFill>
                <a:schemeClr val="accent1">
                  <a:lumMod val="50000"/>
                </a:schemeClr>
              </a:solidFill>
              <a:latin typeface="Californian FB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2057400"/>
            <a:ext cx="8305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Integrate new BHL member content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sym typeface="Wingdings"/>
              </a:rPr>
              <a:t>Integrate non-IA scanned materials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sym typeface="Wingdings"/>
              </a:rPr>
              <a:t>!!!Portal editing via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sym typeface="Wingdings"/>
                <a:hlinkClick r:id="rId4"/>
              </a:rPr>
              <a:t>BHL Admin Dashboard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sym typeface="Wingdings"/>
              </a:rPr>
              <a:t>!!!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sym typeface="Wingdings"/>
              </a:rPr>
              <a:t>Improve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sym typeface="Wingdings"/>
              </a:rPr>
              <a:t>deduplication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sym typeface="Wingdings"/>
              </a:rPr>
              <a:t> tools (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sym typeface="Wingdings"/>
              </a:rPr>
              <a:t>Scanlist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sym typeface="Wingdings"/>
              </a:rPr>
              <a:t>, Monographic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sym typeface="Wingdings"/>
              </a:rPr>
              <a:t>Deduper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sym typeface="Wingdings"/>
              </a:rPr>
              <a:t>) to facilitate better BHL US/UK scanning coordination 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sym typeface="Wingdings"/>
              </a:rPr>
              <a:t>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sym typeface="Wingdings"/>
              </a:rPr>
              <a:t> global BHL scanning coordination???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Coordinating interns/volunteers to </a:t>
            </a:r>
            <a:r>
              <a:rPr lang="en-US" sz="240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enhance </a:t>
            </a:r>
            <a:r>
              <a:rPr lang="en-US" sz="240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content (Trish)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Pagination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sym typeface="Wingdings"/>
              </a:rPr>
              <a:t>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sym typeface="Wingdings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sym typeface="Wingdings"/>
              </a:rPr>
              <a:t>Flickr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sym typeface="Wingdings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sym typeface="Wingdings"/>
              </a:rPr>
              <a:t>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sym typeface="Wingdings"/>
              </a:rPr>
              <a:t>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sym typeface="Wingdings"/>
              </a:rPr>
              <a:t>Wikipedia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  <a:sym typeface="Wingdings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sym typeface="Wingdings"/>
              </a:rPr>
              <a:t>Integrate primary source materials (via Connecting Content)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blank sherborn canv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571500" y="-1104900"/>
            <a:ext cx="8001000" cy="9144000"/>
          </a:xfrm>
          <a:prstGeom prst="rect">
            <a:avLst/>
          </a:prstGeom>
        </p:spPr>
      </p:pic>
      <p:pic>
        <p:nvPicPr>
          <p:cNvPr id="6" name="Picture 5" descr="BHL-Combined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1150" y="5721246"/>
            <a:ext cx="2584450" cy="83195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90600" y="1752600"/>
            <a:ext cx="6858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600" dirty="0" smtClean="0">
                <a:solidFill>
                  <a:schemeClr val="accent1">
                    <a:lumMod val="50000"/>
                  </a:schemeClr>
                </a:solidFill>
                <a:latin typeface="Californian FB" pitchFamily="18" charset="0"/>
              </a:rPr>
              <a:t>Thank you for your attention</a:t>
            </a:r>
            <a:endParaRPr lang="en-US" sz="4600" dirty="0">
              <a:solidFill>
                <a:schemeClr val="accent1">
                  <a:lumMod val="50000"/>
                </a:schemeClr>
              </a:solidFill>
              <a:latin typeface="Californian FB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3657600"/>
            <a:ext cx="6705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Grace </a:t>
            </a:r>
            <a:r>
              <a:rPr lang="en-US" sz="2600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Costantino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hlinkClick r:id="rId4"/>
              </a:rPr>
              <a:t>costantinog@si.edu</a:t>
            </a:r>
            <a:endParaRPr lang="en-US" sz="26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 algn="ctr"/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Bianca Crowley 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hlinkClick r:id="rId5"/>
              </a:rPr>
              <a:t>crowleyb@si.edu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</a:t>
            </a:r>
            <a:endParaRPr lang="en-US" sz="2600" dirty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667000" y="4648200"/>
            <a:ext cx="358140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62000" y="4724400"/>
            <a:ext cx="7391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600" dirty="0" smtClean="0">
                <a:solidFill>
                  <a:schemeClr val="accent1">
                    <a:lumMod val="50000"/>
                  </a:schemeClr>
                </a:solidFill>
                <a:latin typeface="Californian FB" pitchFamily="18" charset="0"/>
              </a:rPr>
              <a:t>Don’t hesitate to contact us</a:t>
            </a:r>
            <a:endParaRPr lang="en-US" sz="4600" dirty="0">
              <a:solidFill>
                <a:schemeClr val="accent1">
                  <a:lumMod val="50000"/>
                </a:schemeClr>
              </a:solidFill>
              <a:latin typeface="Californian FB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blank sherborn canva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571500" y="-1104900"/>
            <a:ext cx="8001000" cy="9144000"/>
          </a:xfrm>
          <a:prstGeom prst="rect">
            <a:avLst/>
          </a:prstGeom>
        </p:spPr>
      </p:pic>
      <p:pic>
        <p:nvPicPr>
          <p:cNvPr id="6" name="Picture 5" descr="BHL-Combined-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1150" y="6102245"/>
            <a:ext cx="1746250" cy="56213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4800" y="762000"/>
            <a:ext cx="624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latin typeface="Californian FB" pitchFamily="18" charset="0"/>
              </a:rPr>
              <a:t>Reporting</a:t>
            </a:r>
            <a:endParaRPr lang="en-US" sz="4800" dirty="0">
              <a:solidFill>
                <a:schemeClr val="accent1">
                  <a:lumMod val="50000"/>
                </a:schemeClr>
              </a:solidFill>
              <a:latin typeface="Californian FB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447800" y="1752600"/>
            <a:ext cx="571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85800" y="2133600"/>
            <a:ext cx="7924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BHL Quarterly Reports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EOL Quarterly  Reports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BHL Global Quarterly Reports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Grant Reports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BHL Reports Wiki Page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hlinkClick r:id="rId5"/>
              </a:rPr>
              <a:t>https://bhl.wikispaces.com/BHL+Reports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Monthly Reporting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Public document available: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hlinkClick r:id="rId6"/>
              </a:rPr>
              <a:t>http://ow.ly/9utFY 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38200" y="3124200"/>
            <a:ext cx="838200" cy="2286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blank sherborn canv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571500" y="-1104900"/>
            <a:ext cx="8001000" cy="9144000"/>
          </a:xfrm>
          <a:prstGeom prst="rect">
            <a:avLst/>
          </a:prstGeom>
        </p:spPr>
      </p:pic>
      <p:pic>
        <p:nvPicPr>
          <p:cNvPr id="6" name="Picture 5" descr="BHL-Combined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1150" y="6102245"/>
            <a:ext cx="1746250" cy="562131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447800" y="1752600"/>
            <a:ext cx="571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" y="845403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latin typeface="Californian FB" pitchFamily="18" charset="0"/>
              </a:rPr>
              <a:t>Financial Administration</a:t>
            </a:r>
            <a:endParaRPr lang="en-US" sz="4800" dirty="0">
              <a:solidFill>
                <a:schemeClr val="accent1">
                  <a:lumMod val="50000"/>
                </a:schemeClr>
              </a:solidFill>
              <a:latin typeface="Californian FB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2057400"/>
            <a:ext cx="7467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New MacArthur Grant Contact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Monitor &amp; Report Grant Activity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Pay Invoices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Monitor &amp; Report BHL Financial Status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Monitor &amp; Report BHL Dues &amp; Donations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Financial Projects (ex. In-Kind Contributions)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	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blank sherborn canva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571500" y="-1104900"/>
            <a:ext cx="8001000" cy="9144000"/>
          </a:xfrm>
          <a:prstGeom prst="rect">
            <a:avLst/>
          </a:prstGeom>
        </p:spPr>
      </p:pic>
      <p:pic>
        <p:nvPicPr>
          <p:cNvPr id="6" name="Picture 5" descr="BHL-Combined-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1150" y="6102245"/>
            <a:ext cx="1746250" cy="562131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447800" y="1752600"/>
            <a:ext cx="571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57200" y="838200"/>
            <a:ext cx="647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latin typeface="Californian FB" pitchFamily="18" charset="0"/>
              </a:rPr>
              <a:t>Executive Support</a:t>
            </a:r>
            <a:endParaRPr lang="en-US" sz="4800" dirty="0">
              <a:solidFill>
                <a:schemeClr val="accent1">
                  <a:lumMod val="50000"/>
                </a:schemeClr>
              </a:solidFill>
              <a:latin typeface="Californian FB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2133600"/>
            <a:ext cx="8534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Support BHL Director Activities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Maintain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hlinkClick r:id="rId5"/>
              </a:rPr>
              <a:t>Official Wiki Pages for EC/SC/IC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hlinkClick r:id="rId6"/>
              </a:rPr>
              <a:t>Executive Committee Wiki Page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hlinkClick r:id="rId7"/>
              </a:rPr>
              <a:t>Steering Committee Wiki Page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hlinkClick r:id="rId8"/>
              </a:rPr>
              <a:t>Institutional Council Wiki Page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Maintain EC/SC/IC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Listservs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Build Agendas for Monthly Steering Committee Calls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blank sherborn canva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571500" y="-1104900"/>
            <a:ext cx="8001000" cy="9144000"/>
          </a:xfrm>
          <a:prstGeom prst="rect">
            <a:avLst/>
          </a:prstGeom>
        </p:spPr>
      </p:pic>
      <p:pic>
        <p:nvPicPr>
          <p:cNvPr id="6" name="Picture 5" descr="BHL-Combined-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1150" y="6102245"/>
            <a:ext cx="1746250" cy="562131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447800" y="1752600"/>
            <a:ext cx="571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" y="8382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latin typeface="Californian FB" pitchFamily="18" charset="0"/>
              </a:rPr>
              <a:t>Outreach &amp; Communication</a:t>
            </a:r>
            <a:endParaRPr lang="en-US" sz="4800" dirty="0">
              <a:solidFill>
                <a:schemeClr val="accent1">
                  <a:lumMod val="50000"/>
                </a:schemeClr>
              </a:solidFill>
              <a:latin typeface="Californian FB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2057400"/>
            <a:ext cx="7086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Develop Marketing &amp; Branding Plan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BHL Donation Campaigns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Increase BHL Exposure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Experiments with NMNH</a:t>
            </a:r>
          </a:p>
          <a:p>
            <a:pPr lvl="2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Blog Post</a:t>
            </a:r>
          </a:p>
          <a:p>
            <a:pPr lvl="2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Weekly Tweets</a:t>
            </a:r>
          </a:p>
          <a:p>
            <a:pPr lvl="2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Online &amp; Print NMNH Calendar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Increase BHL Presence at Conferences</a:t>
            </a:r>
          </a:p>
          <a:p>
            <a:pPr lvl="2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Ex. ALA Midwinter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blank sherborn canva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571500" y="-1104900"/>
            <a:ext cx="8001000" cy="9144000"/>
          </a:xfrm>
          <a:prstGeom prst="rect">
            <a:avLst/>
          </a:prstGeom>
        </p:spPr>
      </p:pic>
      <p:pic>
        <p:nvPicPr>
          <p:cNvPr id="6" name="Picture 5" descr="BHL-Combined-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1150" y="6102245"/>
            <a:ext cx="1746250" cy="562131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447800" y="1752600"/>
            <a:ext cx="571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" y="8382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latin typeface="Californian FB" pitchFamily="18" charset="0"/>
              </a:rPr>
              <a:t>Outreach &amp; Communication</a:t>
            </a:r>
            <a:endParaRPr lang="en-US" sz="4800" dirty="0">
              <a:solidFill>
                <a:schemeClr val="accent1">
                  <a:lumMod val="50000"/>
                </a:schemeClr>
              </a:solidFill>
              <a:latin typeface="Californian FB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2057400"/>
            <a:ext cx="7086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New Quarterly Newsletter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Social Media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Blog</a:t>
            </a:r>
          </a:p>
          <a:p>
            <a:pPr lvl="2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3 Regular series (BHL &amp; Our Users; My Life as a BHL Staffer; Book of the Week)</a:t>
            </a:r>
          </a:p>
          <a:p>
            <a:pPr lvl="2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News &amp; Update Posts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Twitter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Facebook</a:t>
            </a:r>
            <a:endParaRPr lang="en-US" sz="26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Daily Quizzes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Flickr</a:t>
            </a:r>
            <a:endParaRPr lang="en-US" sz="26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6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 lvl="1">
              <a:buFont typeface="Arial" pitchFamily="34" charset="0"/>
              <a:buChar char="•"/>
            </a:pPr>
            <a:endParaRPr lang="en-US" sz="26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blank sherborn canva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571500" y="-1104900"/>
            <a:ext cx="8001000" cy="9144000"/>
          </a:xfrm>
          <a:prstGeom prst="rect">
            <a:avLst/>
          </a:prstGeom>
        </p:spPr>
      </p:pic>
      <p:pic>
        <p:nvPicPr>
          <p:cNvPr id="6" name="Picture 5" descr="BHL-Combined-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1150" y="6102245"/>
            <a:ext cx="1746250" cy="562131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447800" y="1752600"/>
            <a:ext cx="571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" y="8382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latin typeface="Californian FB" pitchFamily="18" charset="0"/>
              </a:rPr>
              <a:t>Outreach &amp; Communication</a:t>
            </a:r>
            <a:endParaRPr lang="en-US" sz="4800" dirty="0">
              <a:solidFill>
                <a:schemeClr val="accent1">
                  <a:lumMod val="50000"/>
                </a:schemeClr>
              </a:solidFill>
              <a:latin typeface="Californian FB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2057400"/>
            <a:ext cx="8077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BHL Calendar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hlinkClick r:id="rId5"/>
              </a:rPr>
              <a:t>https://bhl.wikispaces.com/BHL+Calendar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Updating with Events, Conferences, Holidays, BHL Activities, Social Media Content, etc.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Thematic Outreach Events</a:t>
            </a:r>
          </a:p>
          <a:p>
            <a:pPr lvl="2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Organized via Calendar (ex. Women’s History Month)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Send Calendar Appointment to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hlinkClick r:id="rId6"/>
              </a:rPr>
              <a:t>biodiversitylibrary@gmail.com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to Add Event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 lvl="1">
              <a:buFont typeface="Arial" pitchFamily="34" charset="0"/>
              <a:buChar char="•"/>
            </a:pPr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blank sherborn canva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571500" y="-1104900"/>
            <a:ext cx="8001000" cy="9144000"/>
          </a:xfrm>
          <a:prstGeom prst="rect">
            <a:avLst/>
          </a:prstGeom>
        </p:spPr>
      </p:pic>
      <p:pic>
        <p:nvPicPr>
          <p:cNvPr id="6" name="Picture 5" descr="BHL-Combined-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1150" y="6102245"/>
            <a:ext cx="1746250" cy="562131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447800" y="1752600"/>
            <a:ext cx="571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" y="845403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latin typeface="Californian FB" pitchFamily="18" charset="0"/>
              </a:rPr>
              <a:t>Communications</a:t>
            </a:r>
            <a:endParaRPr lang="en-US" sz="4800" dirty="0">
              <a:solidFill>
                <a:schemeClr val="accent1">
                  <a:lumMod val="50000"/>
                </a:schemeClr>
              </a:solidFill>
              <a:latin typeface="Californian FB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0" y="5486400"/>
            <a:ext cx="64770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Need information?</a:t>
            </a:r>
          </a:p>
          <a:p>
            <a:pPr algn="ctr"/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Want to share information? </a:t>
            </a:r>
          </a:p>
          <a:p>
            <a:pPr algn="ctr"/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Contact Me: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crowleyb@si.edu</a:t>
            </a:r>
            <a:endParaRPr lang="en-US" sz="36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</p:txBody>
      </p:sp>
      <p:graphicFrame>
        <p:nvGraphicFramePr>
          <p:cNvPr id="10" name="Diagram 9"/>
          <p:cNvGraphicFramePr/>
          <p:nvPr/>
        </p:nvGraphicFramePr>
        <p:xfrm>
          <a:off x="1524000" y="1295400"/>
          <a:ext cx="6400800" cy="43180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343400" y="3429000"/>
            <a:ext cx="74351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ME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blank sherborn canv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571500" y="-1104900"/>
            <a:ext cx="8001000" cy="9144000"/>
          </a:xfrm>
          <a:prstGeom prst="rect">
            <a:avLst/>
          </a:prstGeom>
        </p:spPr>
      </p:pic>
      <p:pic>
        <p:nvPicPr>
          <p:cNvPr id="6" name="Picture 5" descr="BHL-Combined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1150" y="6102245"/>
            <a:ext cx="1746250" cy="562131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447800" y="1752600"/>
            <a:ext cx="571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" y="845403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latin typeface="Californian FB" pitchFamily="18" charset="0"/>
              </a:rPr>
              <a:t>Gemini Issue Tracking</a:t>
            </a:r>
            <a:endParaRPr lang="en-US" sz="4800" dirty="0">
              <a:solidFill>
                <a:schemeClr val="accent1">
                  <a:lumMod val="50000"/>
                </a:schemeClr>
              </a:solidFill>
              <a:latin typeface="Californian FB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4787205"/>
            <a:ext cx="7467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Importance of participation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hlinkClick r:id="rId4"/>
              </a:rPr>
              <a:t>example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 (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hlinkClick r:id="rId5"/>
              </a:rPr>
              <a:t>http://bit.ly/AvfLQY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)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Global BHL (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gBHL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) interest, esp. BHL Europe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09600" y="2286002"/>
          <a:ext cx="7543800" cy="2514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5950"/>
                <a:gridCol w="1885950"/>
                <a:gridCol w="1885950"/>
                <a:gridCol w="1885950"/>
              </a:tblGrid>
              <a:tr h="56757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Received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Resolved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 Progress</a:t>
                      </a:r>
                      <a:endParaRPr lang="en-US" sz="2400" dirty="0"/>
                    </a:p>
                  </a:txBody>
                  <a:tcPr/>
                </a:tc>
              </a:tr>
              <a:tr h="973514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Ttl</a:t>
                      </a:r>
                      <a:r>
                        <a:rPr lang="en-US" sz="2400" baseline="0" dirty="0" smtClean="0"/>
                        <a:t> since Aug 2009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3,953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2,866 (73%)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1,087 (27%)</a:t>
                      </a:r>
                      <a:endParaRPr lang="en-US" sz="2400" dirty="0"/>
                    </a:p>
                  </a:txBody>
                  <a:tcPr/>
                </a:tc>
              </a:tr>
              <a:tr h="973514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Ttl</a:t>
                      </a:r>
                      <a:r>
                        <a:rPr lang="en-US" sz="2400" dirty="0" smtClean="0"/>
                        <a:t> since Jan 2012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292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92 (32%)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200 (68%)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09600" y="17526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hlinkClick r:id="rId6"/>
              </a:rPr>
              <a:t>User feedback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1411</TotalTime>
  <Words>809</Words>
  <Application>Microsoft Office PowerPoint</Application>
  <PresentationFormat>On-screen Show (4:3)</PresentationFormat>
  <Paragraphs>148</Paragraphs>
  <Slides>15</Slides>
  <Notes>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Smithsonian Institution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CostantinoG</dc:creator>
  <cp:lastModifiedBy>Bianca Lipscomb</cp:lastModifiedBy>
  <cp:revision>90</cp:revision>
  <dcterms:created xsi:type="dcterms:W3CDTF">2012-03-16T15:05:24Z</dcterms:created>
  <dcterms:modified xsi:type="dcterms:W3CDTF">2012-03-16T15:16:38Z</dcterms:modified>
</cp:coreProperties>
</file>