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3" r:id="rId2"/>
  </p:sldMasterIdLst>
  <p:notesMasterIdLst>
    <p:notesMasterId r:id="rId40"/>
  </p:notesMasterIdLst>
  <p:sldIdLst>
    <p:sldId id="296" r:id="rId3"/>
    <p:sldId id="299" r:id="rId4"/>
    <p:sldId id="264" r:id="rId5"/>
    <p:sldId id="274" r:id="rId6"/>
    <p:sldId id="276" r:id="rId7"/>
    <p:sldId id="301" r:id="rId8"/>
    <p:sldId id="263" r:id="rId9"/>
    <p:sldId id="257" r:id="rId10"/>
    <p:sldId id="295" r:id="rId11"/>
    <p:sldId id="294" r:id="rId12"/>
    <p:sldId id="268" r:id="rId13"/>
    <p:sldId id="277" r:id="rId14"/>
    <p:sldId id="290" r:id="rId15"/>
    <p:sldId id="261" r:id="rId16"/>
    <p:sldId id="278" r:id="rId17"/>
    <p:sldId id="259" r:id="rId18"/>
    <p:sldId id="280" r:id="rId19"/>
    <p:sldId id="281" r:id="rId20"/>
    <p:sldId id="279" r:id="rId21"/>
    <p:sldId id="265" r:id="rId22"/>
    <p:sldId id="293" r:id="rId23"/>
    <p:sldId id="258" r:id="rId24"/>
    <p:sldId id="284" r:id="rId25"/>
    <p:sldId id="273" r:id="rId26"/>
    <p:sldId id="285" r:id="rId27"/>
    <p:sldId id="286" r:id="rId28"/>
    <p:sldId id="287" r:id="rId29"/>
    <p:sldId id="288" r:id="rId30"/>
    <p:sldId id="289" r:id="rId31"/>
    <p:sldId id="283" r:id="rId32"/>
    <p:sldId id="269" r:id="rId33"/>
    <p:sldId id="292" r:id="rId34"/>
    <p:sldId id="262" r:id="rId35"/>
    <p:sldId id="300" r:id="rId36"/>
    <p:sldId id="297" r:id="rId37"/>
    <p:sldId id="298" r:id="rId38"/>
    <p:sldId id="291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 snapToObjects="1"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C7DB3-F1CA-8A44-B1AC-42B05FB820B1}" type="datetimeFigureOut">
              <a:rPr lang="en-US" smtClean="0"/>
              <a:pPr/>
              <a:t>12/18/2009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B5CB0-A881-3446-AD19-6703B5E42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70B0F4-2702-6844-BE45-533E7BDC4D7B}" type="slidenum">
              <a:rPr lang="en-US"/>
              <a:pPr/>
              <a:t>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>
              <a:latin typeface="Arial" pitchFamily="32" charset="0"/>
              <a:ea typeface="ＭＳ Ｐゴシック" pitchFamily="16" charset="-128"/>
              <a:cs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B5CB0-A881-3446-AD19-6703B5E42AB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BB1F-4F1A-435C-BAD1-D0B913DFB48C}" type="datetime1">
              <a:rPr lang="en-US" smtClean="0"/>
              <a:pPr/>
              <a:t>12/18/2009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605A-E02E-5248-8D70-06699DCF4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AD36-9DF1-45A1-AFE3-185B145BE57F}" type="datetime1">
              <a:rPr lang="en-US" smtClean="0"/>
              <a:pPr/>
              <a:t>12/18/2009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605A-E02E-5248-8D70-06699DCF4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4114-28AD-4B5A-B595-96540F708831}" type="datetime1">
              <a:rPr lang="en-US" smtClean="0"/>
              <a:pPr/>
              <a:t>12/18/2009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605A-E02E-5248-8D70-06699DCF4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4CEE1D4-BB3C-4C49-B933-71D888CFA33E}" type="datetime1">
              <a:rPr lang="en-US" smtClean="0"/>
              <a:pPr/>
              <a:t>12/18/2009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4AAD0D27-163E-48F0-8875-0F1C86121C58}" type="datetime1">
              <a:rPr lang="en-US" smtClean="0"/>
              <a:pPr/>
              <a:t>12/18/2009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F5F57C-4D9B-4844-92AA-FCDD89003A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4277582-4CCB-4A15-A695-3CE6C3290A82}" type="datetime1">
              <a:rPr lang="en-US" smtClean="0"/>
              <a:pPr/>
              <a:t>12/18/2009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F5F57C-4D9B-4844-92AA-FCDD89003A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462EB202-3FD5-4CFB-8343-91915EECB178}" type="datetime1">
              <a:rPr lang="en-US" smtClean="0"/>
              <a:pPr/>
              <a:t>12/18/2009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F5F57C-4D9B-4844-92AA-FCDD89003A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7B938D7-60A3-44AF-A6F0-F1A21DF29F30}" type="datetime1">
              <a:rPr lang="en-US" smtClean="0"/>
              <a:pPr/>
              <a:t>12/18/2009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F5F57C-4D9B-4844-92AA-FCDD89003A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DAF382C0-C67F-436B-931D-2EAE9073A22B}" type="datetime1">
              <a:rPr lang="en-US" smtClean="0"/>
              <a:pPr/>
              <a:t>12/18/2009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F5F57C-4D9B-4844-92AA-FCDD89003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C643551-530E-47A7-972E-3F56A7628FD2}" type="datetime1">
              <a:rPr lang="en-US" smtClean="0"/>
              <a:pPr/>
              <a:t>12/18/2009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F5F57C-4D9B-4844-92AA-FCDD89003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4F8DD1F3-41BC-4C25-B359-898AAAF64F4C}" type="datetime1">
              <a:rPr lang="en-US" smtClean="0"/>
              <a:pPr/>
              <a:t>12/18/2009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F5F57C-4D9B-4844-92AA-FCDD89003A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D91A-F3E9-47B8-BD2F-087A14C37B6C}" type="datetime1">
              <a:rPr lang="en-US" smtClean="0"/>
              <a:pPr/>
              <a:t>12/18/2009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605A-E02E-5248-8D70-06699DCF4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2DB32ECC-60FE-4FF5-901E-B56BEB1114FF}" type="datetime1">
              <a:rPr lang="en-US" smtClean="0"/>
              <a:pPr/>
              <a:t>12/18/2009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F5F57C-4D9B-4844-92AA-FCDD89003A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6EC4BDA5-5585-4124-A013-E296FFF10C2A}" type="datetime1">
              <a:rPr lang="en-US" smtClean="0"/>
              <a:pPr/>
              <a:t>12/18/2009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F57C-4D9B-4844-92AA-FCDD89003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8D9CCBA2-F70F-40B2-884C-10F023C41BE8}" type="datetime1">
              <a:rPr lang="en-US" smtClean="0"/>
              <a:pPr/>
              <a:t>12/18/2009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F5F57C-4D9B-4844-92AA-FCDD89003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BA39-11ED-449E-A9B4-2B6333587105}" type="datetime1">
              <a:rPr lang="en-US" smtClean="0"/>
              <a:pPr/>
              <a:t>12/18/2009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605A-E02E-5248-8D70-06699DCF4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1D1C-9C16-4CFA-BE0A-8B14221916F3}" type="datetime1">
              <a:rPr lang="en-US" smtClean="0"/>
              <a:pPr/>
              <a:t>12/18/2009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605A-E02E-5248-8D70-06699DCF4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F299-D971-4FC6-A9C1-3C9E14FE320D}" type="datetime1">
              <a:rPr lang="en-US" smtClean="0"/>
              <a:pPr/>
              <a:t>12/18/2009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605A-E02E-5248-8D70-06699DCF4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8677-86A2-400C-8B82-55CF0410160D}" type="datetime1">
              <a:rPr lang="en-US" smtClean="0"/>
              <a:pPr/>
              <a:t>12/18/2009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605A-E02E-5248-8D70-06699DCF4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0CA4-E022-4B4F-AF98-E61CD5EC41AE}" type="datetime1">
              <a:rPr lang="en-US" smtClean="0"/>
              <a:pPr/>
              <a:t>12/18/2009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605A-E02E-5248-8D70-06699DCF4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71C7-93F1-4038-AEB8-6543EA85DC2F}" type="datetime1">
              <a:rPr lang="en-US" smtClean="0"/>
              <a:pPr/>
              <a:t>12/18/2009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605A-E02E-5248-8D70-06699DCF4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7E9D-0FB5-4A8A-8CD1-3A00BD7E5A4F}" type="datetime1">
              <a:rPr lang="en-US" smtClean="0"/>
              <a:pPr/>
              <a:t>12/18/2009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605A-E02E-5248-8D70-06699DCF4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D6911-F5D5-4F43-BF1F-FE3220B49D55}" type="datetime1">
              <a:rPr lang="en-US" smtClean="0"/>
              <a:pPr/>
              <a:t>12/18/2009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0605A-E02E-5248-8D70-06699DCF4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960605A-E02E-5248-8D70-06699DCF40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8"/>
          <p:cNvSpPr txBox="1">
            <a:spLocks noChangeArrowheads="1"/>
          </p:cNvSpPr>
          <p:nvPr userDrawn="1"/>
        </p:nvSpPr>
        <p:spPr bwMode="auto">
          <a:xfrm>
            <a:off x="5486400" y="6473825"/>
            <a:ext cx="3276600" cy="2825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Biodiversity Heritage Library: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</a:t>
            </a:r>
            <a:r>
              <a:rPr kumimoji="0" lang="en-US" sz="1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biodiversitylibrary.org</a:t>
            </a:r>
            <a:endParaRPr kumimoji="0" lang="en-US" sz="1000" b="0" i="0" u="sng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59700" y="76200"/>
            <a:ext cx="1308100" cy="698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>
    <p:fade thruBlk="1"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nux.softpedia.com/get/Programming/Libraries/pybhl-51612.shtml" TargetMode="External"/><Relationship Id="rId2" Type="http://schemas.openxmlformats.org/officeDocument/2006/relationships/hyperlink" Target="http://github.com/mjy/rubyBH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s.google.com/group/taxonlit" TargetMode="External"/><Relationship Id="rId2" Type="http://schemas.openxmlformats.org/officeDocument/2006/relationships/hyperlink" Target="http://code.google.com/p/bhl-bits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diversitylibrary.org/data/BHLExportSchema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bhl-bits.googlecode.com/files/20090930_BHLDataModel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openlibrary/bookreader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diversitylibrary.org/openurlhelp.aspx" TargetMode="External"/><Relationship Id="rId2" Type="http://schemas.openxmlformats.org/officeDocument/2006/relationships/hyperlink" Target="http://bit.ly/2e6sg9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diversitylibrary.org/openurl?pid=title:3934&amp;volume=3&amp;issue=&amp;spage=262&amp;date=1856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tropicos.org/Name/120040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ioguid.info/bhl/" TargetMode="External"/><Relationship Id="rId2" Type="http://schemas.openxmlformats.org/officeDocument/2006/relationships/hyperlink" Target="http://www.youtube.com/watch?v=qw7qw87JTOs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hyperlink" Target="http://bioguid.info/bhl/compare.php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biodiversitylibrary.org/pdfgen/15845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youtube.com/watch?v=oidf3b26jVs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bit.ly/4Jqu9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itebank.biodiversitylibrary.org/node/47423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itebank.biodiversitylibrary.org/search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itebank.biodiversitylibrary.org/node/47423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diversitylibrary.org/pdf1/000295100017298.pdf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dwg.org/conference2009/program/working-sessions/" TargetMode="External"/><Relationship Id="rId2" Type="http://schemas.openxmlformats.org/officeDocument/2006/relationships/hyperlink" Target="http://www.duraspace.org/duracloud.php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john.mignault.net/blog/2009/10/28/first-bhl-e-book-experiments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biodiversitylibrary.blogspot.com" TargetMode="External"/><Relationship Id="rId2" Type="http://schemas.openxmlformats.org/officeDocument/2006/relationships/hyperlink" Target="http://biodiversitylibrary.org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facebook.com/pages/Biodiversity-Heritage-Library/63547246565" TargetMode="External"/><Relationship Id="rId4" Type="http://schemas.openxmlformats.org/officeDocument/2006/relationships/hyperlink" Target="http://twitter.com/BioDivLibrary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diversitylibrary.org/bibliography/56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52400" y="5715000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folHlink"/>
                </a:solidFill>
              </a:rPr>
              <a:t>Thomas Garnett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410200" y="5715000"/>
            <a:ext cx="36611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folHlink"/>
                </a:solidFill>
              </a:rPr>
              <a:t>Pan Arab Biodiversity Conference</a:t>
            </a:r>
          </a:p>
          <a:p>
            <a:r>
              <a:rPr lang="en-US" dirty="0" smtClean="0">
                <a:solidFill>
                  <a:schemeClr val="folHlink"/>
                </a:solidFill>
              </a:rPr>
              <a:t>14 December 2009</a:t>
            </a:r>
          </a:p>
          <a:p>
            <a:endParaRPr lang="en-US" dirty="0" smtClean="0">
              <a:solidFill>
                <a:schemeClr val="folHlink"/>
              </a:solidFill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286000" y="4953000"/>
            <a:ext cx="487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1"/>
                </a:solidFill>
              </a:rPr>
              <a:t>The Biodiversity Heritage Library: Liberating the World’s Biodiversity Literature</a:t>
            </a:r>
            <a:r>
              <a:rPr lang="en-US" dirty="0">
                <a:solidFill>
                  <a:schemeClr val="folHlink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Global, coordinated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New functionality from BHL-Europe</a:t>
            </a:r>
          </a:p>
          <a:p>
            <a:pPr lvl="1"/>
            <a:r>
              <a:rPr lang="en-US" dirty="0" smtClean="0"/>
              <a:t>Improved </a:t>
            </a:r>
            <a:r>
              <a:rPr lang="en-US" dirty="0" err="1" smtClean="0"/>
              <a:t>deduplication</a:t>
            </a:r>
            <a:r>
              <a:rPr lang="en-US" dirty="0" smtClean="0"/>
              <a:t> tools</a:t>
            </a:r>
          </a:p>
          <a:p>
            <a:pPr lvl="1"/>
            <a:r>
              <a:rPr lang="en-US" dirty="0" smtClean="0"/>
              <a:t>Semantic interface</a:t>
            </a:r>
          </a:p>
          <a:p>
            <a:pPr lvl="1"/>
            <a:r>
              <a:rPr lang="en-US" dirty="0" smtClean="0"/>
              <a:t>OAIS-compliant preservation infrastructure</a:t>
            </a:r>
          </a:p>
          <a:p>
            <a:r>
              <a:rPr lang="en-US" dirty="0" smtClean="0"/>
              <a:t>Building a community of developers</a:t>
            </a:r>
          </a:p>
          <a:p>
            <a:pPr lvl="1"/>
            <a:r>
              <a:rPr lang="en-US" dirty="0" smtClean="0"/>
              <a:t>Funded &amp; volunteer</a:t>
            </a:r>
          </a:p>
          <a:p>
            <a:pPr lvl="1"/>
            <a:r>
              <a:rPr lang="en-US" dirty="0" err="1" smtClean="0"/>
              <a:t>RubyBHL</a:t>
            </a:r>
            <a:r>
              <a:rPr lang="en-US" dirty="0" smtClean="0"/>
              <a:t>: </a:t>
            </a:r>
            <a:r>
              <a:rPr lang="en-US" sz="1946" dirty="0" smtClean="0">
                <a:hlinkClick r:id="rId2"/>
              </a:rPr>
              <a:t>http://github.com/mjy/rubyBHL</a:t>
            </a:r>
            <a:endParaRPr lang="en-US" sz="1946" dirty="0" smtClean="0"/>
          </a:p>
          <a:p>
            <a:pPr lvl="1"/>
            <a:r>
              <a:rPr lang="en-US" dirty="0" err="1" smtClean="0"/>
              <a:t>PyBHL</a:t>
            </a:r>
            <a:r>
              <a:rPr lang="en-US" dirty="0" smtClean="0"/>
              <a:t>: </a:t>
            </a:r>
            <a:r>
              <a:rPr lang="en-US" sz="1946" dirty="0" smtClean="0">
                <a:hlinkClick r:id="rId3"/>
              </a:rPr>
              <a:t>http://linux.softpedia.com/get/Programming/Libraries/pybhl-51612.shtml</a:t>
            </a:r>
            <a:endParaRPr lang="en-US" dirty="0" smtClean="0"/>
          </a:p>
          <a:p>
            <a:r>
              <a:rPr lang="en-US" dirty="0" smtClean="0"/>
              <a:t>New partners, new content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752600"/>
            <a:ext cx="2628900" cy="12319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Software &amp;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BHL Bits:</a:t>
            </a:r>
          </a:p>
          <a:p>
            <a:pPr lvl="1"/>
            <a:r>
              <a:rPr lang="en-US" dirty="0" smtClean="0"/>
              <a:t>Portal code, utilities, services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http://code.google.com/p/bhl-bits/</a:t>
            </a:r>
            <a:endParaRPr lang="en-US" dirty="0" smtClean="0"/>
          </a:p>
          <a:p>
            <a:r>
              <a:rPr lang="en-US" dirty="0" smtClean="0"/>
              <a:t>Taxonomic Literature Group</a:t>
            </a:r>
          </a:p>
          <a:p>
            <a:pPr lvl="1"/>
            <a:r>
              <a:rPr lang="en-US" dirty="0" smtClean="0"/>
              <a:t>Google Group for discussion of “taxonomic literature &amp; the services required to make literature interoperable within biodiversity research and biodiversity informatics.”</a:t>
            </a:r>
          </a:p>
          <a:p>
            <a:pPr lvl="1"/>
            <a:r>
              <a:rPr lang="en-US" dirty="0" smtClean="0">
                <a:hlinkClick r:id="rId3"/>
              </a:rPr>
              <a:t>http://groups.google.com/group/taxonlit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700" y="76200"/>
            <a:ext cx="1308100" cy="69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5029200"/>
            <a:ext cx="1790700" cy="381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22000"/>
          </a:blip>
          <a:srcRect b="11628"/>
          <a:stretch>
            <a:fillRect/>
          </a:stretch>
        </p:blipFill>
        <p:spPr>
          <a:xfrm>
            <a:off x="0" y="1066800"/>
            <a:ext cx="9163467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Downloads</a:t>
            </a:r>
          </a:p>
          <a:p>
            <a:pPr lvl="1"/>
            <a:r>
              <a:rPr lang="en-US" dirty="0" smtClean="0"/>
              <a:t>Simple tab-delimited exports of core data</a:t>
            </a:r>
          </a:p>
          <a:p>
            <a:pPr lvl="1"/>
            <a:r>
              <a:rPr lang="en-US" dirty="0" smtClean="0">
                <a:hlinkClick r:id="rId3"/>
              </a:rPr>
              <a:t> </a:t>
            </a:r>
            <a:r>
              <a:rPr lang="en-US" sz="1800" dirty="0" smtClean="0">
                <a:hlinkClick r:id="rId3"/>
              </a:rPr>
              <a:t>http://www.biodiversitylibrary.org/data/BHLExportSchema.pdf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Data model</a:t>
            </a:r>
          </a:p>
          <a:p>
            <a:pPr lvl="1"/>
            <a:r>
              <a:rPr lang="en-US" dirty="0" smtClean="0"/>
              <a:t>DB schema as ERD</a:t>
            </a:r>
          </a:p>
          <a:p>
            <a:pPr lvl="1"/>
            <a:r>
              <a:rPr lang="en-US" dirty="0" smtClean="0">
                <a:hlinkClick r:id="rId4"/>
              </a:rPr>
              <a:t> </a:t>
            </a:r>
            <a:r>
              <a:rPr lang="en-US" sz="1800" dirty="0" smtClean="0">
                <a:hlinkClick r:id="rId4"/>
              </a:rPr>
              <a:t>http://bhl-bits.googlecode.com/files/20090930_BHLDataModel.pdf</a:t>
            </a:r>
            <a:endParaRPr lang="en-US" sz="1800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</a:t>
            </a:r>
            <a:r>
              <a:rPr lang="en-US" dirty="0" err="1" smtClean="0"/>
              <a:t>Pageturning</a:t>
            </a:r>
            <a:r>
              <a:rPr lang="en-US" dirty="0" smtClean="0"/>
              <a:t> 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65942"/>
            <a:ext cx="7997952" cy="5292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6096000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http://github.com/openlibrary/bookreader</a:t>
            </a:r>
            <a:endParaRPr lang="en-US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Metadata: Feedback loop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53571"/>
          <a:stretch>
            <a:fillRect/>
          </a:stretch>
        </p:blipFill>
        <p:spPr>
          <a:xfrm>
            <a:off x="228600" y="1574800"/>
            <a:ext cx="8686800" cy="33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655548"/>
            <a:ext cx="4114800" cy="2449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667000"/>
            <a:ext cx="4235450" cy="34729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Down Arrow 7"/>
          <p:cNvSpPr/>
          <p:nvPr/>
        </p:nvSpPr>
        <p:spPr>
          <a:xfrm>
            <a:off x="7391400" y="1981200"/>
            <a:ext cx="304800" cy="533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419600" y="3657600"/>
            <a:ext cx="565150" cy="381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0800000">
            <a:off x="4419600" y="5638799"/>
            <a:ext cx="565150" cy="381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65248" y="5486400"/>
            <a:ext cx="2659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Assigned to library staff </a:t>
            </a:r>
          </a:p>
          <a:p>
            <a:r>
              <a:rPr lang="en-US" sz="2000" dirty="0" smtClean="0"/>
              <a:t>for review &amp; resolution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Names Service</a:t>
            </a:r>
          </a:p>
          <a:p>
            <a:pPr lvl="1"/>
            <a:r>
              <a:rPr lang="en-US" dirty="0" smtClean="0"/>
              <a:t>Return all occurrences of a name throughout BHL digitized corpus</a:t>
            </a:r>
          </a:p>
          <a:p>
            <a:pPr lvl="2"/>
            <a:r>
              <a:rPr lang="en-US" dirty="0" smtClean="0"/>
              <a:t>Documentation: </a:t>
            </a:r>
            <a:r>
              <a:rPr lang="en-US" dirty="0" smtClean="0">
                <a:hlinkClick r:id="rId2"/>
              </a:rPr>
              <a:t>http://bit.ly/2e6sg9</a:t>
            </a:r>
            <a:endParaRPr lang="en-US" dirty="0" smtClean="0"/>
          </a:p>
          <a:p>
            <a:pPr lvl="1"/>
            <a:r>
              <a:rPr lang="en-US" dirty="0" smtClean="0"/>
              <a:t>Access to 51million name strings using </a:t>
            </a:r>
            <a:r>
              <a:rPr lang="en-US" dirty="0" err="1" smtClean="0"/>
              <a:t>TaxonFinder</a:t>
            </a:r>
            <a:endParaRPr lang="en-US" dirty="0" smtClean="0"/>
          </a:p>
          <a:p>
            <a:pPr lvl="3"/>
            <a:r>
              <a:rPr lang="en-US" dirty="0" smtClean="0"/>
              <a:t>1.4million unique names</a:t>
            </a:r>
          </a:p>
          <a:p>
            <a:pPr lvl="1"/>
            <a:r>
              <a:rPr lang="en-US" dirty="0" smtClean="0"/>
              <a:t>Working out a strategy for obscure species</a:t>
            </a:r>
          </a:p>
          <a:p>
            <a:pPr lvl="1"/>
            <a:r>
              <a:rPr lang="en-US" dirty="0" smtClean="0"/>
              <a:t>Algorithm improvements to detect nomenclatural &amp; taxonomic acts</a:t>
            </a:r>
          </a:p>
          <a:p>
            <a:pPr lvl="3"/>
            <a:endParaRPr lang="en-US" dirty="0" smtClean="0"/>
          </a:p>
          <a:p>
            <a:r>
              <a:rPr lang="en-US" dirty="0" err="1" smtClean="0"/>
              <a:t>OpenURL</a:t>
            </a:r>
            <a:endParaRPr lang="en-US" dirty="0" smtClean="0"/>
          </a:p>
          <a:p>
            <a:pPr lvl="1"/>
            <a:r>
              <a:rPr lang="en-US" dirty="0" smtClean="0"/>
              <a:t>Facilitate links to citations: </a:t>
            </a:r>
            <a:r>
              <a:rPr lang="en-US" dirty="0" err="1" smtClean="0"/>
              <a:t>protologues</a:t>
            </a:r>
            <a:r>
              <a:rPr lang="en-US" dirty="0" smtClean="0"/>
              <a:t>, articles, references</a:t>
            </a:r>
          </a:p>
          <a:p>
            <a:pPr lvl="2"/>
            <a:r>
              <a:rPr lang="en-US" dirty="0" smtClean="0"/>
              <a:t>Documentation: </a:t>
            </a:r>
            <a:r>
              <a:rPr lang="en-US" dirty="0" smtClean="0">
                <a:hlinkClick r:id="rId3"/>
              </a:rPr>
              <a:t>http://www.biodiversitylibrary.org/openurlhelp.aspx</a:t>
            </a:r>
            <a:endParaRPr lang="en-US" dirty="0" smtClean="0"/>
          </a:p>
          <a:p>
            <a:pPr lvl="1"/>
            <a:r>
              <a:rPr lang="en-US" dirty="0" smtClean="0"/>
              <a:t>Useful to </a:t>
            </a:r>
            <a:r>
              <a:rPr lang="en-US" dirty="0" err="1" smtClean="0"/>
              <a:t>Nomenclators</a:t>
            </a:r>
            <a:r>
              <a:rPr lang="en-US" dirty="0" smtClean="0"/>
              <a:t>, Reference Systems</a:t>
            </a:r>
          </a:p>
          <a:p>
            <a:pPr lvl="2"/>
            <a:r>
              <a:rPr lang="en-US" dirty="0" smtClean="0"/>
              <a:t>IPNI</a:t>
            </a:r>
          </a:p>
          <a:p>
            <a:pPr lvl="2"/>
            <a:r>
              <a:rPr lang="en-US" dirty="0" smtClean="0"/>
              <a:t>Tropicos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3048000"/>
            <a:ext cx="812800" cy="5461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10206"/>
          <a:stretch>
            <a:fillRect/>
          </a:stretch>
        </p:blipFill>
        <p:spPr>
          <a:xfrm>
            <a:off x="0" y="1524000"/>
            <a:ext cx="9144000" cy="5363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Services: </a:t>
            </a:r>
            <a:r>
              <a:rPr lang="en-US" dirty="0" err="1" smtClean="0"/>
              <a:t>OpenURL</a:t>
            </a:r>
            <a:r>
              <a:rPr lang="en-US" dirty="0" smtClean="0"/>
              <a:t> Request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60318" y="4648200"/>
            <a:ext cx="591656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en-US" dirty="0" smtClean="0">
                <a:hlinkClick r:id="rId3"/>
              </a:rPr>
              <a:t>http://www.biodiversitylibrary.org/openurl?</a:t>
            </a:r>
          </a:p>
          <a:p>
            <a:pPr algn="r"/>
            <a:r>
              <a:rPr lang="en-US" dirty="0" smtClean="0">
                <a:hlinkClick r:id="rId3"/>
              </a:rPr>
              <a:t>pid=title:3934&amp;volume=3&amp;issue=&amp;spage=262&amp;date=1856</a:t>
            </a:r>
            <a:endParaRPr lang="en-US" dirty="0" smtClean="0"/>
          </a:p>
          <a:p>
            <a:pPr algn="r"/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1609925">
            <a:off x="8234637" y="3747836"/>
            <a:ext cx="457200" cy="762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6488668"/>
            <a:ext cx="406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http://www.tropicos.org/Name/1200408</a:t>
            </a:r>
            <a:endParaRPr lang="en-US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Services: </a:t>
            </a:r>
            <a:r>
              <a:rPr lang="en-US" dirty="0" err="1" smtClean="0"/>
              <a:t>OpenURL</a:t>
            </a:r>
            <a:r>
              <a:rPr lang="en-US" dirty="0" smtClean="0"/>
              <a:t> Disambiguation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Looking for: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BHL returns: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05200"/>
            <a:ext cx="8534400" cy="22733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895600" y="2133600"/>
            <a:ext cx="3238500" cy="228600"/>
            <a:chOff x="2425700" y="2106580"/>
            <a:chExt cx="3238500" cy="228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9600" y="2133600"/>
              <a:ext cx="1244600" cy="1905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5700" y="2106580"/>
              <a:ext cx="1993900" cy="2286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Services: </a:t>
            </a:r>
            <a:r>
              <a:rPr lang="en-US" dirty="0" err="1" smtClean="0"/>
              <a:t>OpenURL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45884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Encyclopedia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522,000 species pages linked to BHL</a:t>
            </a:r>
          </a:p>
          <a:p>
            <a:r>
              <a:rPr lang="en-US" dirty="0" smtClean="0"/>
              <a:t>#1 referring site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448" y="1600200"/>
            <a:ext cx="2006600" cy="113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20466"/>
            <a:ext cx="9144000" cy="411373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BHL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609600" indent="-609600"/>
            <a:r>
              <a:rPr lang="en-US" sz="2000" i="1" dirty="0" smtClean="0"/>
              <a:t>Library and Laboratory </a:t>
            </a:r>
            <a:r>
              <a:rPr lang="en-US" sz="2000" dirty="0" smtClean="0"/>
              <a:t>Conference in Feb. 2005 demonstrated the growing need for digital biodiversity literature.</a:t>
            </a:r>
          </a:p>
          <a:p>
            <a:pPr marL="609600" indent="-609600"/>
            <a:r>
              <a:rPr lang="en-US" sz="2000" dirty="0" smtClean="0"/>
              <a:t>Several libraries began meeting and planning for a grand digitizing plan.</a:t>
            </a:r>
          </a:p>
          <a:p>
            <a:pPr marL="609600" indent="-609600"/>
            <a:r>
              <a:rPr lang="en-US" sz="2000" dirty="0" smtClean="0"/>
              <a:t>Encyclopedia of Life (EOL) was funded to integrate species level information and used BHL as the literature and scanning component </a:t>
            </a:r>
          </a:p>
          <a:p>
            <a:pPr marL="609600" indent="-609600"/>
            <a:r>
              <a:rPr lang="en-US" sz="2000" dirty="0" smtClean="0"/>
              <a:t>Though BHL has is composed of libraries it has been a domain-specific program, not just a digital library project. It arose from and is responsive to the biodiversity community composed of the disciplines of taxonomy, </a:t>
            </a:r>
            <a:r>
              <a:rPr lang="en-US" sz="2000" dirty="0" err="1" smtClean="0"/>
              <a:t>systematics</a:t>
            </a:r>
            <a:r>
              <a:rPr lang="en-US" sz="2000" dirty="0" smtClean="0"/>
              <a:t>, evolutionary biology, ecology, conservation, and wildlife management. These are the primary audience</a:t>
            </a:r>
            <a:endParaRPr lang="en-US" sz="20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Consumers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EarthCape</a:t>
            </a:r>
            <a:r>
              <a:rPr lang="en-US" dirty="0" smtClean="0"/>
              <a:t> Labs</a:t>
            </a:r>
          </a:p>
          <a:p>
            <a:pPr lvl="1"/>
            <a:r>
              <a:rPr lang="en-US" dirty="0" smtClean="0"/>
              <a:t>Sort/Search capabilities with harvested names</a:t>
            </a:r>
          </a:p>
          <a:p>
            <a:pPr lvl="1"/>
            <a:r>
              <a:rPr lang="en-US" dirty="0" smtClean="0"/>
              <a:t>YouTube demo: </a:t>
            </a:r>
            <a:r>
              <a:rPr lang="en-US" sz="1800" dirty="0" smtClean="0">
                <a:hlinkClick r:id="rId2"/>
              </a:rPr>
              <a:t>http://www.youtube.com/watch?v=qw7qw87JTOs</a:t>
            </a:r>
            <a:endParaRPr lang="en-US" sz="1800" dirty="0" smtClean="0"/>
          </a:p>
          <a:p>
            <a:r>
              <a:rPr lang="en-US" dirty="0" err="1" smtClean="0"/>
              <a:t>BioGUID</a:t>
            </a:r>
            <a:endParaRPr lang="en-US" dirty="0" smtClean="0"/>
          </a:p>
          <a:p>
            <a:pPr lvl="1"/>
            <a:r>
              <a:rPr lang="en-US" dirty="0" smtClean="0"/>
              <a:t>BHL Name Timeline</a:t>
            </a:r>
          </a:p>
          <a:p>
            <a:pPr lvl="2"/>
            <a:r>
              <a:rPr lang="en-US" sz="1800" dirty="0" smtClean="0">
                <a:hlinkClick r:id="rId3"/>
              </a:rPr>
              <a:t>http://bioguid.info/bhl/</a:t>
            </a:r>
            <a:endParaRPr lang="en-US" sz="1800" dirty="0" smtClean="0"/>
          </a:p>
          <a:p>
            <a:pPr lvl="1"/>
            <a:r>
              <a:rPr lang="en-US" dirty="0" smtClean="0"/>
              <a:t>BHL Name Comparison</a:t>
            </a:r>
          </a:p>
          <a:p>
            <a:pPr lvl="2"/>
            <a:r>
              <a:rPr lang="en-US" sz="1800" dirty="0" smtClean="0">
                <a:hlinkClick r:id="rId4"/>
              </a:rPr>
              <a:t>http://bioguid.info/bhl/compare.php</a:t>
            </a:r>
            <a:endParaRPr lang="en-US" sz="1800" dirty="0" smtClean="0"/>
          </a:p>
          <a:p>
            <a:pPr lvl="2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901" y="3200400"/>
            <a:ext cx="3467099" cy="313048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Crowdsourced</a:t>
            </a:r>
            <a:r>
              <a:rPr lang="en-US" dirty="0" smtClean="0"/>
              <a:t>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800" dirty="0" smtClean="0">
                <a:hlinkClick r:id="rId2"/>
              </a:rPr>
              <a:t>http://www.biodiversitylibrary.org/pdfgen/15845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9800"/>
            <a:ext cx="5183111" cy="464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150" y="5307405"/>
            <a:ext cx="5530850" cy="1474395"/>
          </a:xfrm>
          <a:prstGeom prst="rect">
            <a:avLst/>
          </a:prstGeom>
        </p:spPr>
      </p:pic>
      <p:sp>
        <p:nvSpPr>
          <p:cNvPr id="6" name="Bent Arrow 5"/>
          <p:cNvSpPr/>
          <p:nvPr/>
        </p:nvSpPr>
        <p:spPr>
          <a:xfrm rot="5400000">
            <a:off x="5181600" y="4419600"/>
            <a:ext cx="838200" cy="5334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5411711" y="3242271"/>
            <a:ext cx="684289" cy="381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rcRect l="51406" t="29750" r="35938" b="57500"/>
          <a:stretch>
            <a:fillRect/>
          </a:stretch>
        </p:blipFill>
        <p:spPr>
          <a:xfrm>
            <a:off x="6324600" y="3048000"/>
            <a:ext cx="2057400" cy="1295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05400" y="2096869"/>
            <a:ext cx="4161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hlinkClick r:id="rId6"/>
              </a:rPr>
              <a:t>http://youtube.com/watch?v=oidf3b26jVs</a:t>
            </a:r>
            <a:endParaRPr lang="en-US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Crowdsourced</a:t>
            </a:r>
            <a:r>
              <a:rPr lang="en-US" dirty="0" smtClean="0"/>
              <a:t>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12,000 </a:t>
            </a:r>
            <a:r>
              <a:rPr lang="en-US" dirty="0" err="1" smtClean="0"/>
              <a:t>PDFs</a:t>
            </a:r>
            <a:r>
              <a:rPr lang="en-US" dirty="0" smtClean="0"/>
              <a:t> generated through September 2009</a:t>
            </a:r>
          </a:p>
          <a:p>
            <a:pPr lvl="1"/>
            <a:r>
              <a:rPr lang="en-US" dirty="0" smtClean="0"/>
              <a:t>4,900 submitted with article metadata </a:t>
            </a:r>
          </a:p>
          <a:p>
            <a:pPr lvl="1"/>
            <a:r>
              <a:rPr lang="en-US" dirty="0" smtClean="0"/>
              <a:t>Analysis: </a:t>
            </a:r>
            <a:r>
              <a:rPr lang="en-US" sz="2800" dirty="0" smtClean="0">
                <a:hlinkClick r:id="rId2"/>
              </a:rPr>
              <a:t>http://bit.ly/4Jqu9</a:t>
            </a:r>
            <a:endParaRPr lang="en-US" sz="2800" dirty="0" smtClean="0"/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7192"/>
            <a:ext cx="9144000" cy="317956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Great, but how…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display / manage?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meet community demands for bibliography / citation management?</a:t>
            </a:r>
          </a:p>
          <a:p>
            <a:endParaRPr lang="en-US" dirty="0" smtClean="0"/>
          </a:p>
          <a:p>
            <a:r>
              <a:rPr lang="en-US" dirty="0" smtClean="0"/>
              <a:t>build from more open source tools?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goals re: 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Create a repository for community-vetted taxonomic bibliographies.</a:t>
            </a:r>
          </a:p>
          <a:p>
            <a:pPr lvl="0"/>
            <a:r>
              <a:rPr lang="en-US" dirty="0" smtClean="0"/>
              <a:t>Ability to ingest, display, download, and index articles so that the BHL can operate as an article repository.</a:t>
            </a:r>
          </a:p>
          <a:p>
            <a:pPr lvl="0"/>
            <a:r>
              <a:rPr lang="en-US" dirty="0" smtClean="0"/>
              <a:t>Build from existing community of work around Drupal / </a:t>
            </a:r>
            <a:r>
              <a:rPr lang="en-US" dirty="0" err="1" smtClean="0"/>
              <a:t>Biblio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 use by collaborators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Crowdsourced</a:t>
            </a:r>
            <a:r>
              <a:rPr lang="en-US" dirty="0" smtClean="0"/>
              <a:t>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PDFs</a:t>
            </a:r>
            <a:r>
              <a:rPr lang="en-US" dirty="0" smtClean="0"/>
              <a:t> from BHL pushed into Drupal/</a:t>
            </a:r>
            <a:r>
              <a:rPr lang="en-US" dirty="0" err="1" smtClean="0"/>
              <a:t>Biblio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6832"/>
            <a:ext cx="9144000" cy="3179568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 rot="10800000">
            <a:off x="273050" y="3373632"/>
            <a:ext cx="565150" cy="381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86"/>
            <a:ext cx="9144000" cy="610822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6200" y="6400800"/>
            <a:ext cx="5562600" cy="38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http://citebank.biodiversitylibrary.org/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365"/>
            <a:ext cx="9144000" cy="615801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6200" y="6400800"/>
            <a:ext cx="5562600" cy="38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 defTabSz="9144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dirty="0">
                <a:hlinkClick r:id="rId3"/>
              </a:rPr>
              <a:t>http://citebank.biodiversitylibrary.org/</a:t>
            </a:r>
            <a:r>
              <a:rPr lang="en-US" dirty="0" smtClean="0">
                <a:hlinkClick r:id="rId3"/>
              </a:rPr>
              <a:t>search</a:t>
            </a:r>
            <a:endParaRPr lang="en-US" dirty="0" smtClean="0"/>
          </a:p>
          <a:p>
            <a:pPr marL="320040" lvl="0" indent="-320040" defTabSz="914400">
              <a:spcBef>
                <a:spcPts val="700"/>
              </a:spcBef>
              <a:buClr>
                <a:schemeClr val="accent2"/>
              </a:buClr>
              <a:buSzPct val="60000"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Left Arrow 7"/>
          <p:cNvSpPr/>
          <p:nvPr/>
        </p:nvSpPr>
        <p:spPr>
          <a:xfrm rot="3209489">
            <a:off x="5644591" y="3502762"/>
            <a:ext cx="565150" cy="381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15801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6200" y="6400800"/>
            <a:ext cx="5562600" cy="38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http://citebank.biodiversitylibrary.org/node/47423</a:t>
            </a:r>
            <a:endParaRPr kumimoji="0" lang="en-US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Left Arrow 5"/>
          <p:cNvSpPr/>
          <p:nvPr/>
        </p:nvSpPr>
        <p:spPr>
          <a:xfrm rot="1164103">
            <a:off x="6017014" y="5340851"/>
            <a:ext cx="565150" cy="381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PDF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356" y="1963473"/>
            <a:ext cx="5964844" cy="438149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6200" y="6400800"/>
            <a:ext cx="5562600" cy="3810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r>
              <a:rPr lang="en-US" dirty="0" smtClean="0">
                <a:hlinkClick r:id="rId3"/>
              </a:rPr>
              <a:t>http://www.biodiversitylibrary.org/pdf1/000295100017298.pdf</a:t>
            </a:r>
            <a:endParaRPr lang="en-US" dirty="0" smtClean="0"/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BHL Members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25600"/>
            <a:ext cx="6553200" cy="44704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" y="217170"/>
            <a:ext cx="8721090" cy="65151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7722" y="6400800"/>
            <a:ext cx="2980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BHL Data Flow – Sep 2009</a:t>
            </a:r>
            <a:endParaRPr lang="en-US" sz="20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DuraCloud</a:t>
            </a:r>
            <a:r>
              <a:rPr lang="en-US" dirty="0" smtClean="0"/>
              <a:t> Pilot</a:t>
            </a:r>
          </a:p>
          <a:p>
            <a:pPr lvl="1"/>
            <a:r>
              <a:rPr lang="en-US" dirty="0" smtClean="0"/>
              <a:t>Test of cloud storage &amp; computing with </a:t>
            </a:r>
            <a:r>
              <a:rPr lang="en-US" dirty="0" err="1" smtClean="0"/>
              <a:t>DuraSpace</a:t>
            </a:r>
            <a:r>
              <a:rPr lang="en-US" dirty="0" smtClean="0"/>
              <a:t> Foundation &amp; New York Public Library</a:t>
            </a:r>
          </a:p>
          <a:p>
            <a:pPr lvl="1"/>
            <a:r>
              <a:rPr lang="en-US" dirty="0" smtClean="0"/>
              <a:t>Early alpha stage</a:t>
            </a:r>
          </a:p>
          <a:p>
            <a:pPr lvl="1"/>
            <a:r>
              <a:rPr lang="en-US" dirty="0" smtClean="0"/>
              <a:t>More info: </a:t>
            </a:r>
            <a:r>
              <a:rPr lang="en-US" sz="1800" dirty="0" smtClean="0">
                <a:hlinkClick r:id="rId2"/>
              </a:rPr>
              <a:t>http://www.duraspace.org/duracloud.php</a:t>
            </a:r>
            <a:endParaRPr lang="en-US" sz="1800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err="1" smtClean="0"/>
              <a:t>Inhouse</a:t>
            </a:r>
            <a:r>
              <a:rPr lang="en-US" dirty="0" smtClean="0"/>
              <a:t> solution </a:t>
            </a:r>
            <a:r>
              <a:rPr lang="en-US" dirty="0" err="1" smtClean="0"/>
              <a:t>demo’d</a:t>
            </a:r>
            <a:r>
              <a:rPr lang="en-US" dirty="0" smtClean="0"/>
              <a:t> by MOBOT &amp; MBL</a:t>
            </a:r>
          </a:p>
          <a:p>
            <a:pPr lvl="1"/>
            <a:r>
              <a:rPr lang="en-US" dirty="0" smtClean="0"/>
              <a:t>Redundant high performance storage on commodity hardware</a:t>
            </a:r>
          </a:p>
          <a:p>
            <a:pPr lvl="1"/>
            <a:r>
              <a:rPr lang="en-US" dirty="0" smtClean="0">
                <a:hlinkClick r:id="rId3"/>
              </a:rPr>
              <a:t> </a:t>
            </a:r>
            <a:r>
              <a:rPr lang="en-US" sz="1800" dirty="0" smtClean="0">
                <a:hlinkClick r:id="rId3"/>
              </a:rPr>
              <a:t>http://www.tdwg.org/conference2009/program/working-sessions/</a:t>
            </a:r>
            <a:endParaRPr lang="en-US" sz="1800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848" y="2895600"/>
            <a:ext cx="2743200" cy="5207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Bring hardware online at MBL</a:t>
            </a:r>
          </a:p>
          <a:p>
            <a:pPr lvl="1"/>
            <a:r>
              <a:rPr lang="en-US" dirty="0" smtClean="0"/>
              <a:t>Have one point of redundancy</a:t>
            </a:r>
          </a:p>
          <a:p>
            <a:pPr lvl="1"/>
            <a:r>
              <a:rPr lang="en-US" dirty="0" smtClean="0"/>
              <a:t>By Q1 2010</a:t>
            </a:r>
          </a:p>
          <a:p>
            <a:r>
              <a:rPr lang="en-US" dirty="0" smtClean="0"/>
              <a:t>Bring BHL-Europe &amp; other nodes online</a:t>
            </a:r>
          </a:p>
          <a:p>
            <a:pPr lvl="1"/>
            <a:r>
              <a:rPr lang="en-US" dirty="0" smtClean="0"/>
              <a:t>In conjunction with </a:t>
            </a:r>
            <a:r>
              <a:rPr lang="en-US" dirty="0" err="1" smtClean="0"/>
              <a:t>DuraCloud</a:t>
            </a:r>
            <a:r>
              <a:rPr lang="en-US" dirty="0" smtClean="0"/>
              <a:t> &amp; other solutions</a:t>
            </a:r>
          </a:p>
          <a:p>
            <a:r>
              <a:rPr lang="en-US" dirty="0" smtClean="0"/>
              <a:t>Release CiteBank for beta &amp; sandbox testing</a:t>
            </a:r>
          </a:p>
          <a:p>
            <a:pPr lvl="1"/>
            <a:r>
              <a:rPr lang="en-US" dirty="0" smtClean="0"/>
              <a:t>Production release by Q2 2010</a:t>
            </a:r>
          </a:p>
          <a:p>
            <a:r>
              <a:rPr lang="en-US" dirty="0" smtClean="0"/>
              <a:t>Integration of BHL-Europe tools &amp; content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Fun: BHL In Your Pocket!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Content now available in EPUB format</a:t>
            </a:r>
          </a:p>
          <a:p>
            <a:pPr lvl="1"/>
            <a:r>
              <a:rPr lang="en-US" dirty="0" smtClean="0"/>
              <a:t>Used by Stanza, transferable to Kindle</a:t>
            </a:r>
          </a:p>
          <a:p>
            <a:r>
              <a:rPr lang="en-US" dirty="0" smtClean="0"/>
              <a:t>Blog post by John </a:t>
            </a:r>
            <a:r>
              <a:rPr lang="en-US" dirty="0" err="1" smtClean="0"/>
              <a:t>Mignault</a:t>
            </a:r>
            <a:r>
              <a:rPr lang="en-US" dirty="0" smtClean="0"/>
              <a:t> (NYBG):</a:t>
            </a:r>
          </a:p>
          <a:p>
            <a:pPr lvl="1"/>
            <a:r>
              <a:rPr lang="en-US" sz="1800" dirty="0" smtClean="0">
                <a:hlinkClick r:id="rId2"/>
              </a:rPr>
              <a:t>http://john.mignault.net/blog/2009/10/28/first-bhl-e-book-experiments/</a:t>
            </a:r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657600"/>
            <a:ext cx="2286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657600"/>
            <a:ext cx="3556000" cy="2667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BHL Digital Preservation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660400" indent="-660400">
              <a:lnSpc>
                <a:spcPct val="90000"/>
              </a:lnSpc>
            </a:pPr>
            <a:r>
              <a:rPr lang="en-US" sz="3200" dirty="0" smtClean="0"/>
              <a:t>Committed to long-term storage, </a:t>
            </a:r>
            <a:r>
              <a:rPr lang="en-US" sz="3200" dirty="0" err="1" smtClean="0"/>
              <a:t>curation</a:t>
            </a:r>
            <a:r>
              <a:rPr lang="en-US" sz="3200" dirty="0" smtClean="0"/>
              <a:t>, and preservation of digital text assets for the world-wide biodiversity community</a:t>
            </a:r>
          </a:p>
          <a:p>
            <a:pPr marL="660400" indent="-660400">
              <a:lnSpc>
                <a:spcPct val="90000"/>
              </a:lnSpc>
            </a:pPr>
            <a:r>
              <a:rPr lang="en-US" sz="3200" dirty="0" smtClean="0"/>
              <a:t>BHL is a steward for this literature.</a:t>
            </a:r>
          </a:p>
          <a:p>
            <a:pPr marL="660400" indent="-660400">
              <a:lnSpc>
                <a:spcPct val="90000"/>
              </a:lnSpc>
            </a:pPr>
            <a:r>
              <a:rPr lang="en-US" sz="3200" dirty="0" smtClean="0"/>
              <a:t>To keep this content available and open for the future requires careful organizational planning.</a:t>
            </a:r>
          </a:p>
          <a:p>
            <a:pPr marL="660400" indent="-660400">
              <a:lnSpc>
                <a:spcPct val="90000"/>
              </a:lnSpc>
            </a:pPr>
            <a:r>
              <a:rPr lang="en-US" sz="3200" dirty="0" smtClean="0"/>
              <a:t>Preservation is both a technical and political/social process.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16" charset="-128"/>
                <a:cs typeface="ＭＳ Ｐゴシック" pitchFamily="16" charset="-128"/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16" charset="-128"/>
                <a:cs typeface="ＭＳ Ｐゴシック" pitchFamily="16" charset="-128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16" charset="-128"/>
                <a:cs typeface="ＭＳ Ｐゴシック" pitchFamily="16" charset="-128"/>
              </a:rPr>
              <a:t>Collaboration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16" charset="-128"/>
                <a:cs typeface="ＭＳ Ｐゴシック" pitchFamily="16" charset="-128"/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16" charset="-128"/>
                <a:cs typeface="ＭＳ Ｐゴシック" pitchFamily="16" charset="-128"/>
              </a:rPr>
              <a:t>is the Key</a:t>
            </a:r>
            <a:r>
              <a:rPr lang="en-US" sz="3600" b="1" i="1" dirty="0" smtClean="0">
                <a:solidFill>
                  <a:srgbClr val="006699"/>
                </a:solidFill>
                <a:ea typeface="ＭＳ Ｐゴシック" pitchFamily="16" charset="-128"/>
                <a:cs typeface="ＭＳ Ｐゴシック" pitchFamily="16" charset="-128"/>
              </a:rPr>
              <a:t/>
            </a:r>
            <a:br>
              <a:rPr lang="en-US" sz="3600" b="1" i="1" dirty="0" smtClean="0">
                <a:solidFill>
                  <a:srgbClr val="006699"/>
                </a:solidFill>
                <a:ea typeface="ＭＳ Ｐゴシック" pitchFamily="16" charset="-128"/>
                <a:cs typeface="ＭＳ Ｐゴシック" pitchFamily="16" charset="-12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sz="3200" dirty="0" smtClean="0"/>
              <a:t>Based on trust and mutual support.</a:t>
            </a:r>
          </a:p>
          <a:p>
            <a:pPr marL="533400" indent="-533400">
              <a:buFontTx/>
              <a:buNone/>
            </a:pPr>
            <a:endParaRPr lang="en-US" sz="3200" dirty="0" smtClean="0"/>
          </a:p>
          <a:p>
            <a:pPr marL="533400" indent="-533400">
              <a:buFontTx/>
              <a:buNone/>
            </a:pPr>
            <a:r>
              <a:rPr lang="en-US" sz="3200" dirty="0" smtClean="0"/>
              <a:t>Local Control not a central command.</a:t>
            </a:r>
          </a:p>
          <a:p>
            <a:pPr marL="533400" indent="-533400">
              <a:buFontTx/>
              <a:buNone/>
            </a:pPr>
            <a:endParaRPr lang="en-US" sz="3200" dirty="0" smtClean="0"/>
          </a:p>
          <a:p>
            <a:pPr marL="533400" indent="-533400">
              <a:buFontTx/>
              <a:buNone/>
            </a:pPr>
            <a:r>
              <a:rPr lang="en-US" sz="3200" dirty="0" smtClean="0"/>
              <a:t>The heritage of biodiversity literature is the exclusive property of no one country.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16" charset="-128"/>
                <a:cs typeface="ＭＳ Ｐゴシック" pitchFamily="16" charset="-128"/>
              </a:rPr>
              <a:t>We invite your participation at any level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dirty="0" smtClean="0">
                <a:ea typeface="Arial" pitchFamily="32" charset="0"/>
                <a:cs typeface="Arial" pitchFamily="32" charset="0"/>
              </a:rPr>
              <a:t>• </a:t>
            </a:r>
            <a:r>
              <a:rPr lang="en-US" sz="3200" dirty="0" smtClean="0">
                <a:ea typeface="Arial" pitchFamily="32" charset="0"/>
                <a:cs typeface="Arial" pitchFamily="32" charset="0"/>
              </a:rPr>
              <a:t>Users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3200" dirty="0" smtClean="0">
                <a:ea typeface="Arial" pitchFamily="32" charset="0"/>
                <a:cs typeface="Arial" pitchFamily="32" charset="0"/>
              </a:rPr>
              <a:t>• Development of Arab Language interface. </a:t>
            </a:r>
            <a:r>
              <a:rPr lang="en-US" sz="3200" dirty="0" smtClean="0"/>
              <a:t> 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3200" dirty="0" smtClean="0">
                <a:ea typeface="Arial" pitchFamily="32" charset="0"/>
                <a:cs typeface="Arial" pitchFamily="32" charset="0"/>
              </a:rPr>
              <a:t>• Sharing BHL content on BA servers.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3200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sz="3200" dirty="0" smtClean="0">
                <a:ea typeface="Arial" pitchFamily="32" charset="0"/>
                <a:cs typeface="Arial" pitchFamily="32" charset="0"/>
              </a:rPr>
              <a:t> Translation of texts into Arabic.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3200" dirty="0" smtClean="0">
                <a:ea typeface="Arial" pitchFamily="32" charset="0"/>
                <a:cs typeface="Arial" pitchFamily="32" charset="0"/>
              </a:rPr>
              <a:t>• Digitizing Arab language biodiversity literature in Egypt.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3200" dirty="0" smtClean="0">
                <a:ea typeface="Arial" pitchFamily="32" charset="0"/>
                <a:cs typeface="Arial" pitchFamily="32" charset="0"/>
              </a:rPr>
              <a:t>• Developing a full Arab Biodiversity Heritage Library to interoperate with the American, European, and Chinese BHL.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Biodiversity Heritage Library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000" dirty="0" smtClean="0">
                <a:hlinkClick r:id="rId2"/>
              </a:rPr>
              <a:t>http://biodiversitylibrary.org</a:t>
            </a:r>
            <a:endParaRPr lang="en-US" sz="2000" dirty="0" smtClean="0"/>
          </a:p>
          <a:p>
            <a:r>
              <a:rPr lang="en-US" dirty="0" smtClean="0"/>
              <a:t>BHL Blog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000" dirty="0" smtClean="0">
                <a:hlinkClick r:id="rId3"/>
              </a:rPr>
              <a:t>http://biodiversitylibrary.blogspot.com</a:t>
            </a:r>
            <a:endParaRPr lang="en-US" sz="2000" dirty="0" smtClean="0"/>
          </a:p>
          <a:p>
            <a:r>
              <a:rPr lang="en-US" dirty="0" smtClean="0"/>
              <a:t>Follow </a:t>
            </a:r>
            <a:r>
              <a:rPr lang="en-US" sz="2400" dirty="0" smtClean="0"/>
              <a:t>@</a:t>
            </a:r>
            <a:r>
              <a:rPr lang="en-US" dirty="0" err="1" smtClean="0"/>
              <a:t>BioDivLibrary</a:t>
            </a:r>
            <a:r>
              <a:rPr lang="en-US" dirty="0" smtClean="0"/>
              <a:t> on Twitter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000" dirty="0" smtClean="0">
                <a:hlinkClick r:id="rId4"/>
              </a:rPr>
              <a:t>http://twitter.com/BioDivLibrary/</a:t>
            </a:r>
            <a:endParaRPr lang="en-US" sz="2000" dirty="0" smtClean="0"/>
          </a:p>
          <a:p>
            <a:r>
              <a:rPr lang="en-US" dirty="0" smtClean="0"/>
              <a:t>Become a fan on </a:t>
            </a:r>
            <a:r>
              <a:rPr lang="en-US" dirty="0" err="1" smtClean="0"/>
              <a:t>Facebook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600" dirty="0" smtClean="0">
                <a:hlinkClick r:id="rId5"/>
              </a:rPr>
              <a:t>http://www.facebook.com/pages/Biodiversity-Heritage-Library/63547246565</a:t>
            </a:r>
            <a:endParaRPr lang="en-US" sz="1600" dirty="0" smtClean="0"/>
          </a:p>
          <a:p>
            <a:endParaRPr lang="en-US" sz="14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BHL Members: US/UK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Academy of Natural Science (Philadelphia, PA)</a:t>
            </a:r>
          </a:p>
          <a:p>
            <a:r>
              <a:rPr lang="en-US" dirty="0" smtClean="0"/>
              <a:t>American Museum of Natural History (New York, NY)</a:t>
            </a:r>
          </a:p>
          <a:p>
            <a:r>
              <a:rPr lang="en-US" dirty="0" smtClean="0"/>
              <a:t>California Academy of Science (San Francisco, CA)</a:t>
            </a:r>
          </a:p>
          <a:p>
            <a:r>
              <a:rPr lang="en-US" dirty="0" smtClean="0"/>
              <a:t>The Field Museum (Chicago, IL)</a:t>
            </a:r>
          </a:p>
          <a:p>
            <a:r>
              <a:rPr lang="en-US" dirty="0" smtClean="0"/>
              <a:t>Harvard University Botany Libraries (Cambridge, MA)</a:t>
            </a:r>
          </a:p>
          <a:p>
            <a:r>
              <a:rPr lang="en-US" dirty="0" smtClean="0"/>
              <a:t>Harvard University, Ernst </a:t>
            </a:r>
            <a:r>
              <a:rPr lang="en-US" dirty="0" err="1" smtClean="0"/>
              <a:t>Mayr</a:t>
            </a:r>
            <a:r>
              <a:rPr lang="en-US" dirty="0" smtClean="0"/>
              <a:t> Library of the Museum of Comparative Zoology (Cambridge, MA)</a:t>
            </a:r>
          </a:p>
          <a:p>
            <a:r>
              <a:rPr lang="en-US" dirty="0" smtClean="0"/>
              <a:t>Marine Biological Laboratory / Woods Hole Oceanographic Institution (Woods Hole, MA)</a:t>
            </a:r>
          </a:p>
          <a:p>
            <a:r>
              <a:rPr lang="en-US" dirty="0" smtClean="0"/>
              <a:t>Missouri Botanical Garden (St. Louis, MO)</a:t>
            </a:r>
          </a:p>
          <a:p>
            <a:r>
              <a:rPr lang="en-US" dirty="0" smtClean="0"/>
              <a:t>Natural History Museum (London, UK)</a:t>
            </a:r>
          </a:p>
          <a:p>
            <a:r>
              <a:rPr lang="en-US" dirty="0" smtClean="0"/>
              <a:t>The New York Botanical Garden (New York, NY)</a:t>
            </a:r>
          </a:p>
          <a:p>
            <a:r>
              <a:rPr lang="en-US" dirty="0" smtClean="0"/>
              <a:t>Royal Botanic Gardens, Kew (Richmond, UK)</a:t>
            </a:r>
          </a:p>
          <a:p>
            <a:r>
              <a:rPr lang="en-US" dirty="0" smtClean="0"/>
              <a:t>Smithsonian Institution Libraries (Washington, DC)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BHL Members: BHL-Europe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Museum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Naturkunde</a:t>
            </a:r>
            <a:r>
              <a:rPr lang="en-US" dirty="0" smtClean="0"/>
              <a:t> - Leibniz-</a:t>
            </a:r>
            <a:r>
              <a:rPr lang="en-US" dirty="0" err="1" smtClean="0"/>
              <a:t>Institut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Evolutions- und </a:t>
            </a:r>
            <a:r>
              <a:rPr lang="en-US" dirty="0" err="1" smtClean="0"/>
              <a:t>Biodiversitätsforschung</a:t>
            </a:r>
            <a:r>
              <a:rPr lang="en-US" dirty="0" smtClean="0"/>
              <a:t> an </a:t>
            </a:r>
            <a:r>
              <a:rPr lang="en-US" dirty="0" err="1" smtClean="0"/>
              <a:t>der</a:t>
            </a:r>
            <a:r>
              <a:rPr lang="en-US" dirty="0" smtClean="0"/>
              <a:t> Humboldt-</a:t>
            </a:r>
            <a:r>
              <a:rPr lang="en-US" dirty="0" err="1" smtClean="0"/>
              <a:t>Universität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Berlin</a:t>
            </a:r>
          </a:p>
          <a:p>
            <a:r>
              <a:rPr lang="en-US" dirty="0" smtClean="0"/>
              <a:t>Natural History Museum, UK</a:t>
            </a:r>
          </a:p>
          <a:p>
            <a:r>
              <a:rPr lang="en-US" dirty="0" err="1" smtClean="0"/>
              <a:t>Narodni</a:t>
            </a:r>
            <a:r>
              <a:rPr lang="en-US" dirty="0" smtClean="0"/>
              <a:t> </a:t>
            </a:r>
            <a:r>
              <a:rPr lang="en-US" dirty="0" err="1" smtClean="0"/>
              <a:t>muzeum</a:t>
            </a:r>
            <a:r>
              <a:rPr lang="en-US" dirty="0" smtClean="0"/>
              <a:t> NMP CZ</a:t>
            </a:r>
          </a:p>
          <a:p>
            <a:r>
              <a:rPr lang="en-US" dirty="0" err="1" smtClean="0"/>
              <a:t>Angewandte</a:t>
            </a:r>
            <a:r>
              <a:rPr lang="en-US" dirty="0" smtClean="0"/>
              <a:t> </a:t>
            </a:r>
            <a:r>
              <a:rPr lang="en-US" dirty="0" err="1" smtClean="0"/>
              <a:t>Informationstechnik</a:t>
            </a:r>
            <a:r>
              <a:rPr lang="en-US" dirty="0" smtClean="0"/>
              <a:t> </a:t>
            </a:r>
            <a:r>
              <a:rPr lang="en-US" dirty="0" err="1" smtClean="0"/>
              <a:t>Forschungsgesellschaft</a:t>
            </a:r>
            <a:r>
              <a:rPr lang="en-US" dirty="0" smtClean="0"/>
              <a:t> </a:t>
            </a:r>
            <a:r>
              <a:rPr lang="en-US" dirty="0" err="1" smtClean="0"/>
              <a:t>mbH</a:t>
            </a:r>
            <a:endParaRPr lang="en-US" dirty="0" smtClean="0"/>
          </a:p>
          <a:p>
            <a:r>
              <a:rPr lang="en-US" dirty="0" err="1" smtClean="0"/>
              <a:t>Freie</a:t>
            </a:r>
            <a:r>
              <a:rPr lang="en-US" dirty="0" smtClean="0"/>
              <a:t> </a:t>
            </a:r>
            <a:r>
              <a:rPr lang="en-US" dirty="0" err="1" smtClean="0"/>
              <a:t>Universität</a:t>
            </a:r>
            <a:r>
              <a:rPr lang="en-US" dirty="0" smtClean="0"/>
              <a:t> Berlin FUBBGBM</a:t>
            </a:r>
          </a:p>
          <a:p>
            <a:r>
              <a:rPr lang="en-US" dirty="0" smtClean="0"/>
              <a:t>Georg-August-</a:t>
            </a:r>
            <a:r>
              <a:rPr lang="en-US" dirty="0" err="1" smtClean="0"/>
              <a:t>Universität</a:t>
            </a:r>
            <a:r>
              <a:rPr lang="en-US" dirty="0" smtClean="0"/>
              <a:t> </a:t>
            </a:r>
            <a:r>
              <a:rPr lang="en-US" dirty="0" err="1" smtClean="0"/>
              <a:t>Göttingen</a:t>
            </a:r>
            <a:r>
              <a:rPr lang="en-US" dirty="0" smtClean="0"/>
              <a:t> </a:t>
            </a:r>
            <a:r>
              <a:rPr lang="en-US" dirty="0" err="1" smtClean="0"/>
              <a:t>Stiftung</a:t>
            </a:r>
            <a:r>
              <a:rPr lang="en-US" dirty="0" smtClean="0"/>
              <a:t> </a:t>
            </a:r>
            <a:r>
              <a:rPr lang="en-US" dirty="0" err="1" smtClean="0"/>
              <a:t>Öffentlichen</a:t>
            </a:r>
            <a:r>
              <a:rPr lang="en-US" dirty="0" smtClean="0"/>
              <a:t> </a:t>
            </a:r>
            <a:r>
              <a:rPr lang="en-US" dirty="0" err="1" smtClean="0"/>
              <a:t>Rechts</a:t>
            </a:r>
            <a:endParaRPr lang="en-US" dirty="0" smtClean="0"/>
          </a:p>
          <a:p>
            <a:r>
              <a:rPr lang="en-US" dirty="0" err="1" smtClean="0"/>
              <a:t>Naturhistorisches</a:t>
            </a:r>
            <a:r>
              <a:rPr lang="en-US" dirty="0" smtClean="0"/>
              <a:t> Museum Wien</a:t>
            </a:r>
          </a:p>
          <a:p>
            <a:r>
              <a:rPr lang="en-US" dirty="0" smtClean="0"/>
              <a:t>Hungarian Natural History Museum</a:t>
            </a:r>
          </a:p>
          <a:p>
            <a:r>
              <a:rPr lang="en-US" dirty="0" smtClean="0"/>
              <a:t>Museum and Institute of Zoology, Polish Academy of Sciences</a:t>
            </a:r>
          </a:p>
          <a:p>
            <a:r>
              <a:rPr lang="en-US" dirty="0" smtClean="0"/>
              <a:t>University of Copenhagen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 smtClean="0"/>
              <a:t>Stichting</a:t>
            </a:r>
            <a:r>
              <a:rPr lang="en-US" dirty="0" smtClean="0"/>
              <a:t> </a:t>
            </a:r>
            <a:r>
              <a:rPr lang="en-US" dirty="0" err="1" smtClean="0"/>
              <a:t>Nationaal</a:t>
            </a:r>
            <a:r>
              <a:rPr lang="en-US" dirty="0" smtClean="0"/>
              <a:t> </a:t>
            </a:r>
            <a:r>
              <a:rPr lang="en-US" dirty="0" err="1" smtClean="0"/>
              <a:t>Natuurhistorisch</a:t>
            </a:r>
            <a:r>
              <a:rPr lang="en-US" dirty="0" smtClean="0"/>
              <a:t> Museum, </a:t>
            </a:r>
            <a:r>
              <a:rPr lang="en-US" dirty="0" err="1" smtClean="0"/>
              <a:t>Naturalis</a:t>
            </a:r>
            <a:endParaRPr lang="en-US" dirty="0" smtClean="0"/>
          </a:p>
          <a:p>
            <a:r>
              <a:rPr lang="en-US" dirty="0" smtClean="0"/>
              <a:t>National Botanic Garden of Belgium</a:t>
            </a:r>
          </a:p>
          <a:p>
            <a:r>
              <a:rPr lang="en-US" dirty="0" smtClean="0"/>
              <a:t>Royal Museum for Central Africa,</a:t>
            </a:r>
          </a:p>
          <a:p>
            <a:r>
              <a:rPr lang="en-US" dirty="0" smtClean="0"/>
              <a:t>Royal Belgian Institute of Natural Sciences</a:t>
            </a:r>
          </a:p>
          <a:p>
            <a:r>
              <a:rPr lang="en-US" dirty="0" err="1" smtClean="0"/>
              <a:t>Bibliothèque</a:t>
            </a:r>
            <a:r>
              <a:rPr lang="en-US" dirty="0" smtClean="0"/>
              <a:t> </a:t>
            </a:r>
            <a:r>
              <a:rPr lang="en-US" dirty="0" err="1" smtClean="0"/>
              <a:t>nationale</a:t>
            </a:r>
            <a:r>
              <a:rPr lang="en-US" dirty="0" smtClean="0"/>
              <a:t> de France</a:t>
            </a:r>
          </a:p>
          <a:p>
            <a:r>
              <a:rPr lang="en-US" dirty="0" smtClean="0"/>
              <a:t>Museum national </a:t>
            </a:r>
            <a:r>
              <a:rPr lang="en-US" dirty="0" err="1" smtClean="0"/>
              <a:t>d’histoire</a:t>
            </a:r>
            <a:r>
              <a:rPr lang="en-US" dirty="0" smtClean="0"/>
              <a:t> </a:t>
            </a:r>
            <a:r>
              <a:rPr lang="en-US" dirty="0" err="1" smtClean="0"/>
              <a:t>naturelle</a:t>
            </a:r>
            <a:endParaRPr lang="en-US" dirty="0" smtClean="0"/>
          </a:p>
          <a:p>
            <a:r>
              <a:rPr lang="en-US" dirty="0" err="1" smtClean="0"/>
              <a:t>Consejo</a:t>
            </a:r>
            <a:r>
              <a:rPr lang="en-US" dirty="0" smtClean="0"/>
              <a:t> Superior de </a:t>
            </a:r>
            <a:r>
              <a:rPr lang="en-US" dirty="0" err="1" smtClean="0"/>
              <a:t>Investigaciones</a:t>
            </a:r>
            <a:r>
              <a:rPr lang="en-US" dirty="0" smtClean="0"/>
              <a:t> </a:t>
            </a:r>
            <a:r>
              <a:rPr lang="en-US" dirty="0" err="1" smtClean="0"/>
              <a:t>Cientificas</a:t>
            </a:r>
            <a:endParaRPr lang="en-US" dirty="0" smtClean="0"/>
          </a:p>
          <a:p>
            <a:r>
              <a:rPr lang="en-US" dirty="0" err="1" smtClean="0"/>
              <a:t>Università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Firenze</a:t>
            </a:r>
          </a:p>
          <a:p>
            <a:r>
              <a:rPr lang="en-US" dirty="0" smtClean="0"/>
              <a:t>Royal Botanic Garden, Edinburgh</a:t>
            </a:r>
          </a:p>
          <a:p>
            <a:r>
              <a:rPr lang="en-US" dirty="0" smtClean="0"/>
              <a:t>Species 2000</a:t>
            </a:r>
          </a:p>
          <a:p>
            <a:r>
              <a:rPr lang="en-US" dirty="0" smtClean="0"/>
              <a:t>John Wiley &amp; Sons limited</a:t>
            </a:r>
          </a:p>
          <a:p>
            <a:r>
              <a:rPr lang="en-US" dirty="0" err="1" smtClean="0"/>
              <a:t>Helsingin</a:t>
            </a:r>
            <a:r>
              <a:rPr lang="en-US" dirty="0" smtClean="0"/>
              <a:t> </a:t>
            </a:r>
            <a:r>
              <a:rPr lang="en-US" dirty="0" err="1" smtClean="0"/>
              <a:t>yliopisto</a:t>
            </a:r>
            <a:r>
              <a:rPr lang="en-US" dirty="0" smtClean="0"/>
              <a:t> UH-</a:t>
            </a:r>
            <a:r>
              <a:rPr lang="en-US" dirty="0" err="1" smtClean="0"/>
              <a:t>Viikki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Internet Archive Scanning Partnership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cs typeface="Arial" charset="0"/>
              </a:rPr>
              <a:t>Internet Archive scanning centers in London, New York, Boston, Washington, etc. High-quality, non-destructive scans.</a:t>
            </a:r>
          </a:p>
          <a:p>
            <a:r>
              <a:rPr lang="en-US" sz="3200" dirty="0" smtClean="0">
                <a:cs typeface="Arial" charset="0"/>
              </a:rPr>
              <a:t>Image files and text derived from OCR. </a:t>
            </a:r>
          </a:p>
          <a:p>
            <a:endParaRPr lang="en-US" dirty="0" smtClean="0"/>
          </a:p>
        </p:txBody>
      </p:sp>
      <p:pic>
        <p:nvPicPr>
          <p:cNvPr id="5" name="Content Placeholder 4" descr="2006-10-19-dscn59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8150" y="1589567"/>
            <a:ext cx="3474850" cy="4354033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Stats: Now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70,630 volumes</a:t>
            </a:r>
          </a:p>
          <a:p>
            <a:r>
              <a:rPr lang="en-US" dirty="0" smtClean="0"/>
              <a:t>26.4 million pages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828800"/>
            <a:ext cx="4724400" cy="3721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5549900"/>
            <a:ext cx="3956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Oldest book: </a:t>
            </a:r>
            <a:r>
              <a:rPr lang="en-US" dirty="0" err="1" smtClean="0"/>
              <a:t>Schöffer’s</a:t>
            </a:r>
            <a:r>
              <a:rPr lang="en-US" dirty="0" smtClean="0"/>
              <a:t> </a:t>
            </a:r>
            <a:r>
              <a:rPr lang="en-US" i="1" dirty="0" smtClean="0">
                <a:hlinkClick r:id="rId3"/>
              </a:rPr>
              <a:t>Herbarius</a:t>
            </a:r>
            <a:r>
              <a:rPr lang="en-US" dirty="0" smtClean="0"/>
              <a:t>, 1484.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Stats: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Jan – Sep 2009</a:t>
            </a:r>
          </a:p>
          <a:p>
            <a:pPr lvl="1"/>
            <a:r>
              <a:rPr lang="en-US" dirty="0" smtClean="0"/>
              <a:t>266,000 visitors</a:t>
            </a:r>
          </a:p>
          <a:p>
            <a:pPr lvl="1"/>
            <a:r>
              <a:rPr lang="en-US" dirty="0" smtClean="0"/>
              <a:t>436,000 visits</a:t>
            </a:r>
          </a:p>
          <a:p>
            <a:pPr lvl="1"/>
            <a:r>
              <a:rPr lang="en-US" dirty="0" smtClean="0"/>
              <a:t>2.1million </a:t>
            </a:r>
            <a:r>
              <a:rPr lang="en-US" dirty="0" err="1" smtClean="0"/>
              <a:t>pageviews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44900" y="1589567"/>
            <a:ext cx="4200747" cy="4572000"/>
          </a:xfrm>
        </p:spPr>
        <p:txBody>
          <a:bodyPr/>
          <a:lstStyle/>
          <a:p>
            <a:r>
              <a:rPr lang="en-US" dirty="0" smtClean="0"/>
              <a:t>Daily average</a:t>
            </a:r>
          </a:p>
          <a:p>
            <a:pPr lvl="1"/>
            <a:r>
              <a:rPr lang="en-US" dirty="0" smtClean="0"/>
              <a:t>970 visitors</a:t>
            </a:r>
          </a:p>
          <a:p>
            <a:pPr lvl="1"/>
            <a:r>
              <a:rPr lang="en-US" dirty="0" smtClean="0"/>
              <a:t>1,600 visits / day</a:t>
            </a:r>
          </a:p>
          <a:p>
            <a:pPr lvl="1"/>
            <a:r>
              <a:rPr lang="en-US" dirty="0" smtClean="0"/>
              <a:t>7,700 </a:t>
            </a:r>
            <a:r>
              <a:rPr lang="en-US" dirty="0" err="1" smtClean="0"/>
              <a:t>pageviews</a:t>
            </a:r>
            <a:r>
              <a:rPr lang="en-US" dirty="0" smtClean="0"/>
              <a:t> / day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48" y="3505200"/>
            <a:ext cx="8915400" cy="1731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t="15021"/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3810000"/>
            <a:ext cx="167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 – Sep 2009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421868"/>
            <a:ext cx="235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to 30 Sep 2009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Kinds of Texts?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cs typeface="ＭＳ Ｐゴシック" pitchFamily="16" charset="-128"/>
              </a:rPr>
              <a:t>Each class presents a unique set of issues to resolve: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cs typeface="ＭＳ Ｐゴシック" pitchFamily="16" charset="-128"/>
              </a:rPr>
              <a:t>Public Domain – pre-1923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cs typeface="ＭＳ Ｐゴシック" pitchFamily="16" charset="-128"/>
              </a:rPr>
              <a:t>Post-1923 monographs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cs typeface="ＭＳ Ｐゴシック" pitchFamily="16" charset="-128"/>
              </a:rPr>
              <a:t>	some with copyright renewals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cs typeface="ＭＳ Ｐゴシック" pitchFamily="16" charset="-128"/>
              </a:rPr>
              <a:t>	some without copyright renewals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cs typeface="ＭＳ Ｐゴシック" pitchFamily="16" charset="-128"/>
              </a:rPr>
              <a:t>Non-profit learned society journals with permissions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cs typeface="ＭＳ Ｐゴシック" pitchFamily="16" charset="-128"/>
              </a:rPr>
              <a:t>Commercial journals; 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cs typeface="ＭＳ Ｐゴシック" pitchFamily="16" charset="-128"/>
              </a:rPr>
              <a:t>Grey literature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cs typeface="ＭＳ Ｐゴシック" pitchFamily="16" charset="-128"/>
              </a:rPr>
              <a:t>Archival material; field and expedition notebooks</a:t>
            </a:r>
            <a:endParaRPr lang="en-US" sz="3200" dirty="0">
              <a:cs typeface="ＭＳ Ｐゴシック" pitchFamily="16" charset="-128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edia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Freeland.thmx</Template>
  <TotalTime>1044</TotalTime>
  <Words>1145</Words>
  <Application>Microsoft Office PowerPoint</Application>
  <PresentationFormat>On-screen Show (4:3)</PresentationFormat>
  <Paragraphs>215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Median</vt:lpstr>
      <vt:lpstr>Slide 1</vt:lpstr>
      <vt:lpstr>BHL History</vt:lpstr>
      <vt:lpstr>BHL Members</vt:lpstr>
      <vt:lpstr>BHL Members: US/UK</vt:lpstr>
      <vt:lpstr>BHL Members: BHL-Europe</vt:lpstr>
      <vt:lpstr>Internet Archive Scanning Partnership</vt:lpstr>
      <vt:lpstr>Stats: Now Online</vt:lpstr>
      <vt:lpstr>Stats: Usage</vt:lpstr>
      <vt:lpstr>What Kinds of Texts?</vt:lpstr>
      <vt:lpstr>Global, coordinated development</vt:lpstr>
      <vt:lpstr>Open Software &amp; Development</vt:lpstr>
      <vt:lpstr>Open Data</vt:lpstr>
      <vt:lpstr>Open Source Pageturning UI</vt:lpstr>
      <vt:lpstr>Metadata: Feedback loop</vt:lpstr>
      <vt:lpstr>Services</vt:lpstr>
      <vt:lpstr>Services: OpenURL Request</vt:lpstr>
      <vt:lpstr>Services: OpenURL Disambiguation</vt:lpstr>
      <vt:lpstr>Services: OpenURL Results</vt:lpstr>
      <vt:lpstr>Encyclopedia of Life</vt:lpstr>
      <vt:lpstr>Other Consumers</vt:lpstr>
      <vt:lpstr>Crowdsourced Articles</vt:lpstr>
      <vt:lpstr>Crowdsourced Articles</vt:lpstr>
      <vt:lpstr>Great, but how…</vt:lpstr>
      <vt:lpstr>Development goals re: citations</vt:lpstr>
      <vt:lpstr>Crowdsourced Articles</vt:lpstr>
      <vt:lpstr>Slide 26</vt:lpstr>
      <vt:lpstr>Slide 27</vt:lpstr>
      <vt:lpstr>Slide 28</vt:lpstr>
      <vt:lpstr>PDF</vt:lpstr>
      <vt:lpstr>Slide 30</vt:lpstr>
      <vt:lpstr>Storage</vt:lpstr>
      <vt:lpstr>Next steps</vt:lpstr>
      <vt:lpstr>Fun: BHL In Your Pocket!</vt:lpstr>
      <vt:lpstr>BHL Digital Preservation</vt:lpstr>
      <vt:lpstr> Collaboration is the Key </vt:lpstr>
      <vt:lpstr>We invite your participation at any level</vt:lpstr>
      <vt:lpstr>Thanks!</vt:lpstr>
    </vt:vector>
  </TitlesOfParts>
  <Manager/>
  <Company>Missouri Botanical Garden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BHL Developments </dc:title>
  <dc:subject/>
  <dc:creator>Chris Freeland</dc:creator>
  <cp:keywords/>
  <dc:description/>
  <cp:lastModifiedBy>garnettt</cp:lastModifiedBy>
  <cp:revision>51</cp:revision>
  <dcterms:created xsi:type="dcterms:W3CDTF">2009-12-08T19:50:59Z</dcterms:created>
  <dcterms:modified xsi:type="dcterms:W3CDTF">2009-12-18T15:37:52Z</dcterms:modified>
  <cp:category/>
</cp:coreProperties>
</file>