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72" r:id="rId2"/>
  </p:sldMasterIdLst>
  <p:sldIdLst>
    <p:sldId id="256" r:id="rId3"/>
    <p:sldId id="262" r:id="rId4"/>
    <p:sldId id="260" r:id="rId5"/>
    <p:sldId id="259" r:id="rId6"/>
    <p:sldId id="258" r:id="rId7"/>
    <p:sldId id="295" r:id="rId8"/>
    <p:sldId id="292" r:id="rId9"/>
    <p:sldId id="294" r:id="rId10"/>
    <p:sldId id="293" r:id="rId11"/>
    <p:sldId id="261" r:id="rId12"/>
    <p:sldId id="284" r:id="rId13"/>
    <p:sldId id="285" r:id="rId14"/>
    <p:sldId id="286" r:id="rId15"/>
    <p:sldId id="291" r:id="rId16"/>
    <p:sldId id="315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263" r:id="rId34"/>
    <p:sldId id="287" r:id="rId35"/>
    <p:sldId id="289" r:id="rId36"/>
    <p:sldId id="288" r:id="rId37"/>
    <p:sldId id="266" r:id="rId38"/>
    <p:sldId id="267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97" r:id="rId47"/>
    <p:sldId id="268" r:id="rId48"/>
    <p:sldId id="269" r:id="rId49"/>
    <p:sldId id="270" r:id="rId50"/>
    <p:sldId id="290" r:id="rId51"/>
    <p:sldId id="272" r:id="rId52"/>
    <p:sldId id="274" r:id="rId53"/>
    <p:sldId id="273" r:id="rId54"/>
    <p:sldId id="275" r:id="rId55"/>
    <p:sldId id="283" r:id="rId56"/>
    <p:sldId id="316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7" d="100"/>
          <a:sy n="77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8BA93CF-B5F9-8747-BFC2-2C8981241A8F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5D70EB-46F7-4F4B-9379-B442AF3A4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93CF-B5F9-8747-BFC2-2C8981241A8F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0EB-46F7-4F4B-9379-B442AF3A4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8BA93CF-B5F9-8747-BFC2-2C8981241A8F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05D70EB-46F7-4F4B-9379-B442AF3A4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615D-3941-CD4F-8317-4F87A2C89A2E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759-4E95-8C4A-A751-2AA490C07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615D-3941-CD4F-8317-4F87A2C89A2E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759-4E95-8C4A-A751-2AA490C07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615D-3941-CD4F-8317-4F87A2C89A2E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759-4E95-8C4A-A751-2AA490C07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615D-3941-CD4F-8317-4F87A2C89A2E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759-4E95-8C4A-A751-2AA490C07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615D-3941-CD4F-8317-4F87A2C89A2E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759-4E95-8C4A-A751-2AA490C07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615D-3941-CD4F-8317-4F87A2C89A2E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759-4E95-8C4A-A751-2AA490C07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615D-3941-CD4F-8317-4F87A2C89A2E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759-4E95-8C4A-A751-2AA490C07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615D-3941-CD4F-8317-4F87A2C89A2E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759-4E95-8C4A-A751-2AA490C07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93CF-B5F9-8747-BFC2-2C8981241A8F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5D70EB-46F7-4F4B-9379-B442AF3A4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615D-3941-CD4F-8317-4F87A2C89A2E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759-4E95-8C4A-A751-2AA490C07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615D-3941-CD4F-8317-4F87A2C89A2E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759-4E95-8C4A-A751-2AA490C07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615D-3941-CD4F-8317-4F87A2C89A2E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9759-4E95-8C4A-A751-2AA490C07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93CF-B5F9-8747-BFC2-2C8981241A8F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05D70EB-46F7-4F4B-9379-B442AF3A4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BA93CF-B5F9-8747-BFC2-2C8981241A8F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05D70EB-46F7-4F4B-9379-B442AF3A4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BA93CF-B5F9-8747-BFC2-2C8981241A8F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05D70EB-46F7-4F4B-9379-B442AF3A4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93CF-B5F9-8747-BFC2-2C8981241A8F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5D70EB-46F7-4F4B-9379-B442AF3A4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93CF-B5F9-8747-BFC2-2C8981241A8F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5D70EB-46F7-4F4B-9379-B442AF3A4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93CF-B5F9-8747-BFC2-2C8981241A8F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5D70EB-46F7-4F4B-9379-B442AF3A4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8BA93CF-B5F9-8747-BFC2-2C8981241A8F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05D70EB-46F7-4F4B-9379-B442AF3A4A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BA93CF-B5F9-8747-BFC2-2C8981241A8F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5D70EB-46F7-4F4B-9379-B442AF3A4A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8615D-3941-CD4F-8317-4F87A2C89A2E}" type="datetimeFigureOut">
              <a:rPr lang="en-US" smtClean="0"/>
              <a:pPr/>
              <a:t>1/30/11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29759-4E95-8C4A-A751-2AA490C07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chrisfreeland" TargetMode="External"/><Relationship Id="rId4" Type="http://schemas.openxmlformats.org/officeDocument/2006/relationships/hyperlink" Target="http://www.chrisfreeland.com" TargetMode="External"/><Relationship Id="rId5" Type="http://schemas.openxmlformats.org/officeDocument/2006/relationships/hyperlink" Target="http://www.flickr.com/photos/chrisfreeland/" TargetMode="External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hris.freeland@mobot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7000"/>
          </a:blip>
          <a:srcRect r="7427"/>
          <a:stretch>
            <a:fillRect/>
          </a:stretch>
        </p:blipFill>
        <p:spPr>
          <a:xfrm>
            <a:off x="-1" y="-1"/>
            <a:ext cx="9144001" cy="6050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752600"/>
            <a:ext cx="6477000" cy="4114800"/>
          </a:xfrm>
          <a:solidFill>
            <a:schemeClr val="bg2"/>
          </a:solidFill>
          <a:ln w="12700" cmpd="sng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   B</a:t>
            </a:r>
            <a:r>
              <a:rPr lang="en-US" b="1" dirty="0" smtClean="0"/>
              <a:t>iodiversity</a:t>
            </a:r>
            <a:br>
              <a:rPr lang="en-US" b="1" dirty="0" smtClean="0"/>
            </a:br>
            <a:r>
              <a:rPr lang="en-US" b="1" dirty="0" smtClean="0"/>
              <a:t>    </a:t>
            </a:r>
            <a:r>
              <a:rPr lang="en-US" sz="6000" b="1" dirty="0" smtClean="0"/>
              <a:t>H</a:t>
            </a:r>
            <a:r>
              <a:rPr lang="en-US" b="1" dirty="0" smtClean="0"/>
              <a:t>eritage</a:t>
            </a:r>
            <a:br>
              <a:rPr lang="en-US" b="1" dirty="0" smtClean="0"/>
            </a:br>
            <a:r>
              <a:rPr lang="en-US" b="1" dirty="0" smtClean="0"/>
              <a:t>    </a:t>
            </a:r>
            <a:r>
              <a:rPr lang="en-US" sz="6000" b="1" dirty="0" smtClean="0"/>
              <a:t>L</a:t>
            </a:r>
            <a:r>
              <a:rPr lang="en-US" b="1" dirty="0" smtClean="0"/>
              <a:t>ibrary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Development 2008-2012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EOL Review. 31 Jan 2010.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Milestones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digital library for science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Tools for the selection, scanning, display, and analysis of biodiversity texts</a:t>
            </a:r>
          </a:p>
          <a:p>
            <a:r>
              <a:rPr lang="en-US" dirty="0" smtClean="0"/>
              <a:t>Integration of others’ tools that enhance BHL deliverables</a:t>
            </a:r>
          </a:p>
          <a:p>
            <a:pPr lvl="1"/>
            <a:r>
              <a:rPr lang="en-US" dirty="0" err="1" smtClean="0"/>
              <a:t>TaxonFinder</a:t>
            </a:r>
            <a:endParaRPr lang="en-US" dirty="0" smtClean="0"/>
          </a:p>
          <a:p>
            <a:pPr lvl="1"/>
            <a:r>
              <a:rPr lang="en-US" dirty="0" smtClean="0"/>
              <a:t>Google API</a:t>
            </a:r>
          </a:p>
          <a:p>
            <a:r>
              <a:rPr lang="en-US" dirty="0" smtClean="0"/>
              <a:t>Tens of thousands of historic publications now online</a:t>
            </a:r>
          </a:p>
          <a:p>
            <a:pPr lvl="1"/>
            <a:r>
              <a:rPr lang="en-US" dirty="0" smtClean="0"/>
              <a:t>Have liberated &amp; aggregated content of critical use to scientists all over the world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Transparent publication of processes &amp; results</a:t>
            </a:r>
          </a:p>
          <a:p>
            <a:r>
              <a:rPr lang="en-US" dirty="0" smtClean="0"/>
              <a:t>Minimal restrictions on scholarly use of materials</a:t>
            </a:r>
          </a:p>
          <a:p>
            <a:r>
              <a:rPr lang="en-US" dirty="0" smtClean="0"/>
              <a:t>Data sharing</a:t>
            </a:r>
          </a:p>
          <a:p>
            <a:pPr lvl="1"/>
            <a:r>
              <a:rPr lang="en-US" dirty="0" smtClean="0"/>
              <a:t>Custom Exports</a:t>
            </a:r>
          </a:p>
          <a:p>
            <a:pPr lvl="1"/>
            <a:r>
              <a:rPr lang="en-US" dirty="0" smtClean="0"/>
              <a:t>Custom APIs &amp; Standard </a:t>
            </a:r>
            <a:r>
              <a:rPr lang="en-US" dirty="0" err="1" smtClean="0"/>
              <a:t>Prototocols</a:t>
            </a:r>
            <a:endParaRPr lang="en-US" dirty="0" smtClean="0"/>
          </a:p>
          <a:p>
            <a:pPr lvl="2"/>
            <a:r>
              <a:rPr lang="en-US" dirty="0" err="1" smtClean="0"/>
              <a:t>OpenURL</a:t>
            </a:r>
            <a:r>
              <a:rPr lang="en-US" dirty="0" smtClean="0"/>
              <a:t> &amp; OAI-PMH</a:t>
            </a:r>
          </a:p>
          <a:p>
            <a:pPr lvl="1"/>
            <a:r>
              <a:rPr lang="en-US" dirty="0" smtClean="0"/>
              <a:t>RSS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with major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Library</a:t>
            </a:r>
          </a:p>
          <a:p>
            <a:pPr lvl="1"/>
            <a:r>
              <a:rPr lang="en-US" dirty="0" smtClean="0"/>
              <a:t>OCLC</a:t>
            </a:r>
          </a:p>
          <a:p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EOL</a:t>
            </a:r>
          </a:p>
          <a:p>
            <a:pPr lvl="1"/>
            <a:r>
              <a:rPr lang="en-US" dirty="0" smtClean="0"/>
              <a:t>JSTOR Plant Science</a:t>
            </a:r>
          </a:p>
          <a:p>
            <a:pPr lvl="1"/>
            <a:r>
              <a:rPr lang="en-US" dirty="0" smtClean="0"/>
              <a:t>Tropicos</a:t>
            </a:r>
          </a:p>
          <a:p>
            <a:pPr lvl="1"/>
            <a:r>
              <a:rPr lang="en-US" dirty="0" smtClean="0"/>
              <a:t>IPNI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Popular</a:t>
            </a:r>
          </a:p>
          <a:p>
            <a:pPr lvl="1"/>
            <a:r>
              <a:rPr lang="en-US" dirty="0" smtClean="0"/>
              <a:t>Wikipedia</a:t>
            </a:r>
          </a:p>
          <a:p>
            <a:pPr lvl="1"/>
            <a:r>
              <a:rPr lang="en-US" dirty="0" err="1" smtClean="0"/>
              <a:t>Bibliodyssey</a:t>
            </a:r>
            <a:endParaRPr lang="en-US" dirty="0" smtClean="0"/>
          </a:p>
          <a:p>
            <a:pPr lvl="1"/>
            <a:r>
              <a:rPr lang="en-US" dirty="0" err="1" smtClean="0"/>
              <a:t>ZipcodeZoo.com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Scholarly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Popular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Node-based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Content stored &amp; served from Internet Archive</a:t>
            </a:r>
          </a:p>
          <a:p>
            <a:pPr lvl="1"/>
            <a:r>
              <a:rPr lang="en-US" dirty="0" smtClean="0"/>
              <a:t>Free service, valuable partnership</a:t>
            </a:r>
          </a:p>
          <a:p>
            <a:r>
              <a:rPr lang="en-US" dirty="0" smtClean="0"/>
              <a:t>Copying content to custom cluster at MBL</a:t>
            </a:r>
          </a:p>
          <a:p>
            <a:pPr lvl="1"/>
            <a:r>
              <a:rPr lang="en-US" dirty="0" smtClean="0"/>
              <a:t>Phil </a:t>
            </a:r>
            <a:r>
              <a:rPr lang="en-US" dirty="0" err="1" smtClean="0"/>
              <a:t>Cryer</a:t>
            </a:r>
            <a:r>
              <a:rPr lang="en-US" dirty="0" smtClean="0"/>
              <a:t> &amp; Anthony Goddard working on storage &amp; compute platform</a:t>
            </a:r>
          </a:p>
          <a:p>
            <a:r>
              <a:rPr lang="en-US" dirty="0" smtClean="0"/>
              <a:t>Mirroring data from MBL to Europe, China, Africa, Australia, South America</a:t>
            </a:r>
          </a:p>
          <a:p>
            <a:r>
              <a:rPr lang="en-US" dirty="0" smtClean="0"/>
              <a:t>Assisting each node in meeting their local requirements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BHL -&gt; CiteBank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Article repository for the content in BHL</a:t>
            </a:r>
          </a:p>
          <a:p>
            <a:r>
              <a:rPr lang="en-US" dirty="0" smtClean="0"/>
              <a:t>Platform for storage &amp; sharing for publishers in need</a:t>
            </a:r>
          </a:p>
          <a:p>
            <a:r>
              <a:rPr lang="en-US" dirty="0" smtClean="0"/>
              <a:t>Opportunity for user engagement</a:t>
            </a:r>
          </a:p>
          <a:p>
            <a:r>
              <a:rPr lang="en-US" dirty="0" smtClean="0"/>
              <a:t>Scholarly </a:t>
            </a:r>
            <a:r>
              <a:rPr lang="en-US" dirty="0" err="1" smtClean="0"/>
              <a:t>crowdsourcing</a:t>
            </a:r>
            <a:endParaRPr lang="en-US" dirty="0" smtClean="0"/>
          </a:p>
          <a:p>
            <a:pPr lvl="1"/>
            <a:r>
              <a:rPr lang="en-US" dirty="0" smtClean="0"/>
              <a:t>Semi-automated markup &amp; enhancement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BHL Usage: By Month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8" y="1754657"/>
            <a:ext cx="9112802" cy="403654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BHL + Citebank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Content &amp; tools for scholarly crowdsourcing</a:t>
            </a:r>
          </a:p>
          <a:p>
            <a:pPr lvl="1"/>
            <a:r>
              <a:rPr lang="en-US" smtClean="0"/>
              <a:t>Users can get content they need, do minor work, share results with community</a:t>
            </a:r>
          </a:p>
          <a:p>
            <a:r>
              <a:rPr lang="en-US" smtClean="0"/>
              <a:t>More content for integration with other platforms</a:t>
            </a:r>
          </a:p>
          <a:p>
            <a:pPr lvl="1"/>
            <a:r>
              <a:rPr lang="en-US" smtClean="0"/>
              <a:t>JSTOR Plant Science, EOL, Atlas of Living Australia </a:t>
            </a:r>
          </a:p>
          <a:p>
            <a:pPr lvl="1"/>
            <a:r>
              <a:rPr lang="en-US" smtClean="0"/>
              <a:t>Mendeley, Zotero, RefWorks</a:t>
            </a:r>
          </a:p>
          <a:p>
            <a:endParaRPr lang="en-US" smtClean="0"/>
          </a:p>
        </p:txBody>
      </p:sp>
      <p:pic>
        <p:nvPicPr>
          <p:cNvPr id="40964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4641850"/>
            <a:ext cx="10937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3657600"/>
            <a:ext cx="596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5263" y="5334000"/>
            <a:ext cx="12525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</a:t>
            </a:r>
            <a:r>
              <a:rPr lang="en-US" dirty="0" smtClean="0"/>
              <a:t>through </a:t>
            </a:r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Tasks: 2011-2012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DOIs</a:t>
            </a:r>
            <a:endParaRPr lang="en-US" dirty="0" smtClean="0"/>
          </a:p>
          <a:p>
            <a:r>
              <a:rPr lang="en-US" dirty="0" smtClean="0"/>
              <a:t>API extensions</a:t>
            </a:r>
          </a:p>
          <a:p>
            <a:r>
              <a:rPr lang="en-US" dirty="0" smtClean="0"/>
              <a:t>Global Redundancy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Application</a:t>
            </a:r>
          </a:p>
          <a:p>
            <a:r>
              <a:rPr lang="en-US" dirty="0" smtClean="0"/>
              <a:t>CiteBank expansion</a:t>
            </a:r>
          </a:p>
          <a:p>
            <a:r>
              <a:rPr lang="en-US" dirty="0" smtClean="0"/>
              <a:t>OCR (?)</a:t>
            </a:r>
          </a:p>
          <a:p>
            <a:r>
              <a:rPr lang="en-US" dirty="0" smtClean="0"/>
              <a:t>More Content</a:t>
            </a:r>
          </a:p>
          <a:p>
            <a:pPr lvl="1"/>
            <a:r>
              <a:rPr lang="en-US" dirty="0" smtClean="0"/>
              <a:t>Darwin’s Library</a:t>
            </a:r>
          </a:p>
          <a:p>
            <a:r>
              <a:rPr lang="en-US" dirty="0" smtClean="0"/>
              <a:t>Have to be realistic about timeline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OCR &amp; text correction</a:t>
            </a:r>
          </a:p>
          <a:p>
            <a:r>
              <a:rPr lang="en-US" dirty="0" smtClean="0"/>
              <a:t>Automated location of article boundaries</a:t>
            </a:r>
          </a:p>
          <a:p>
            <a:r>
              <a:rPr lang="en-US" dirty="0" err="1" smtClean="0"/>
              <a:t>Semiautomated</a:t>
            </a:r>
            <a:r>
              <a:rPr lang="en-US" dirty="0" smtClean="0"/>
              <a:t> markup of texts</a:t>
            </a:r>
          </a:p>
          <a:p>
            <a:r>
              <a:rPr lang="en-US" dirty="0" smtClean="0"/>
              <a:t>Named-entity extraction</a:t>
            </a:r>
          </a:p>
          <a:p>
            <a:pPr lvl="1"/>
            <a:r>
              <a:rPr lang="en-US" dirty="0" smtClean="0"/>
              <a:t>Place names, person names</a:t>
            </a:r>
          </a:p>
          <a:p>
            <a:pPr lvl="1"/>
            <a:r>
              <a:rPr lang="en-US" dirty="0" smtClean="0"/>
              <a:t>Morphological characteristics</a:t>
            </a:r>
          </a:p>
          <a:p>
            <a:pPr lvl="2"/>
            <a:r>
              <a:rPr lang="en-US" dirty="0" smtClean="0"/>
              <a:t>University of Arizona, Harvard, </a:t>
            </a:r>
            <a:r>
              <a:rPr lang="en-US" dirty="0" err="1" smtClean="0"/>
              <a:t>Umass</a:t>
            </a:r>
            <a:endParaRPr lang="en-US" dirty="0" smtClean="0"/>
          </a:p>
          <a:p>
            <a:r>
              <a:rPr lang="en-US" dirty="0" smtClean="0"/>
              <a:t>Nomenclatural acts improvement</a:t>
            </a:r>
          </a:p>
          <a:p>
            <a:r>
              <a:rPr lang="en-US" dirty="0" smtClean="0"/>
              <a:t>Reconciliation groups</a:t>
            </a:r>
          </a:p>
          <a:p>
            <a:pPr lvl="1"/>
            <a:r>
              <a:rPr lang="en-US" dirty="0" smtClean="0"/>
              <a:t>Titles, Authors, Citations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Users are satisfied</a:t>
            </a:r>
          </a:p>
          <a:p>
            <a:r>
              <a:rPr lang="en-US" dirty="0" smtClean="0"/>
              <a:t>Users want more content</a:t>
            </a:r>
          </a:p>
          <a:p>
            <a:r>
              <a:rPr lang="en-US" dirty="0" smtClean="0"/>
              <a:t>Users are forgiving if content is specialized</a:t>
            </a:r>
          </a:p>
          <a:p>
            <a:r>
              <a:rPr lang="en-US" dirty="0" smtClean="0"/>
              <a:t>More work needed on UI</a:t>
            </a:r>
          </a:p>
          <a:p>
            <a:pPr lvl="1"/>
            <a:r>
              <a:rPr lang="en-US" dirty="0" smtClean="0"/>
              <a:t>But books are complex</a:t>
            </a:r>
          </a:p>
          <a:p>
            <a:r>
              <a:rPr lang="en-US" dirty="0" smtClean="0"/>
              <a:t>OCR is a major problem without a simple solution</a:t>
            </a:r>
          </a:p>
          <a:p>
            <a:r>
              <a:rPr lang="en-US" dirty="0" smtClean="0"/>
              <a:t>BHL is non-controversial</a:t>
            </a:r>
          </a:p>
          <a:p>
            <a:pPr lvl="1"/>
            <a:r>
              <a:rPr lang="en-US" dirty="0" smtClean="0"/>
              <a:t>Scan old books, put them online, make users happy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BHL &amp; EOL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300" y="0"/>
            <a:ext cx="3822700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6850" r="13422"/>
          <a:stretch>
            <a:fillRect/>
          </a:stretch>
        </p:blipFill>
        <p:spPr>
          <a:xfrm>
            <a:off x="0" y="-10220"/>
            <a:ext cx="5321300" cy="502919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Integration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4476" cy="5638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6460" cy="65532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BHL Usage: Since Launch (2008)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3032"/>
            <a:ext cx="9144000" cy="407436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6826" cy="66294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048"/>
            <a:ext cx="9144000" cy="649995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927"/>
            <a:ext cx="9144000" cy="647407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6826" cy="66294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8469" cy="66294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HL_CitationSharing_components_Slid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Finding: </a:t>
            </a:r>
            <a:r>
              <a:rPr lang="en-US" dirty="0" err="1" smtClean="0"/>
              <a:t>TaxonFinder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Mor</a:t>
            </a:r>
            <a:r>
              <a:rPr lang="en-US" dirty="0" smtClean="0"/>
              <a:t>e than 70million name strings in 32 million pages</a:t>
            </a:r>
          </a:p>
          <a:p>
            <a:r>
              <a:rPr lang="en-US" dirty="0" smtClean="0"/>
              <a:t>More than 1.5 million unique, verified names</a:t>
            </a:r>
          </a:p>
          <a:p>
            <a:r>
              <a:rPr lang="en-US" dirty="0" smtClean="0"/>
              <a:t>Want to use “grey names” for research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Nomenclatural Acts: </a:t>
            </a:r>
            <a:r>
              <a:rPr lang="en-US" dirty="0" err="1" smtClean="0"/>
              <a:t>NomenFinder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Finding:</a:t>
            </a:r>
          </a:p>
          <a:p>
            <a:pPr lvl="1"/>
            <a:r>
              <a:rPr lang="en-US" dirty="0" err="1" smtClean="0"/>
              <a:t>nov</a:t>
            </a:r>
            <a:r>
              <a:rPr lang="en-US" dirty="0" smtClean="0"/>
              <a:t>. sp.</a:t>
            </a:r>
          </a:p>
          <a:p>
            <a:pPr lvl="1"/>
            <a:r>
              <a:rPr lang="en-US" dirty="0" err="1" smtClean="0"/>
              <a:t>nov</a:t>
            </a:r>
            <a:r>
              <a:rPr lang="en-US" dirty="0" smtClean="0"/>
              <a:t>. gen</a:t>
            </a:r>
          </a:p>
          <a:p>
            <a:r>
              <a:rPr lang="en-US" dirty="0" smtClean="0"/>
              <a:t>Good starting point, showed promise</a:t>
            </a:r>
          </a:p>
          <a:p>
            <a:r>
              <a:rPr lang="en-US" dirty="0" smtClean="0"/>
              <a:t>Needs more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Academic exercise</a:t>
            </a:r>
          </a:p>
          <a:p>
            <a:pPr lvl="1"/>
            <a:r>
              <a:rPr lang="en-US" dirty="0" smtClean="0"/>
              <a:t>Graduate students, code challenge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BHL &amp; EOL Cooperation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Started off convergent</a:t>
            </a:r>
          </a:p>
          <a:p>
            <a:pPr lvl="1"/>
            <a:r>
              <a:rPr lang="en-US" dirty="0" smtClean="0"/>
              <a:t>Fedora</a:t>
            </a:r>
          </a:p>
          <a:p>
            <a:r>
              <a:rPr lang="en-US" dirty="0" smtClean="0"/>
              <a:t>Diverged</a:t>
            </a:r>
          </a:p>
          <a:p>
            <a:r>
              <a:rPr lang="en-US" dirty="0" smtClean="0"/>
              <a:t>Grown independently</a:t>
            </a:r>
          </a:p>
          <a:p>
            <a:pPr lvl="1"/>
            <a:r>
              <a:rPr lang="en-US" dirty="0" smtClean="0"/>
              <a:t>Different user audiences with overlap</a:t>
            </a:r>
          </a:p>
          <a:p>
            <a:pPr lvl="1"/>
            <a:r>
              <a:rPr lang="en-US" dirty="0" smtClean="0"/>
              <a:t>Different requirements</a:t>
            </a:r>
          </a:p>
          <a:p>
            <a:pPr lvl="1"/>
            <a:r>
              <a:rPr lang="en-US" dirty="0" smtClean="0"/>
              <a:t>Difference challenges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BHL Usage: Comparing 2009 &amp; 2010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0226"/>
            <a:ext cx="9144000" cy="448437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BHL as infrastructure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60000"/>
          </a:blip>
          <a:srcRect b="24553"/>
          <a:stretch>
            <a:fillRect/>
          </a:stretch>
        </p:blipFill>
        <p:spPr>
          <a:xfrm>
            <a:off x="-1" y="30236"/>
            <a:ext cx="9218921" cy="492276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BHL &amp; </a:t>
            </a:r>
            <a:r>
              <a:rPr lang="en-US" dirty="0" err="1" smtClean="0"/>
              <a:t>Nomenclators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Repository of articles &amp; original descriptions</a:t>
            </a:r>
          </a:p>
          <a:p>
            <a:r>
              <a:rPr lang="en-US" dirty="0" smtClean="0"/>
              <a:t>Building APIs to bridge repositories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337363"/>
            <a:ext cx="4648199" cy="375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BHL &amp; GNA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CiteBank as repository</a:t>
            </a:r>
          </a:p>
          <a:p>
            <a:r>
              <a:rPr lang="en-US" dirty="0" smtClean="0"/>
              <a:t>More work needed for Reconciliation Groups</a:t>
            </a:r>
          </a:p>
          <a:p>
            <a:r>
              <a:rPr lang="en-US" dirty="0" smtClean="0"/>
              <a:t>Plugged into meetings, discussions, model reviews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BHL as Data Provider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Other International Digital Library </a:t>
            </a:r>
            <a:r>
              <a:rPr lang="en-US" dirty="0" smtClean="0"/>
              <a:t>Projects</a:t>
            </a:r>
          </a:p>
          <a:p>
            <a:pPr lvl="1"/>
            <a:r>
              <a:rPr lang="en-US" dirty="0" err="1" smtClean="0"/>
              <a:t>Europeana</a:t>
            </a:r>
            <a:endParaRPr lang="en-US" dirty="0" smtClean="0"/>
          </a:p>
          <a:p>
            <a:pPr lvl="1"/>
            <a:r>
              <a:rPr lang="en-US" dirty="0" smtClean="0"/>
              <a:t>German digital libraries &amp; university catalogues</a:t>
            </a:r>
          </a:p>
          <a:p>
            <a:r>
              <a:rPr lang="en-US" dirty="0" smtClean="0"/>
              <a:t>Other research projects</a:t>
            </a:r>
          </a:p>
          <a:p>
            <a:pPr lvl="1"/>
            <a:r>
              <a:rPr lang="en-US" dirty="0" smtClean="0"/>
              <a:t>Hong Cui in AZ</a:t>
            </a:r>
          </a:p>
          <a:p>
            <a:pPr lvl="1"/>
            <a:r>
              <a:rPr lang="en-US" dirty="0" err="1" smtClean="0"/>
              <a:t>Conjecturator</a:t>
            </a:r>
            <a:endParaRPr lang="en-US" dirty="0" smtClean="0"/>
          </a:p>
          <a:p>
            <a:r>
              <a:rPr lang="en-US" dirty="0" smtClean="0"/>
              <a:t>Datasets for GIS / Spatial Analysis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BHL &amp; </a:t>
            </a:r>
            <a:r>
              <a:rPr lang="en-US" dirty="0" err="1" smtClean="0"/>
              <a:t>ViBRANT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Provider</a:t>
            </a:r>
          </a:p>
          <a:p>
            <a:r>
              <a:rPr lang="en-US" dirty="0" smtClean="0"/>
              <a:t>Integration with WP7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7"/>
          <p:cNvSpPr txBox="1">
            <a:spLocks noChangeArrowheads="1"/>
          </p:cNvSpPr>
          <p:nvPr/>
        </p:nvSpPr>
        <p:spPr bwMode="auto">
          <a:xfrm>
            <a:off x="990600" y="3624263"/>
            <a:ext cx="722153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Verdana" charset="0"/>
              </a:rPr>
              <a:t>Email: </a:t>
            </a:r>
            <a:r>
              <a:rPr lang="en-US" sz="2400">
                <a:solidFill>
                  <a:schemeClr val="tx2"/>
                </a:solidFill>
                <a:latin typeface="Verdana" charset="0"/>
                <a:hlinkClick r:id="rId2"/>
              </a:rPr>
              <a:t>chris.freeland@mobot.org</a:t>
            </a:r>
            <a:endParaRPr lang="en-US" sz="2400">
              <a:solidFill>
                <a:schemeClr val="tx2"/>
              </a:solidFill>
              <a:latin typeface="Verdana" charset="0"/>
            </a:endParaRPr>
          </a:p>
          <a:p>
            <a:endParaRPr lang="en-US" sz="2400">
              <a:solidFill>
                <a:schemeClr val="tx2"/>
              </a:solidFill>
              <a:latin typeface="Verdana" charset="0"/>
            </a:endParaRPr>
          </a:p>
          <a:p>
            <a:r>
              <a:rPr lang="en-US" sz="2400">
                <a:solidFill>
                  <a:schemeClr val="tx2"/>
                </a:solidFill>
                <a:latin typeface="Verdana" charset="0"/>
              </a:rPr>
              <a:t>Twitter: </a:t>
            </a:r>
            <a:r>
              <a:rPr lang="en-US" sz="2400">
                <a:solidFill>
                  <a:schemeClr val="tx2"/>
                </a:solidFill>
                <a:latin typeface="Verdana" charset="0"/>
                <a:hlinkClick r:id="rId3"/>
              </a:rPr>
              <a:t>@chrisfreeland</a:t>
            </a:r>
            <a:endParaRPr lang="en-US" sz="2400">
              <a:solidFill>
                <a:schemeClr val="tx2"/>
              </a:solidFill>
              <a:latin typeface="Verdana" charset="0"/>
            </a:endParaRPr>
          </a:p>
          <a:p>
            <a:endParaRPr lang="en-US" sz="2400">
              <a:solidFill>
                <a:schemeClr val="tx2"/>
              </a:solidFill>
              <a:latin typeface="Verdana" charset="0"/>
            </a:endParaRPr>
          </a:p>
          <a:p>
            <a:r>
              <a:rPr lang="en-US" sz="2400">
                <a:solidFill>
                  <a:schemeClr val="tx2"/>
                </a:solidFill>
                <a:latin typeface="Verdana" charset="0"/>
              </a:rPr>
              <a:t>Blog / info: </a:t>
            </a:r>
            <a:r>
              <a:rPr lang="en-US" sz="2400">
                <a:solidFill>
                  <a:schemeClr val="tx2"/>
                </a:solidFill>
                <a:latin typeface="Verdana" charset="0"/>
                <a:hlinkClick r:id="rId4"/>
              </a:rPr>
              <a:t>chrisfreeland.com</a:t>
            </a:r>
            <a:endParaRPr lang="en-US" sz="2400">
              <a:solidFill>
                <a:schemeClr val="tx2"/>
              </a:solidFill>
              <a:latin typeface="Verdana" charset="0"/>
            </a:endParaRPr>
          </a:p>
          <a:p>
            <a:endParaRPr lang="en-US" sz="2400">
              <a:solidFill>
                <a:schemeClr val="tx2"/>
              </a:solidFill>
              <a:latin typeface="Verdana" charset="0"/>
            </a:endParaRPr>
          </a:p>
          <a:p>
            <a:r>
              <a:rPr lang="en-US" sz="2400">
                <a:solidFill>
                  <a:schemeClr val="tx2"/>
                </a:solidFill>
                <a:latin typeface="Verdana" charset="0"/>
              </a:rPr>
              <a:t>Flickr: </a:t>
            </a:r>
            <a:r>
              <a:rPr lang="en-US" sz="2400">
                <a:solidFill>
                  <a:schemeClr val="tx2"/>
                </a:solidFill>
                <a:latin typeface="Verdana" charset="0"/>
                <a:hlinkClick r:id="rId5"/>
              </a:rPr>
              <a:t>http://flickr.com/photos/chrisfreeland/</a:t>
            </a:r>
            <a:endParaRPr lang="en-US" sz="2400">
              <a:solidFill>
                <a:schemeClr val="tx2"/>
              </a:solidFill>
              <a:latin typeface="Verdana" charset="0"/>
            </a:endParaRPr>
          </a:p>
          <a:p>
            <a:endParaRPr lang="en-US" sz="2400">
              <a:solidFill>
                <a:schemeClr val="tx2"/>
              </a:solidFill>
              <a:latin typeface="Verdana" charset="0"/>
            </a:endParaRPr>
          </a:p>
        </p:txBody>
      </p:sp>
      <p:pic>
        <p:nvPicPr>
          <p:cNvPr id="44035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300" y="3713163"/>
            <a:ext cx="368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300" y="4432300"/>
            <a:ext cx="36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300" y="5173663"/>
            <a:ext cx="368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300" y="5897563"/>
            <a:ext cx="368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You!</a:t>
            </a:r>
          </a:p>
        </p:txBody>
      </p:sp>
      <p:sp>
        <p:nvSpPr>
          <p:cNvPr id="1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Chris Freeland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ea typeface="+mn-ea"/>
              </a:rPr>
              <a:t>Director, Center for Biodiversity Informatics</a:t>
            </a:r>
            <a:br>
              <a:rPr lang="en-US" sz="2400" dirty="0" smtClean="0">
                <a:ea typeface="+mn-ea"/>
              </a:rPr>
            </a:br>
            <a:r>
              <a:rPr lang="en-US" sz="2400" dirty="0" smtClean="0">
                <a:ea typeface="+mn-ea"/>
              </a:rPr>
              <a:t>Missouri Botanical </a:t>
            </a:r>
            <a:r>
              <a:rPr lang="en-US" sz="2400" dirty="0" smtClean="0">
                <a:ea typeface="+mn-ea"/>
              </a:rPr>
              <a:t>Garden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/>
              <a:t>Technical Director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ea typeface="+mn-ea"/>
              </a:rPr>
              <a:t>	Biodiversity </a:t>
            </a:r>
            <a:r>
              <a:rPr lang="en-US" sz="2400" smtClean="0"/>
              <a:t>Heritage Library</a:t>
            </a:r>
            <a:endParaRPr lang="en-US" sz="2400" dirty="0" smtClean="0">
              <a:ea typeface="+mn-ea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2010 User Survey: Frequency of 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54416"/>
          <a:stretch>
            <a:fillRect/>
          </a:stretch>
        </p:blipFill>
        <p:spPr>
          <a:xfrm>
            <a:off x="0" y="1600200"/>
            <a:ext cx="9131576" cy="3733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Survey: Users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3485"/>
            <a:ext cx="9144000" cy="470916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Survey: Satisfaction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15137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Survey: Development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44828"/>
            <a:ext cx="9192339" cy="531317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Freeland_visual.potx</Template>
  <TotalTime>1469</TotalTime>
  <Words>635</Words>
  <Application>Microsoft Macintosh PowerPoint</Application>
  <PresentationFormat>On-screen Show (4:3)</PresentationFormat>
  <Paragraphs>145</Paragraphs>
  <Slides>55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Median</vt:lpstr>
      <vt:lpstr>Office Theme</vt:lpstr>
      <vt:lpstr>   Biodiversity     Heritage     Library  Development 2008-2012</vt:lpstr>
      <vt:lpstr>Usage</vt:lpstr>
      <vt:lpstr>BHL Usage: By Month</vt:lpstr>
      <vt:lpstr>BHL Usage: Since Launch (2008)</vt:lpstr>
      <vt:lpstr>BHL Usage: Comparing 2009 &amp; 2010</vt:lpstr>
      <vt:lpstr>2010 User Survey: Frequency of Use</vt:lpstr>
      <vt:lpstr>User Survey: Users</vt:lpstr>
      <vt:lpstr>User Survey: Satisfaction</vt:lpstr>
      <vt:lpstr>User Survey: Development Priorities</vt:lpstr>
      <vt:lpstr>Development Milestones</vt:lpstr>
      <vt:lpstr>Integrated digital library for science</vt:lpstr>
      <vt:lpstr>Open data</vt:lpstr>
      <vt:lpstr>Integration with major projects</vt:lpstr>
      <vt:lpstr>Global Node-based Infrastructure</vt:lpstr>
      <vt:lpstr>BHL -&gt; CiteBank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BHL + Citebank</vt:lpstr>
      <vt:lpstr>Development through 2012</vt:lpstr>
      <vt:lpstr>Core Tasks: 2011-2012</vt:lpstr>
      <vt:lpstr>Research projects</vt:lpstr>
      <vt:lpstr>Lessons learned</vt:lpstr>
      <vt:lpstr>BHL &amp; EOL</vt:lpstr>
      <vt:lpstr>Current Integration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Data Mining</vt:lpstr>
      <vt:lpstr>Name Finding: TaxonFinder</vt:lpstr>
      <vt:lpstr>Nomenclatural Acts: NomenFinder</vt:lpstr>
      <vt:lpstr>BHL &amp; EOL Cooperation</vt:lpstr>
      <vt:lpstr>BHL as infrastructure</vt:lpstr>
      <vt:lpstr>BHL &amp; Nomenclators</vt:lpstr>
      <vt:lpstr>BHL &amp; GNA</vt:lpstr>
      <vt:lpstr>BHL as Data Provider</vt:lpstr>
      <vt:lpstr>BHL &amp; ViBRANT</vt:lpstr>
      <vt:lpstr>Thank You!</vt:lpstr>
    </vt:vector>
  </TitlesOfParts>
  <Company>Missouri Botanical Garden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Biodiversity Heritage Library  Development 2008-2012</dc:title>
  <dc:creator>Chris Freeland</dc:creator>
  <cp:lastModifiedBy>Chris Freeland</cp:lastModifiedBy>
  <cp:revision>12</cp:revision>
  <dcterms:created xsi:type="dcterms:W3CDTF">2011-01-30T18:54:08Z</dcterms:created>
  <dcterms:modified xsi:type="dcterms:W3CDTF">2011-01-31T15:04:01Z</dcterms:modified>
</cp:coreProperties>
</file>