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7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5EFC8-4179-4229-B978-E49B701B7A2F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3466D-A2C7-4428-BD5B-79C5A8884C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99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466D-A2C7-4428-BD5B-79C5A8884C7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58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466D-A2C7-4428-BD5B-79C5A8884C7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89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70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26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82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41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04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31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5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14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83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99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20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B8EC-5AAE-4B4B-B8E4-F0D6264274BD}" type="datetimeFigureOut">
              <a:rPr lang="pt-BR" smtClean="0"/>
              <a:t>12/11/2011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EBBA7-3756-4C35-AFB4-02485264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9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462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Second Global BHL Planning Meeting</a:t>
            </a:r>
          </a:p>
          <a:p>
            <a:r>
              <a:rPr lang="en-US" sz="2400" dirty="0"/>
              <a:t>‍Chicago, IL, USA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‍Sunday 13 November </a:t>
            </a:r>
            <a:r>
              <a:rPr lang="en-US" sz="2400" dirty="0" smtClean="0"/>
              <a:t>2011</a:t>
            </a:r>
            <a:endParaRPr lang="pt-BR" sz="24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288" y="1301859"/>
            <a:ext cx="7727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dirty="0">
                <a:solidFill>
                  <a:schemeClr val="tx1"/>
                </a:solidFill>
                <a:cs typeface="Arial" charset="0"/>
              </a:rPr>
              <a:t>BHL </a:t>
            </a:r>
            <a:r>
              <a:rPr lang="en-US" sz="4800" dirty="0" smtClean="0">
                <a:solidFill>
                  <a:schemeClr val="tx1"/>
                </a:solidFill>
                <a:cs typeface="Arial" charset="0"/>
              </a:rPr>
              <a:t>Brazil 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[and LA&amp;C]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87549" y="2060848"/>
            <a:ext cx="8601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 dirty="0">
                <a:solidFill>
                  <a:schemeClr val="tx1"/>
                </a:solidFill>
                <a:cs typeface="Arial" charset="0"/>
              </a:rPr>
              <a:t>via </a:t>
            </a:r>
            <a:r>
              <a:rPr lang="en-US" sz="4800" dirty="0" err="1">
                <a:solidFill>
                  <a:schemeClr val="tx1"/>
                </a:solidFill>
                <a:cs typeface="Arial" charset="0"/>
              </a:rPr>
              <a:t>SciELO</a:t>
            </a:r>
            <a:r>
              <a:rPr lang="en-US" sz="4800" dirty="0">
                <a:solidFill>
                  <a:schemeClr val="tx1"/>
                </a:solidFill>
                <a:cs typeface="Arial" charset="0"/>
              </a:rPr>
              <a:t> BHL Network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8313" y="2924944"/>
            <a:ext cx="86756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Abel L. Packer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Advisor on Information and Communication in Science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 err="1">
                <a:solidFill>
                  <a:schemeClr val="tx1"/>
                </a:solidFill>
                <a:cs typeface="Arial" charset="0"/>
              </a:rPr>
              <a:t>SciELO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– Scientific Electronic Library Online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Foundation of the Federal University of São Paulo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b="1" dirty="0">
                <a:solidFill>
                  <a:schemeClr val="tx1"/>
                </a:solidFill>
                <a:cs typeface="Arial" charset="0"/>
              </a:rPr>
              <a:t>Technical support: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 err="1">
                <a:solidFill>
                  <a:schemeClr val="tx1"/>
                </a:solidFill>
                <a:cs typeface="Arial" charset="0"/>
              </a:rPr>
              <a:t>Fabiana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Montanari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SciELO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Supervisor,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FapUNIFESP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Luis Gomes,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SciELO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Administrator,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FapUNIFESP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Fabio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Batalha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SciELO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Supervisor,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FapUNIFESP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Hussam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Zaher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, Director, Museum of Zoology, University of São Paulo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5956002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Institutional support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Ministry of the Environment, FAPESP, </a:t>
            </a:r>
            <a:r>
              <a:rPr lang="en-US" dirty="0" smtClean="0">
                <a:solidFill>
                  <a:schemeClr val="tx1"/>
                </a:solidFill>
              </a:rPr>
              <a:t>BIREME/PAHO/WHO, </a:t>
            </a:r>
            <a:r>
              <a:rPr lang="en-US" dirty="0" err="1" smtClean="0">
                <a:solidFill>
                  <a:schemeClr val="tx1"/>
                </a:solidFill>
              </a:rPr>
              <a:t>FapUNIFESP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331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7" y="4267200"/>
            <a:ext cx="720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34000"/>
            <a:ext cx="823912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57800"/>
            <a:ext cx="995362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81600"/>
            <a:ext cx="18002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93" y="44624"/>
            <a:ext cx="1094407" cy="89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661"/>
            <a:ext cx="900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1549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78635"/>
            <a:ext cx="29146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05400"/>
            <a:ext cx="8159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10906"/>
            <a:ext cx="7731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47107"/>
            <a:ext cx="76676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265067"/>
            <a:ext cx="161925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37011"/>
            <a:ext cx="65087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85" y="3084190"/>
            <a:ext cx="12096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64" y="3021707"/>
            <a:ext cx="6223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30" descr="regua complet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71" y="836712"/>
            <a:ext cx="6003925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1" descr="BHLLogo_colorlarge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65" y="-27384"/>
            <a:ext cx="16287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ipse 19"/>
          <p:cNvSpPr/>
          <p:nvPr/>
        </p:nvSpPr>
        <p:spPr>
          <a:xfrm>
            <a:off x="755576" y="-99391"/>
            <a:ext cx="6768752" cy="115212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 rot="16200000">
            <a:off x="2879812" y="-2079611"/>
            <a:ext cx="2808312" cy="7920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 rot="16200000">
            <a:off x="3401616" y="-1377281"/>
            <a:ext cx="2376265" cy="910850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 rot="16200000">
            <a:off x="2965511" y="498982"/>
            <a:ext cx="3212979" cy="950505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95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447800"/>
            <a:ext cx="8001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50000"/>
              </a:lnSpc>
            </a:pPr>
            <a:r>
              <a:rPr lang="pt-BR" sz="2000" dirty="0" smtClean="0">
                <a:latin typeface="Calibri" pitchFamily="34" charset="0"/>
              </a:rPr>
              <a:t>  Ministério do Meio Ambiente (por meio do </a:t>
            </a:r>
            <a:r>
              <a:rPr lang="pt-BR" sz="2000" dirty="0" err="1" smtClean="0">
                <a:latin typeface="Calibri" pitchFamily="34" charset="0"/>
              </a:rPr>
              <a:t>Probio</a:t>
            </a:r>
            <a:r>
              <a:rPr lang="pt-BR" sz="2000" dirty="0" smtClean="0">
                <a:latin typeface="Calibri" pitchFamily="34" charset="0"/>
              </a:rPr>
              <a:t> II/GEF)</a:t>
            </a:r>
          </a:p>
          <a:p>
            <a:pPr marL="0" indent="0" defTabSz="457200">
              <a:lnSpc>
                <a:spcPct val="150000"/>
              </a:lnSpc>
            </a:pPr>
            <a:r>
              <a:rPr lang="pt-BR" sz="2000" dirty="0" smtClean="0">
                <a:latin typeface="Calibri" pitchFamily="34" charset="0"/>
              </a:rPr>
              <a:t>  FAPESP (por meio do Projeto </a:t>
            </a:r>
            <a:r>
              <a:rPr lang="pt-BR" sz="2000" dirty="0" err="1" smtClean="0">
                <a:latin typeface="Calibri" pitchFamily="34" charset="0"/>
              </a:rPr>
              <a:t>SciELO</a:t>
            </a:r>
            <a:r>
              <a:rPr lang="pt-BR" sz="2000" dirty="0" smtClean="0">
                <a:latin typeface="Calibri" pitchFamily="34" charset="0"/>
              </a:rPr>
              <a:t>, e com a participação da Biblioteca  </a:t>
            </a:r>
            <a:br>
              <a:rPr lang="pt-BR" sz="2000" dirty="0" smtClean="0">
                <a:latin typeface="Calibri" pitchFamily="34" charset="0"/>
              </a:rPr>
            </a:br>
            <a:r>
              <a:rPr lang="pt-BR" sz="2000" dirty="0" smtClean="0">
                <a:latin typeface="Calibri" pitchFamily="34" charset="0"/>
              </a:rPr>
              <a:t>                    Virtual FAPESP, Programa BIOTA/FAPESP)</a:t>
            </a:r>
          </a:p>
          <a:p>
            <a:pPr marL="0" indent="0" defTabSz="457200">
              <a:lnSpc>
                <a:spcPct val="150000"/>
              </a:lnSpc>
            </a:pPr>
            <a:r>
              <a:rPr lang="pt-BR" sz="2000" dirty="0" smtClean="0">
                <a:latin typeface="Calibri" pitchFamily="34" charset="0"/>
              </a:rPr>
              <a:t>  Fundação Biblioteca Nacional</a:t>
            </a:r>
          </a:p>
          <a:p>
            <a:pPr marL="0" indent="0" defTabSz="457200">
              <a:lnSpc>
                <a:spcPct val="150000"/>
              </a:lnSpc>
            </a:pPr>
            <a:r>
              <a:rPr lang="pt-BR" sz="2000" dirty="0" smtClean="0">
                <a:latin typeface="Calibri" pitchFamily="34" charset="0"/>
              </a:rPr>
              <a:t>  BIREME/PAHO / WHO</a:t>
            </a:r>
          </a:p>
          <a:p>
            <a:pPr marL="0" indent="0" defTabSz="457200">
              <a:lnSpc>
                <a:spcPct val="150000"/>
              </a:lnSpc>
            </a:pPr>
            <a:r>
              <a:rPr lang="pt-BR" sz="2000" dirty="0" smtClean="0">
                <a:latin typeface="Calibri" pitchFamily="34" charset="0"/>
              </a:rPr>
              <a:t>  Museu de Zoologia da USP</a:t>
            </a:r>
          </a:p>
          <a:p>
            <a:pPr marL="0" indent="0" defTabSz="457200">
              <a:lnSpc>
                <a:spcPct val="150000"/>
              </a:lnSpc>
            </a:pPr>
            <a:r>
              <a:rPr lang="pt-BR" sz="2000" dirty="0" smtClean="0">
                <a:latin typeface="Calibri" pitchFamily="34" charset="0"/>
              </a:rPr>
              <a:t>  BHL </a:t>
            </a:r>
            <a:r>
              <a:rPr lang="pt-BR" sz="2000" dirty="0" err="1" smtClean="0">
                <a:latin typeface="Calibri" pitchFamily="34" charset="0"/>
              </a:rPr>
              <a:t>SciELO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</a:rPr>
              <a:t>Brazilian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</a:rPr>
              <a:t>Biodiversity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</a:rPr>
              <a:t>Libraries</a:t>
            </a:r>
            <a:r>
              <a:rPr lang="pt-BR" sz="2000" dirty="0" smtClean="0">
                <a:latin typeface="Calibri" pitchFamily="34" charset="0"/>
              </a:rPr>
              <a:t> Network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560" y="539969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BHL </a:t>
            </a:r>
            <a:r>
              <a:rPr lang="pt-BR" sz="3200" dirty="0" err="1" smtClean="0"/>
              <a:t>SciELO</a:t>
            </a:r>
            <a:r>
              <a:rPr lang="pt-BR" sz="3200" dirty="0" smtClean="0"/>
              <a:t> Network </a:t>
            </a:r>
            <a:r>
              <a:rPr lang="pt-BR" sz="3200" dirty="0" err="1" smtClean="0"/>
              <a:t>Advisory</a:t>
            </a:r>
            <a:r>
              <a:rPr lang="pt-BR" sz="3200" dirty="0" smtClean="0"/>
              <a:t> </a:t>
            </a:r>
            <a:r>
              <a:rPr lang="pt-BR" sz="3200" dirty="0" err="1" smtClean="0"/>
              <a:t>Committee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057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1052736"/>
            <a:ext cx="7272338" cy="54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8001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2573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7145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1717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6289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0861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5433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40005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Biblioteca Nacional</a:t>
            </a:r>
          </a:p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Fundação Oswaldo Cruz</a:t>
            </a:r>
          </a:p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Fundação </a:t>
            </a:r>
            <a:r>
              <a:rPr lang="pt-BR" sz="2000" b="0" dirty="0" err="1">
                <a:latin typeface="Calibri" pitchFamily="34" charset="0"/>
              </a:rPr>
              <a:t>Zoobotânica</a:t>
            </a:r>
            <a:endParaRPr lang="pt-BR" sz="2000" b="0" dirty="0">
              <a:latin typeface="Calibri" pitchFamily="34" charset="0"/>
            </a:endParaRPr>
          </a:p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Instituto </a:t>
            </a:r>
            <a:r>
              <a:rPr lang="pt-BR" sz="2000" b="0" dirty="0" err="1">
                <a:latin typeface="Calibri" pitchFamily="34" charset="0"/>
              </a:rPr>
              <a:t>Butantan</a:t>
            </a:r>
            <a:endParaRPr lang="pt-BR" sz="2000" b="0" dirty="0">
              <a:latin typeface="Calibri" pitchFamily="34" charset="0"/>
            </a:endParaRPr>
          </a:p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Instituto de Botânica do Estado de São Paulo</a:t>
            </a:r>
          </a:p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Jardim Botânico do Rio de Janeiro</a:t>
            </a:r>
          </a:p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Ministério do Meio Ambiente</a:t>
            </a:r>
          </a:p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Museu Nacional do Rio de Janeiro</a:t>
            </a:r>
          </a:p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Museu Paraense Emílio Goeldi</a:t>
            </a:r>
          </a:p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Museu de Zoologia da Universidade de São Paulo</a:t>
            </a:r>
          </a:p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Universidade Federal do Paraná</a:t>
            </a:r>
          </a:p>
          <a:p>
            <a:pPr>
              <a:lnSpc>
                <a:spcPct val="145000"/>
              </a:lnSpc>
              <a:buClrTx/>
              <a:buFontTx/>
              <a:buAutoNum type="arabicPeriod"/>
            </a:pPr>
            <a:r>
              <a:rPr lang="pt-BR" sz="2000" b="0" dirty="0">
                <a:latin typeface="Calibri" pitchFamily="34" charset="0"/>
              </a:rPr>
              <a:t>Universidade de São Paulo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9600" y="395372"/>
            <a:ext cx="713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BHL </a:t>
            </a:r>
            <a:r>
              <a:rPr lang="pt-BR" sz="2400" dirty="0" err="1" smtClean="0">
                <a:latin typeface="Calibri" pitchFamily="34" charset="0"/>
              </a:rPr>
              <a:t>SciELO</a:t>
            </a:r>
            <a:r>
              <a:rPr lang="pt-BR" sz="2400" dirty="0" smtClean="0">
                <a:latin typeface="Calibri" pitchFamily="34" charset="0"/>
              </a:rPr>
              <a:t> </a:t>
            </a:r>
            <a:r>
              <a:rPr lang="pt-BR" sz="2400" dirty="0" err="1" smtClean="0">
                <a:latin typeface="Calibri" pitchFamily="34" charset="0"/>
              </a:rPr>
              <a:t>Brazilian</a:t>
            </a:r>
            <a:r>
              <a:rPr lang="pt-BR" sz="2400" dirty="0" smtClean="0">
                <a:latin typeface="Calibri" pitchFamily="34" charset="0"/>
              </a:rPr>
              <a:t> </a:t>
            </a:r>
            <a:r>
              <a:rPr lang="pt-BR" sz="2400" dirty="0" err="1" smtClean="0">
                <a:latin typeface="Calibri" pitchFamily="34" charset="0"/>
              </a:rPr>
              <a:t>Biodiversity</a:t>
            </a:r>
            <a:r>
              <a:rPr lang="pt-BR" sz="2400" dirty="0" smtClean="0">
                <a:latin typeface="Calibri" pitchFamily="34" charset="0"/>
              </a:rPr>
              <a:t> </a:t>
            </a:r>
            <a:r>
              <a:rPr lang="pt-BR" sz="2400" dirty="0" err="1" smtClean="0">
                <a:latin typeface="Calibri" pitchFamily="34" charset="0"/>
              </a:rPr>
              <a:t>Libraries</a:t>
            </a:r>
            <a:r>
              <a:rPr lang="pt-BR" sz="2400" dirty="0" smtClean="0">
                <a:latin typeface="Calibri" pitchFamily="34" charset="0"/>
              </a:rPr>
              <a:t> Network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060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886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Short-</a:t>
            </a:r>
            <a:r>
              <a:rPr lang="pt-BR" sz="3200" dirty="0" err="1" smtClean="0"/>
              <a:t>term</a:t>
            </a:r>
            <a:r>
              <a:rPr lang="pt-BR" sz="3200" dirty="0" smtClean="0"/>
              <a:t> </a:t>
            </a:r>
            <a:r>
              <a:rPr lang="pt-BR" sz="3200" dirty="0" err="1" smtClean="0"/>
              <a:t>activities</a:t>
            </a:r>
            <a:r>
              <a:rPr lang="pt-BR" sz="3200" dirty="0" smtClean="0"/>
              <a:t>  - </a:t>
            </a:r>
            <a:r>
              <a:rPr lang="pt-BR" sz="3200" dirty="0" err="1" smtClean="0"/>
              <a:t>up</a:t>
            </a:r>
            <a:r>
              <a:rPr lang="pt-BR" sz="3200" dirty="0" smtClean="0"/>
              <a:t> </a:t>
            </a:r>
            <a:r>
              <a:rPr lang="pt-BR" sz="3200" dirty="0" err="1" smtClean="0"/>
              <a:t>to</a:t>
            </a:r>
            <a:r>
              <a:rPr lang="pt-BR" sz="3200" dirty="0" smtClean="0"/>
              <a:t> </a:t>
            </a:r>
            <a:r>
              <a:rPr lang="pt-BR" sz="3200" dirty="0" err="1" smtClean="0"/>
              <a:t>March</a:t>
            </a:r>
            <a:r>
              <a:rPr lang="pt-BR" sz="3200" dirty="0" smtClean="0"/>
              <a:t> 2012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033572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/>
              <a:t>3 </a:t>
            </a:r>
            <a:r>
              <a:rPr lang="pt-BR" sz="2800" dirty="0" err="1" smtClean="0"/>
              <a:t>digitization</a:t>
            </a:r>
            <a:r>
              <a:rPr lang="pt-BR" sz="2800" dirty="0" smtClean="0"/>
              <a:t> </a:t>
            </a:r>
            <a:r>
              <a:rPr lang="pt-BR" sz="2800" dirty="0" err="1" smtClean="0"/>
              <a:t>units</a:t>
            </a:r>
            <a:r>
              <a:rPr lang="pt-BR" sz="2800" dirty="0" smtClean="0"/>
              <a:t> in regular </a:t>
            </a:r>
            <a:r>
              <a:rPr lang="pt-BR" sz="2800" dirty="0" err="1" smtClean="0"/>
              <a:t>operation</a:t>
            </a:r>
            <a:endParaRPr lang="pt-BR" sz="28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800" dirty="0" err="1" smtClean="0"/>
              <a:t>Museum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Zoology</a:t>
            </a:r>
            <a:r>
              <a:rPr lang="pt-BR" sz="2800" dirty="0" smtClean="0"/>
              <a:t> – USP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800" dirty="0" smtClean="0"/>
              <a:t>Instituto </a:t>
            </a:r>
            <a:r>
              <a:rPr lang="pt-BR" sz="2800" dirty="0" err="1" smtClean="0"/>
              <a:t>Butantan</a:t>
            </a:r>
            <a:endParaRPr lang="pt-BR" sz="28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800" dirty="0" err="1" smtClean="0"/>
              <a:t>Museum</a:t>
            </a:r>
            <a:r>
              <a:rPr lang="pt-BR" sz="2800" dirty="0" smtClean="0"/>
              <a:t> Emilio Goeldi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3102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/>
              <a:t>2 </a:t>
            </a:r>
            <a:r>
              <a:rPr lang="pt-BR" sz="2800" dirty="0" err="1" smtClean="0"/>
              <a:t>digitization</a:t>
            </a:r>
            <a:r>
              <a:rPr lang="pt-BR" sz="2800" dirty="0" smtClean="0"/>
              <a:t> </a:t>
            </a:r>
            <a:r>
              <a:rPr lang="pt-BR" sz="2800" dirty="0" err="1" smtClean="0"/>
              <a:t>units</a:t>
            </a:r>
            <a:r>
              <a:rPr lang="pt-BR" sz="2800" dirty="0" smtClean="0"/>
              <a:t> – </a:t>
            </a:r>
            <a:r>
              <a:rPr lang="pt-BR" sz="2800" dirty="0" err="1" smtClean="0"/>
              <a:t>to</a:t>
            </a:r>
            <a:r>
              <a:rPr lang="pt-BR" sz="2800" dirty="0" smtClean="0"/>
              <a:t> </a:t>
            </a:r>
            <a:r>
              <a:rPr lang="pt-BR" sz="2800" dirty="0" err="1" smtClean="0"/>
              <a:t>be</a:t>
            </a:r>
            <a:r>
              <a:rPr lang="pt-BR" sz="2800" dirty="0" smtClean="0"/>
              <a:t> </a:t>
            </a:r>
            <a:r>
              <a:rPr lang="pt-BR" sz="2800" dirty="0" err="1" smtClean="0"/>
              <a:t>agreed</a:t>
            </a:r>
            <a:endParaRPr lang="pt-BR" sz="28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398590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/>
              <a:t>BHL </a:t>
            </a:r>
            <a:r>
              <a:rPr lang="pt-BR" sz="2800" dirty="0" err="1" smtClean="0"/>
              <a:t>SciELO</a:t>
            </a:r>
            <a:r>
              <a:rPr lang="pt-BR" sz="2800" dirty="0" smtClean="0"/>
              <a:t> </a:t>
            </a:r>
            <a:r>
              <a:rPr lang="pt-BR" sz="2800" dirty="0" err="1" smtClean="0"/>
              <a:t>Libraries</a:t>
            </a:r>
            <a:r>
              <a:rPr lang="pt-BR" sz="2800" dirty="0" smtClean="0"/>
              <a:t> Network – meeting, </a:t>
            </a:r>
            <a:r>
              <a:rPr lang="pt-BR" sz="2800" dirty="0" err="1" smtClean="0"/>
              <a:t>courses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operation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network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528204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  </a:t>
            </a:r>
            <a:r>
              <a:rPr lang="pt-BR" sz="2800" dirty="0" err="1" smtClean="0"/>
              <a:t>Advisory</a:t>
            </a:r>
            <a:r>
              <a:rPr lang="pt-BR" sz="2800" dirty="0" smtClean="0"/>
              <a:t> </a:t>
            </a:r>
            <a:r>
              <a:rPr lang="pt-BR" sz="2800" dirty="0" err="1" smtClean="0"/>
              <a:t>Committee</a:t>
            </a:r>
            <a:r>
              <a:rPr lang="pt-BR" sz="2800" dirty="0" smtClean="0"/>
              <a:t> – </a:t>
            </a:r>
            <a:r>
              <a:rPr lang="pt-BR" sz="2800" dirty="0" err="1" smtClean="0"/>
              <a:t>March</a:t>
            </a:r>
            <a:r>
              <a:rPr lang="pt-BR" sz="2800" dirty="0" smtClean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9145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476672"/>
            <a:ext cx="7885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Conclusions on </a:t>
            </a:r>
            <a:r>
              <a:rPr lang="en-US" sz="3200" dirty="0" err="1">
                <a:solidFill>
                  <a:schemeClr val="tx1"/>
                </a:solidFill>
                <a:cs typeface="Arial" charset="0"/>
              </a:rPr>
              <a:t>SciELO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-BHL development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1340768"/>
            <a:ext cx="7559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Bureaucratic </a:t>
            </a:r>
            <a:r>
              <a:rPr lang="en-US" sz="2400" dirty="0" smtClean="0"/>
              <a:t>barriers - </a:t>
            </a:r>
            <a:r>
              <a:rPr lang="en-US" sz="2400" dirty="0" smtClean="0">
                <a:solidFill>
                  <a:schemeClr val="tx1"/>
                </a:solidFill>
              </a:rPr>
              <a:t>slow but </a:t>
            </a:r>
            <a:r>
              <a:rPr lang="en-US" sz="2400" dirty="0">
                <a:solidFill>
                  <a:schemeClr val="tx1"/>
                </a:solidFill>
              </a:rPr>
              <a:t>sustainable process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1560" y="1916832"/>
            <a:ext cx="7559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Political support – aligned with national policies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--- critical to get institutional and financial support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1188" y="3830811"/>
            <a:ext cx="7559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Based on existing national and international successful experiences: </a:t>
            </a:r>
            <a:r>
              <a:rPr lang="en-US" sz="2400" dirty="0" smtClean="0">
                <a:solidFill>
                  <a:schemeClr val="tx1"/>
                </a:solidFill>
              </a:rPr>
              <a:t>BHL, </a:t>
            </a:r>
            <a:r>
              <a:rPr lang="en-US" sz="2400" dirty="0" err="1" smtClean="0">
                <a:solidFill>
                  <a:schemeClr val="tx1"/>
                </a:solidFill>
              </a:rPr>
              <a:t>SciELO</a:t>
            </a:r>
            <a:r>
              <a:rPr lang="en-US" sz="2400" dirty="0" smtClean="0">
                <a:solidFill>
                  <a:schemeClr val="tx1"/>
                </a:solidFill>
              </a:rPr>
              <a:t> and VHL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188" y="2822699"/>
            <a:ext cx="7559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Scientific support – aligned with research programs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--- critical to get research community support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1188" y="4797152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Network rationality, open access, public </a:t>
            </a:r>
            <a:r>
              <a:rPr lang="en-US" sz="2400" dirty="0" smtClean="0">
                <a:solidFill>
                  <a:schemeClr val="tx1"/>
                </a:solidFill>
              </a:rPr>
              <a:t>good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11188" y="5492080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Committed to BHL network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80112" y="5805264"/>
            <a:ext cx="33843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Thank you !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1325" y="52388"/>
            <a:ext cx="8702675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mtClean="0">
                <a:latin typeface="Calibri" pitchFamily="34" charset="0"/>
              </a:rPr>
              <a:t>BHL SciELO - timeline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58788" y="485775"/>
            <a:ext cx="85328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FontTx/>
              <a:buNone/>
            </a:pP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  <a:t>2006 – March – 2009 - December</a:t>
            </a:r>
            <a:r>
              <a:rPr lang="en-US" sz="1600" b="0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  <a:t/>
            </a:r>
            <a:br>
              <a:rPr lang="en-US" sz="1600" b="0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</a:b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Cop-8 – </a:t>
            </a:r>
            <a:r>
              <a:rPr lang="en-US" sz="1600" b="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SciELO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Biodiversity Project 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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formulation,  articulation, network </a:t>
            </a:r>
            <a:r>
              <a:rPr lang="en-US" sz="1600" b="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Brasil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, BHL,   (2006-2009)</a:t>
            </a:r>
            <a:endParaRPr lang="en-US" sz="1600" b="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57200" y="1003300"/>
            <a:ext cx="85328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  <a:t>2010 - February</a:t>
            </a:r>
          </a:p>
          <a:p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Workshop Essential Rare Works Collection in Biodiversity: governance, operation and digitization 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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in partnership with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BHL</a:t>
            </a:r>
            <a:endParaRPr lang="en-US" sz="1600" b="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0" y="1828800"/>
            <a:ext cx="92075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84188" y="3152775"/>
            <a:ext cx="8723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  <a:t>2011 - September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Digitization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equipment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 5 scanners arrived but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 computer, storage, human resources still incomplete</a:t>
            </a:r>
            <a:endParaRPr lang="en-US" sz="1600" b="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57200" y="1797050"/>
            <a:ext cx="85328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  <a:t>2010 - October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/>
            </a:r>
            <a:b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</a:b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BHL </a:t>
            </a:r>
            <a:r>
              <a:rPr lang="en-US" sz="1600" b="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SciELO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Network Advisory Committee Meeting 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 Foundations, Plan of Work, </a:t>
            </a:r>
            <a:r>
              <a:rPr lang="en-US" sz="1600" b="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Recomendations</a:t>
            </a:r>
            <a:endParaRPr lang="en-US" sz="1600" b="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84188" y="2298700"/>
            <a:ext cx="85328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  <a:t>2010 - December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/>
            </a:r>
            <a:b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</a:b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Official launching of the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BHL </a:t>
            </a:r>
            <a:r>
              <a:rPr lang="en-US" sz="1600" b="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SciELO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Network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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Portal </a:t>
            </a:r>
            <a:r>
              <a:rPr lang="en-US" sz="1600" b="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lauching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 (www.bhlscielo.org) </a:t>
            </a:r>
            <a:b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</a:b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5 Scanners – Digitization  equipment bidding  --- 5 mobile Digitization Units</a:t>
            </a:r>
            <a:endParaRPr lang="en-US" sz="1600" b="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-63500" y="3124200"/>
            <a:ext cx="92075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-63500" y="3733800"/>
            <a:ext cx="92075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57200" y="3733800"/>
            <a:ext cx="85391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  <a:t>2011 - October</a:t>
            </a:r>
          </a:p>
          <a:p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Provisory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Digitization Units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Configuration to start operation</a:t>
            </a:r>
            <a:endParaRPr lang="en-US" sz="1600" b="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Human resources and additional equipment bidding in process</a:t>
            </a:r>
            <a:endParaRPr lang="en-US" sz="1600" b="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0" y="4581128"/>
            <a:ext cx="92075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57200" y="4581128"/>
            <a:ext cx="8545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  <a:t>2011 - November</a:t>
            </a:r>
          </a:p>
          <a:p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First Digitization Unit mounted at </a:t>
            </a:r>
            <a:r>
              <a:rPr lang="en-US" sz="1600" b="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Museu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 de </a:t>
            </a:r>
            <a:r>
              <a:rPr lang="en-US" sz="1600" b="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Zoologia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 da USP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6028928"/>
            <a:ext cx="91440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8788" y="6028928"/>
            <a:ext cx="8532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  <a:t>2013 - </a:t>
            </a:r>
            <a:r>
              <a:rPr lang="en-US" sz="1600" dirty="0" err="1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  <a:t>Dezembro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/>
            </a:r>
            <a:b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</a:b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Minimum of  2000 documents digitized and published in the BHL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Collection</a:t>
            </a:r>
          </a:p>
          <a:p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Expanded to LA&amp;C countries</a:t>
            </a:r>
            <a:endParaRPr lang="en-US" sz="1600" b="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0" y="5157192"/>
            <a:ext cx="92075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-63500" y="6021288"/>
            <a:ext cx="92075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0"/>
              <a:t> 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57200" y="5157192"/>
            <a:ext cx="8545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57200"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rPr>
              <a:t>2011 - December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Biodiversity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Thesaurus  - first version available – Portuguese Version</a:t>
            </a:r>
            <a:b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</a:b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Updted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 version of BHL </a:t>
            </a:r>
            <a:r>
              <a:rPr lang="en-US" sz="1600" b="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SciELO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 Network Portal</a:t>
            </a:r>
            <a:endParaRPr lang="en-US" sz="1600" b="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9" grpId="0"/>
      <p:bldP spid="20" grpId="0" animBg="1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-324544" y="-99392"/>
            <a:ext cx="2592288" cy="151216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4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SciELO</a:t>
            </a:r>
            <a:r>
              <a:rPr lang="en-US" sz="3200" dirty="0" smtClean="0"/>
              <a:t> Network – gold open access quality journals</a:t>
            </a:r>
            <a:endParaRPr lang="en-US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-36512" y="1054477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since 1997 to improve journal quality  </a:t>
            </a:r>
            <a:endParaRPr lang="en-US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6512" y="1774557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2011 – 16 countries collections – 810 journals</a:t>
            </a:r>
            <a:endParaRPr lang="en-US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-36512" y="2494637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            3 thematic: </a:t>
            </a:r>
            <a:r>
              <a:rPr lang="en-US" sz="2000" dirty="0" smtClean="0"/>
              <a:t>public health, social sciences and </a:t>
            </a:r>
            <a:r>
              <a:rPr lang="en-US" sz="2000" dirty="0" err="1" smtClean="0"/>
              <a:t>biodiversty</a:t>
            </a:r>
            <a:endParaRPr lang="en-US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6512" y="3142709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            Brazil - 1,2 million downloads per day</a:t>
            </a:r>
            <a:endParaRPr lang="en-US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-36512" y="3862789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            </a:t>
            </a:r>
            <a:r>
              <a:rPr lang="en-US" sz="3600" dirty="0" err="1" smtClean="0"/>
              <a:t>SciELO</a:t>
            </a:r>
            <a:r>
              <a:rPr lang="en-US" sz="3600" dirty="0" smtClean="0"/>
              <a:t> Books in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40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1547664" y="1052736"/>
            <a:ext cx="4968552" cy="151216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827584" y="1556792"/>
            <a:ext cx="4968552" cy="554461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2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8864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000000"/>
                </a:solidFill>
                <a:latin typeface="Calibri" pitchFamily="34" charset="0"/>
              </a:rPr>
              <a:t>BHL </a:t>
            </a:r>
            <a:r>
              <a:rPr lang="pt-BR" sz="4000" dirty="0" err="1" smtClean="0">
                <a:solidFill>
                  <a:srgbClr val="000000"/>
                </a:solidFill>
                <a:latin typeface="Calibri" pitchFamily="34" charset="0"/>
              </a:rPr>
              <a:t>SciELO</a:t>
            </a:r>
            <a:r>
              <a:rPr lang="pt-BR" sz="4000" dirty="0" smtClean="0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pt-BR" sz="4000" dirty="0" err="1" smtClean="0">
                <a:solidFill>
                  <a:srgbClr val="000000"/>
                </a:solidFill>
                <a:latin typeface="Calibri" pitchFamily="34" charset="0"/>
              </a:rPr>
              <a:t>collection</a:t>
            </a:r>
            <a:r>
              <a:rPr lang="pt-BR" sz="4000" dirty="0" smtClean="0">
                <a:solidFill>
                  <a:srgbClr val="000000"/>
                </a:solidFill>
                <a:latin typeface="Calibri" pitchFamily="34" charset="0"/>
              </a:rPr>
              <a:t> in </a:t>
            </a:r>
            <a:r>
              <a:rPr lang="pt-BR" sz="4000" dirty="0" err="1" smtClean="0">
                <a:solidFill>
                  <a:srgbClr val="000000"/>
                </a:solidFill>
                <a:latin typeface="Calibri" pitchFamily="34" charset="0"/>
              </a:rPr>
              <a:t>development</a:t>
            </a:r>
            <a:endParaRPr lang="pt-BR" sz="4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1726175"/>
            <a:ext cx="79930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sz="2000" b="0" dirty="0" smtClean="0">
                <a:latin typeface="Calibri" pitchFamily="34" charset="0"/>
              </a:rPr>
              <a:t>Brazilian Biodiversity Related Journal Collection</a:t>
            </a:r>
            <a:r>
              <a:rPr lang="en-US" sz="2000" dirty="0" smtClean="0">
                <a:latin typeface="Calibri" pitchFamily="34" charset="0"/>
              </a:rPr>
              <a:t>: </a:t>
            </a:r>
            <a:r>
              <a:rPr lang="en-US" sz="2000" b="0" dirty="0" err="1" smtClean="0">
                <a:latin typeface="Calibri" pitchFamily="34" charset="0"/>
              </a:rPr>
              <a:t>SciELO</a:t>
            </a:r>
            <a:r>
              <a:rPr lang="en-US" sz="2000" b="0" dirty="0" smtClean="0">
                <a:latin typeface="Calibri" pitchFamily="34" charset="0"/>
              </a:rPr>
              <a:t> and non-</a:t>
            </a:r>
            <a:r>
              <a:rPr lang="en-US" sz="2000" b="0" dirty="0" err="1" smtClean="0">
                <a:latin typeface="Calibri" pitchFamily="34" charset="0"/>
              </a:rPr>
              <a:t>SciELO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2378637"/>
            <a:ext cx="8388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sz="2000" b="0" dirty="0" smtClean="0">
                <a:latin typeface="Calibri" pitchFamily="34" charset="0"/>
              </a:rPr>
              <a:t>Brazilian Biodiversity </a:t>
            </a:r>
            <a:r>
              <a:rPr lang="en-US" sz="2000" dirty="0" smtClean="0">
                <a:latin typeface="Calibri" pitchFamily="34" charset="0"/>
              </a:rPr>
              <a:t>OA </a:t>
            </a:r>
            <a:r>
              <a:rPr lang="en-US" sz="2000" b="0" dirty="0" smtClean="0">
                <a:latin typeface="Calibri" pitchFamily="34" charset="0"/>
              </a:rPr>
              <a:t>repository  of articles from </a:t>
            </a:r>
            <a:r>
              <a:rPr lang="en-US" sz="2000" b="0" dirty="0" err="1" smtClean="0">
                <a:latin typeface="Calibri" pitchFamily="34" charset="0"/>
              </a:rPr>
              <a:t>WoS</a:t>
            </a:r>
            <a:r>
              <a:rPr lang="en-US" sz="2000" b="0" dirty="0" smtClean="0">
                <a:latin typeface="Calibri" pitchFamily="34" charset="0"/>
              </a:rPr>
              <a:t> no-</a:t>
            </a:r>
            <a:r>
              <a:rPr lang="en-US" sz="2000" b="0" dirty="0" err="1" smtClean="0">
                <a:latin typeface="Calibri" pitchFamily="34" charset="0"/>
              </a:rPr>
              <a:t>SciELO</a:t>
            </a:r>
            <a:r>
              <a:rPr lang="en-US" sz="2000" b="0" dirty="0" smtClean="0">
                <a:latin typeface="Calibri" pitchFamily="34" charset="0"/>
              </a:rPr>
              <a:t> journals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1520" y="1154501"/>
            <a:ext cx="8388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sz="2000" dirty="0" smtClean="0">
                <a:latin typeface="Calibri" pitchFamily="34" charset="0"/>
              </a:rPr>
              <a:t>Brazilian Libraries Collections on </a:t>
            </a:r>
            <a:r>
              <a:rPr lang="en-US" sz="2000" b="0" dirty="0" err="1" smtClean="0">
                <a:latin typeface="Calibri" pitchFamily="34" charset="0"/>
              </a:rPr>
              <a:t>Biodiversty</a:t>
            </a:r>
            <a:r>
              <a:rPr lang="en-US" sz="2000" b="0" dirty="0" smtClean="0">
                <a:latin typeface="Calibri" pitchFamily="34" charset="0"/>
              </a:rPr>
              <a:t> digitized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 - </a:t>
            </a:r>
            <a:r>
              <a:rPr lang="en-US" sz="2000" b="0" dirty="0" smtClean="0">
                <a:latin typeface="Calibri" pitchFamily="34" charset="0"/>
              </a:rPr>
              <a:t>BHL Brazil 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1520" y="2910656"/>
            <a:ext cx="8388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sz="2000" b="0" dirty="0" smtClean="0">
                <a:latin typeface="Calibri" pitchFamily="34" charset="0"/>
              </a:rPr>
              <a:t>Biodiversity </a:t>
            </a:r>
            <a:r>
              <a:rPr lang="en-US" sz="2000" b="0" dirty="0" err="1" smtClean="0">
                <a:latin typeface="Calibri" pitchFamily="34" charset="0"/>
              </a:rPr>
              <a:t>Multilingue</a:t>
            </a:r>
            <a:r>
              <a:rPr lang="en-US" sz="2000" dirty="0" smtClean="0">
                <a:latin typeface="Calibri" pitchFamily="34" charset="0"/>
              </a:rPr>
              <a:t> English Portuguese </a:t>
            </a:r>
            <a:r>
              <a:rPr lang="en-US" sz="2000" dirty="0" err="1" smtClean="0">
                <a:latin typeface="Calibri" pitchFamily="34" charset="0"/>
              </a:rPr>
              <a:t>Spanish</a:t>
            </a:r>
            <a:r>
              <a:rPr lang="en-US" sz="2000" b="0" dirty="0" err="1" smtClean="0">
                <a:latin typeface="Calibri" pitchFamily="34" charset="0"/>
              </a:rPr>
              <a:t>Thesaurus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51520" y="5517232"/>
            <a:ext cx="8388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sz="2000" dirty="0" smtClean="0">
                <a:latin typeface="Calibri" pitchFamily="34" charset="0"/>
              </a:rPr>
              <a:t>Information management and quality control - specific to information source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1520" y="4414564"/>
            <a:ext cx="8388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sz="2000" dirty="0" smtClean="0">
                <a:latin typeface="Calibri" pitchFamily="34" charset="0"/>
              </a:rPr>
              <a:t>Communication: news, blog, twitter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16098" y="4941168"/>
            <a:ext cx="8388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sz="2000" dirty="0" smtClean="0">
                <a:latin typeface="Calibri" pitchFamily="34" charset="0"/>
              </a:rPr>
              <a:t>Directories: events, Web resources, 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51520" y="3478460"/>
            <a:ext cx="8388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sz="2000" dirty="0" smtClean="0">
                <a:latin typeface="Calibri" pitchFamily="34" charset="0"/>
              </a:rPr>
              <a:t>? --- </a:t>
            </a:r>
            <a:r>
              <a:rPr lang="en-US" sz="2000" b="0" dirty="0" smtClean="0">
                <a:latin typeface="Calibri" pitchFamily="34" charset="0"/>
              </a:rPr>
              <a:t>List of Species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1520" y="3918768"/>
            <a:ext cx="8388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sz="2000" b="0" smtClean="0">
                <a:latin typeface="Calibri" pitchFamily="34" charset="0"/>
              </a:rPr>
              <a:t>? --- Legislation</a:t>
            </a:r>
            <a:endParaRPr lang="en-US" sz="2000" b="0">
              <a:latin typeface="Calibri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51520" y="6021288"/>
            <a:ext cx="8388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sz="2000" dirty="0" smtClean="0">
                <a:latin typeface="Calibri" pitchFamily="34" charset="0"/>
              </a:rPr>
              <a:t>BHL </a:t>
            </a:r>
            <a:r>
              <a:rPr lang="en-US" sz="2000" dirty="0" err="1" smtClean="0">
                <a:latin typeface="Calibri" pitchFamily="34" charset="0"/>
              </a:rPr>
              <a:t>SciELO</a:t>
            </a:r>
            <a:r>
              <a:rPr lang="en-US" sz="2000" dirty="0" smtClean="0">
                <a:latin typeface="Calibri" pitchFamily="34" charset="0"/>
              </a:rPr>
              <a:t> – Advisory Committee</a:t>
            </a:r>
            <a:endParaRPr lang="en-US" sz="20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86600" cy="6837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0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9636" name="Picture 4" descr="arquitetura_aplicacaoe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-468560" y="1052736"/>
            <a:ext cx="2808312" cy="59766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40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437</Words>
  <Application>Microsoft Office PowerPoint</Application>
  <PresentationFormat>Apresentação na tela (4:3)</PresentationFormat>
  <Paragraphs>106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AbelLPackerLM</dc:creator>
  <cp:lastModifiedBy>AbelLPackerLM</cp:lastModifiedBy>
  <cp:revision>16</cp:revision>
  <dcterms:created xsi:type="dcterms:W3CDTF">2011-11-12T12:29:20Z</dcterms:created>
  <dcterms:modified xsi:type="dcterms:W3CDTF">2011-11-12T15:04:14Z</dcterms:modified>
</cp:coreProperties>
</file>